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0.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1.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2.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2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5.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12" r:id="rId6"/>
    <p:sldMasterId id="2147483714" r:id="rId7"/>
    <p:sldMasterId id="2147483718" r:id="rId8"/>
    <p:sldMasterId id="2147483723" r:id="rId9"/>
    <p:sldMasterId id="2147483725" r:id="rId10"/>
    <p:sldMasterId id="2147483728" r:id="rId11"/>
    <p:sldMasterId id="2147483733" r:id="rId12"/>
    <p:sldMasterId id="2147483735" r:id="rId13"/>
    <p:sldMasterId id="2147483743" r:id="rId14"/>
    <p:sldMasterId id="2147483769" r:id="rId15"/>
    <p:sldMasterId id="2147483794" r:id="rId16"/>
    <p:sldMasterId id="2147483836" r:id="rId17"/>
    <p:sldMasterId id="2147483860" r:id="rId18"/>
    <p:sldMasterId id="2147483880" r:id="rId19"/>
    <p:sldMasterId id="2147483900" r:id="rId20"/>
    <p:sldMasterId id="2147483921" r:id="rId21"/>
    <p:sldMasterId id="2147483945" r:id="rId22"/>
    <p:sldMasterId id="2147483969" r:id="rId23"/>
    <p:sldMasterId id="2147484005" r:id="rId24"/>
    <p:sldMasterId id="2147484033" r:id="rId25"/>
    <p:sldMasterId id="2147484060" r:id="rId26"/>
    <p:sldMasterId id="2147484070" r:id="rId27"/>
    <p:sldMasterId id="2147484084" r:id="rId28"/>
    <p:sldMasterId id="2147484108" r:id="rId29"/>
    <p:sldMasterId id="2147484129" r:id="rId30"/>
    <p:sldMasterId id="2147484141" r:id="rId31"/>
  </p:sldMasterIdLst>
  <p:notesMasterIdLst>
    <p:notesMasterId r:id="rId94"/>
  </p:notesMasterIdLst>
  <p:sldIdLst>
    <p:sldId id="362" r:id="rId32"/>
    <p:sldId id="368" r:id="rId33"/>
    <p:sldId id="350" r:id="rId34"/>
    <p:sldId id="345" r:id="rId35"/>
    <p:sldId id="346" r:id="rId36"/>
    <p:sldId id="347" r:id="rId37"/>
    <p:sldId id="348" r:id="rId38"/>
    <p:sldId id="370" r:id="rId39"/>
    <p:sldId id="383" r:id="rId40"/>
    <p:sldId id="328" r:id="rId41"/>
    <p:sldId id="398" r:id="rId42"/>
    <p:sldId id="349" r:id="rId43"/>
    <p:sldId id="321" r:id="rId44"/>
    <p:sldId id="263" r:id="rId45"/>
    <p:sldId id="378" r:id="rId46"/>
    <p:sldId id="397" r:id="rId47"/>
    <p:sldId id="359" r:id="rId48"/>
    <p:sldId id="367" r:id="rId49"/>
    <p:sldId id="358" r:id="rId50"/>
    <p:sldId id="412" r:id="rId51"/>
    <p:sldId id="413" r:id="rId52"/>
    <p:sldId id="375" r:id="rId53"/>
    <p:sldId id="376" r:id="rId54"/>
    <p:sldId id="415" r:id="rId55"/>
    <p:sldId id="417" r:id="rId56"/>
    <p:sldId id="352" r:id="rId57"/>
    <p:sldId id="355" r:id="rId58"/>
    <p:sldId id="436" r:id="rId59"/>
    <p:sldId id="340" r:id="rId60"/>
    <p:sldId id="377" r:id="rId61"/>
    <p:sldId id="380" r:id="rId62"/>
    <p:sldId id="351" r:id="rId63"/>
    <p:sldId id="391" r:id="rId64"/>
    <p:sldId id="392" r:id="rId65"/>
    <p:sldId id="425" r:id="rId66"/>
    <p:sldId id="426" r:id="rId67"/>
    <p:sldId id="427" r:id="rId68"/>
    <p:sldId id="428" r:id="rId69"/>
    <p:sldId id="423" r:id="rId70"/>
    <p:sldId id="424" r:id="rId71"/>
    <p:sldId id="429" r:id="rId72"/>
    <p:sldId id="432" r:id="rId73"/>
    <p:sldId id="430" r:id="rId74"/>
    <p:sldId id="421" r:id="rId75"/>
    <p:sldId id="394" r:id="rId76"/>
    <p:sldId id="418" r:id="rId77"/>
    <p:sldId id="409" r:id="rId78"/>
    <p:sldId id="395" r:id="rId79"/>
    <p:sldId id="396" r:id="rId80"/>
    <p:sldId id="399" r:id="rId81"/>
    <p:sldId id="400" r:id="rId82"/>
    <p:sldId id="401" r:id="rId83"/>
    <p:sldId id="403" r:id="rId84"/>
    <p:sldId id="431" r:id="rId85"/>
    <p:sldId id="434" r:id="rId86"/>
    <p:sldId id="435" r:id="rId87"/>
    <p:sldId id="385" r:id="rId88"/>
    <p:sldId id="433" r:id="rId89"/>
    <p:sldId id="386" r:id="rId90"/>
    <p:sldId id="387" r:id="rId91"/>
    <p:sldId id="296" r:id="rId92"/>
    <p:sldId id="393"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D8B7F-F87F-4EAB-85BC-A41F79FBC3B3}">
          <p14:sldIdLst>
            <p14:sldId id="362"/>
            <p14:sldId id="368"/>
          </p14:sldIdLst>
        </p14:section>
        <p14:section name="Trivia" id="{14E886D9-8DAB-415F-BBD6-E6EA7F9F8A84}">
          <p14:sldIdLst>
            <p14:sldId id="350"/>
            <p14:sldId id="345"/>
            <p14:sldId id="346"/>
            <p14:sldId id="347"/>
            <p14:sldId id="348"/>
            <p14:sldId id="370"/>
            <p14:sldId id="383"/>
            <p14:sldId id="328"/>
            <p14:sldId id="398"/>
            <p14:sldId id="349"/>
            <p14:sldId id="321"/>
          </p14:sldIdLst>
        </p14:section>
        <p14:section name="IaaS Overview" id="{DDF22E89-199C-4EEA-AD6F-2505C279F7E5}">
          <p14:sldIdLst>
            <p14:sldId id="263"/>
            <p14:sldId id="378"/>
            <p14:sldId id="397"/>
          </p14:sldIdLst>
        </p14:section>
        <p14:section name="Compute" id="{61828EE2-842E-49AE-954A-A47CBDBA5338}">
          <p14:sldIdLst>
            <p14:sldId id="359"/>
            <p14:sldId id="367"/>
            <p14:sldId id="358"/>
            <p14:sldId id="412"/>
            <p14:sldId id="413"/>
            <p14:sldId id="375"/>
            <p14:sldId id="376"/>
            <p14:sldId id="415"/>
            <p14:sldId id="417"/>
          </p14:sldIdLst>
        </p14:section>
        <p14:section name="Network" id="{2DEA80B2-E02C-47EB-A939-4DD1919FD1D4}">
          <p14:sldIdLst>
            <p14:sldId id="352"/>
            <p14:sldId id="355"/>
            <p14:sldId id="436"/>
            <p14:sldId id="340"/>
            <p14:sldId id="377"/>
            <p14:sldId id="380"/>
          </p14:sldIdLst>
        </p14:section>
        <p14:section name="Storage" id="{3F799D79-9300-4A36-93FC-4901D968E2DB}">
          <p14:sldIdLst>
            <p14:sldId id="351"/>
            <p14:sldId id="391"/>
            <p14:sldId id="392"/>
            <p14:sldId id="425"/>
            <p14:sldId id="426"/>
            <p14:sldId id="427"/>
            <p14:sldId id="428"/>
            <p14:sldId id="423"/>
            <p14:sldId id="424"/>
            <p14:sldId id="429"/>
            <p14:sldId id="432"/>
            <p14:sldId id="430"/>
            <p14:sldId id="421"/>
          </p14:sldIdLst>
        </p14:section>
        <p14:section name="Management and Monitoring" id="{A87B2805-14C3-4B3F-B3F7-5BCC49EBFCE7}">
          <p14:sldIdLst>
            <p14:sldId id="394"/>
            <p14:sldId id="418"/>
            <p14:sldId id="409"/>
            <p14:sldId id="395"/>
            <p14:sldId id="396"/>
            <p14:sldId id="399"/>
          </p14:sldIdLst>
        </p14:section>
        <p14:section name="Key Workloads" id="{D8ABB0CE-0583-4BF6-82B9-A58F00E45CFF}">
          <p14:sldIdLst>
            <p14:sldId id="400"/>
            <p14:sldId id="401"/>
            <p14:sldId id="403"/>
            <p14:sldId id="431"/>
            <p14:sldId id="434"/>
            <p14:sldId id="435"/>
            <p14:sldId id="385"/>
            <p14:sldId id="433"/>
            <p14:sldId id="386"/>
            <p14:sldId id="387"/>
            <p14:sldId id="296"/>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2653" autoAdjust="0"/>
  </p:normalViewPr>
  <p:slideViewPr>
    <p:cSldViewPr snapToGrid="0">
      <p:cViewPr varScale="1">
        <p:scale>
          <a:sx n="75" d="100"/>
          <a:sy n="75" d="100"/>
        </p:scale>
        <p:origin x="2120" y="44"/>
      </p:cViewPr>
      <p:guideLst/>
    </p:cSldViewPr>
  </p:slideViewPr>
  <p:notesTextViewPr>
    <p:cViewPr>
      <p:scale>
        <a:sx n="3" d="2"/>
        <a:sy n="3" d="2"/>
      </p:scale>
      <p:origin x="0" y="0"/>
    </p:cViewPr>
  </p:notesTextViewPr>
  <p:sorterViewPr>
    <p:cViewPr>
      <p:scale>
        <a:sx n="100" d="100"/>
        <a:sy n="100" d="100"/>
      </p:scale>
      <p:origin x="0" y="-21804"/>
    </p:cViewPr>
  </p:sorterViewPr>
  <p:notesViewPr>
    <p:cSldViewPr snapToGrid="0">
      <p:cViewPr varScale="1">
        <p:scale>
          <a:sx n="94" d="100"/>
          <a:sy n="94" d="100"/>
        </p:scale>
        <p:origin x="366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34" Type="http://schemas.openxmlformats.org/officeDocument/2006/relationships/slide" Target="slides/slide3.xml"/><Relationship Id="rId42" Type="http://schemas.openxmlformats.org/officeDocument/2006/relationships/slide" Target="slides/slide11.xml"/><Relationship Id="rId47" Type="http://schemas.openxmlformats.org/officeDocument/2006/relationships/slide" Target="slides/slide16.xml"/><Relationship Id="rId50" Type="http://schemas.openxmlformats.org/officeDocument/2006/relationships/slide" Target="slides/slide19.xml"/><Relationship Id="rId55" Type="http://schemas.openxmlformats.org/officeDocument/2006/relationships/slide" Target="slides/slide24.xml"/><Relationship Id="rId63" Type="http://schemas.openxmlformats.org/officeDocument/2006/relationships/slide" Target="slides/slide32.xml"/><Relationship Id="rId68" Type="http://schemas.openxmlformats.org/officeDocument/2006/relationships/slide" Target="slides/slide37.xml"/><Relationship Id="rId76" Type="http://schemas.openxmlformats.org/officeDocument/2006/relationships/slide" Target="slides/slide45.xml"/><Relationship Id="rId84" Type="http://schemas.openxmlformats.org/officeDocument/2006/relationships/slide" Target="slides/slide53.xml"/><Relationship Id="rId89" Type="http://schemas.openxmlformats.org/officeDocument/2006/relationships/slide" Target="slides/slide58.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40.xml"/><Relationship Id="rId92"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Master" Target="slideMasters/slideMaster26.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1.xml"/><Relationship Id="rId37" Type="http://schemas.openxmlformats.org/officeDocument/2006/relationships/slide" Target="slides/slide6.xml"/><Relationship Id="rId40" Type="http://schemas.openxmlformats.org/officeDocument/2006/relationships/slide" Target="slides/slide9.xml"/><Relationship Id="rId45" Type="http://schemas.openxmlformats.org/officeDocument/2006/relationships/slide" Target="slides/slide14.xml"/><Relationship Id="rId53" Type="http://schemas.openxmlformats.org/officeDocument/2006/relationships/slide" Target="slides/slide22.xml"/><Relationship Id="rId58" Type="http://schemas.openxmlformats.org/officeDocument/2006/relationships/slide" Target="slides/slide27.xml"/><Relationship Id="rId66" Type="http://schemas.openxmlformats.org/officeDocument/2006/relationships/slide" Target="slides/slide35.xml"/><Relationship Id="rId74" Type="http://schemas.openxmlformats.org/officeDocument/2006/relationships/slide" Target="slides/slide43.xml"/><Relationship Id="rId79" Type="http://schemas.openxmlformats.org/officeDocument/2006/relationships/slide" Target="slides/slide48.xml"/><Relationship Id="rId87" Type="http://schemas.openxmlformats.org/officeDocument/2006/relationships/slide" Target="slides/slide56.xml"/><Relationship Id="rId5" Type="http://schemas.openxmlformats.org/officeDocument/2006/relationships/slideMaster" Target="slideMasters/slideMaster2.xml"/><Relationship Id="rId61" Type="http://schemas.openxmlformats.org/officeDocument/2006/relationships/slide" Target="slides/slide30.xml"/><Relationship Id="rId82" Type="http://schemas.openxmlformats.org/officeDocument/2006/relationships/slide" Target="slides/slide51.xml"/><Relationship Id="rId90" Type="http://schemas.openxmlformats.org/officeDocument/2006/relationships/slide" Target="slides/slide59.xml"/><Relationship Id="rId95" Type="http://schemas.openxmlformats.org/officeDocument/2006/relationships/presProps" Target="pres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 Target="slides/slide4.xml"/><Relationship Id="rId43" Type="http://schemas.openxmlformats.org/officeDocument/2006/relationships/slide" Target="slides/slide12.xml"/><Relationship Id="rId48" Type="http://schemas.openxmlformats.org/officeDocument/2006/relationships/slide" Target="slides/slide17.xml"/><Relationship Id="rId56" Type="http://schemas.openxmlformats.org/officeDocument/2006/relationships/slide" Target="slides/slide25.xml"/><Relationship Id="rId64" Type="http://schemas.openxmlformats.org/officeDocument/2006/relationships/slide" Target="slides/slide33.xml"/><Relationship Id="rId69" Type="http://schemas.openxmlformats.org/officeDocument/2006/relationships/slide" Target="slides/slide38.xml"/><Relationship Id="rId77" Type="http://schemas.openxmlformats.org/officeDocument/2006/relationships/slide" Target="slides/slide46.xml"/><Relationship Id="rId8" Type="http://schemas.openxmlformats.org/officeDocument/2006/relationships/slideMaster" Target="slideMasters/slideMaster5.xml"/><Relationship Id="rId51" Type="http://schemas.openxmlformats.org/officeDocument/2006/relationships/slide" Target="slides/slide20.xml"/><Relationship Id="rId72" Type="http://schemas.openxmlformats.org/officeDocument/2006/relationships/slide" Target="slides/slide41.xml"/><Relationship Id="rId80" Type="http://schemas.openxmlformats.org/officeDocument/2006/relationships/slide" Target="slides/slide49.xml"/><Relationship Id="rId85" Type="http://schemas.openxmlformats.org/officeDocument/2006/relationships/slide" Target="slides/slide54.xml"/><Relationship Id="rId93" Type="http://schemas.openxmlformats.org/officeDocument/2006/relationships/slide" Target="slides/slide62.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2.xml"/><Relationship Id="rId38" Type="http://schemas.openxmlformats.org/officeDocument/2006/relationships/slide" Target="slides/slide7.xml"/><Relationship Id="rId46" Type="http://schemas.openxmlformats.org/officeDocument/2006/relationships/slide" Target="slides/slide15.xml"/><Relationship Id="rId59" Type="http://schemas.openxmlformats.org/officeDocument/2006/relationships/slide" Target="slides/slide28.xml"/><Relationship Id="rId67" Type="http://schemas.openxmlformats.org/officeDocument/2006/relationships/slide" Target="slides/slide36.xml"/><Relationship Id="rId20" Type="http://schemas.openxmlformats.org/officeDocument/2006/relationships/slideMaster" Target="slideMasters/slideMaster17.xml"/><Relationship Id="rId41" Type="http://schemas.openxmlformats.org/officeDocument/2006/relationships/slide" Target="slides/slide10.xml"/><Relationship Id="rId54" Type="http://schemas.openxmlformats.org/officeDocument/2006/relationships/slide" Target="slides/slide23.xml"/><Relationship Id="rId62" Type="http://schemas.openxmlformats.org/officeDocument/2006/relationships/slide" Target="slides/slide31.xml"/><Relationship Id="rId70" Type="http://schemas.openxmlformats.org/officeDocument/2006/relationships/slide" Target="slides/slide39.xml"/><Relationship Id="rId75" Type="http://schemas.openxmlformats.org/officeDocument/2006/relationships/slide" Target="slides/slide44.xml"/><Relationship Id="rId83" Type="http://schemas.openxmlformats.org/officeDocument/2006/relationships/slide" Target="slides/slide52.xml"/><Relationship Id="rId88" Type="http://schemas.openxmlformats.org/officeDocument/2006/relationships/slide" Target="slides/slide57.xml"/><Relationship Id="rId91" Type="http://schemas.openxmlformats.org/officeDocument/2006/relationships/slide" Target="slides/slide60.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5.xml"/><Relationship Id="rId49" Type="http://schemas.openxmlformats.org/officeDocument/2006/relationships/slide" Target="slides/slide18.xml"/><Relationship Id="rId57" Type="http://schemas.openxmlformats.org/officeDocument/2006/relationships/slide" Target="slides/slide26.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3.xml"/><Relationship Id="rId52" Type="http://schemas.openxmlformats.org/officeDocument/2006/relationships/slide" Target="slides/slide21.xml"/><Relationship Id="rId60" Type="http://schemas.openxmlformats.org/officeDocument/2006/relationships/slide" Target="slides/slide29.xml"/><Relationship Id="rId65" Type="http://schemas.openxmlformats.org/officeDocument/2006/relationships/slide" Target="slides/slide34.xml"/><Relationship Id="rId73" Type="http://schemas.openxmlformats.org/officeDocument/2006/relationships/slide" Target="slides/slide42.xml"/><Relationship Id="rId78" Type="http://schemas.openxmlformats.org/officeDocument/2006/relationships/slide" Target="slides/slide47.xml"/><Relationship Id="rId81" Type="http://schemas.openxmlformats.org/officeDocument/2006/relationships/slide" Target="slides/slide50.xml"/><Relationship Id="rId86" Type="http://schemas.openxmlformats.org/officeDocument/2006/relationships/slide" Target="slides/slide5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Wagner" userId="88ef95cb-d269-4d78-b3f1-131ced00cf52" providerId="ADAL" clId="{4D08F345-30B5-44A5-B3C3-CBE2854F068E}"/>
    <pc:docChg chg="undo custSel addSld delSld modSld sldOrd modMainMaster modSection">
      <pc:chgData name="Jeff Wagner" userId="88ef95cb-d269-4d78-b3f1-131ced00cf52" providerId="ADAL" clId="{4D08F345-30B5-44A5-B3C3-CBE2854F068E}" dt="2017-09-01T12:18:15.655" v="844" actId="113"/>
      <pc:docMkLst>
        <pc:docMk/>
      </pc:docMkLst>
      <pc:sldChg chg="modSp ord modTransition">
        <pc:chgData name="Jeff Wagner" userId="88ef95cb-d269-4d78-b3f1-131ced00cf52" providerId="ADAL" clId="{4D08F345-30B5-44A5-B3C3-CBE2854F068E}" dt="2017-08-31T22:47:24.238" v="559" actId="20577"/>
        <pc:sldMkLst>
          <pc:docMk/>
          <pc:sldMk cId="1324345032" sldId="263"/>
        </pc:sldMkLst>
        <pc:spChg chg="mod">
          <ac:chgData name="Jeff Wagner" userId="88ef95cb-d269-4d78-b3f1-131ced00cf52" providerId="ADAL" clId="{4D08F345-30B5-44A5-B3C3-CBE2854F068E}" dt="2017-08-31T22:47:24.238" v="559" actId="20577"/>
          <ac:spMkLst>
            <pc:docMk/>
            <pc:sldMk cId="1324345032" sldId="263"/>
            <ac:spMk id="69" creationId="{00000000-0000-0000-0000-000000000000}"/>
          </ac:spMkLst>
        </pc:spChg>
      </pc:sldChg>
      <pc:sldChg chg="ord modTransition">
        <pc:chgData name="Jeff Wagner" userId="88ef95cb-d269-4d78-b3f1-131ced00cf52" providerId="ADAL" clId="{4D08F345-30B5-44A5-B3C3-CBE2854F068E}" dt="2017-08-31T21:37:23.707" v="455" actId="113"/>
        <pc:sldMkLst>
          <pc:docMk/>
          <pc:sldMk cId="1025170335" sldId="277"/>
        </pc:sldMkLst>
      </pc:sldChg>
      <pc:sldChg chg="del modTransition">
        <pc:chgData name="Jeff Wagner" userId="88ef95cb-d269-4d78-b3f1-131ced00cf52" providerId="ADAL" clId="{4D08F345-30B5-44A5-B3C3-CBE2854F068E}" dt="2017-08-31T22:14:00.255" v="522" actId="2696"/>
        <pc:sldMkLst>
          <pc:docMk/>
          <pc:sldMk cId="258141322" sldId="280"/>
        </pc:sldMkLst>
      </pc:sldChg>
      <pc:sldChg chg="del modTransition">
        <pc:chgData name="Jeff Wagner" userId="88ef95cb-d269-4d78-b3f1-131ced00cf52" providerId="ADAL" clId="{4D08F345-30B5-44A5-B3C3-CBE2854F068E}" dt="2017-08-31T22:13:45.184" v="521" actId="2696"/>
        <pc:sldMkLst>
          <pc:docMk/>
          <pc:sldMk cId="2697152984" sldId="281"/>
        </pc:sldMkLst>
      </pc:sldChg>
      <pc:sldChg chg="del modTransition">
        <pc:chgData name="Jeff Wagner" userId="88ef95cb-d269-4d78-b3f1-131ced00cf52" providerId="ADAL" clId="{4D08F345-30B5-44A5-B3C3-CBE2854F068E}" dt="2017-08-31T22:08:53.556" v="515" actId="2696"/>
        <pc:sldMkLst>
          <pc:docMk/>
          <pc:sldMk cId="3237400771" sldId="283"/>
        </pc:sldMkLst>
      </pc:sldChg>
      <pc:sldChg chg="del ord modTransition">
        <pc:chgData name="Jeff Wagner" userId="88ef95cb-d269-4d78-b3f1-131ced00cf52" providerId="ADAL" clId="{4D08F345-30B5-44A5-B3C3-CBE2854F068E}" dt="2017-08-31T22:06:56.832" v="506" actId="2696"/>
        <pc:sldMkLst>
          <pc:docMk/>
          <pc:sldMk cId="3096201113" sldId="285"/>
        </pc:sldMkLst>
      </pc:sldChg>
      <pc:sldChg chg="del ord modTransition">
        <pc:chgData name="Jeff Wagner" userId="88ef95cb-d269-4d78-b3f1-131ced00cf52" providerId="ADAL" clId="{4D08F345-30B5-44A5-B3C3-CBE2854F068E}" dt="2017-08-31T22:06:58.804" v="507" actId="2696"/>
        <pc:sldMkLst>
          <pc:docMk/>
          <pc:sldMk cId="3459151114" sldId="286"/>
        </pc:sldMkLst>
      </pc:sldChg>
      <pc:sldChg chg="del modTransition">
        <pc:chgData name="Jeff Wagner" userId="88ef95cb-d269-4d78-b3f1-131ced00cf52" providerId="ADAL" clId="{4D08F345-30B5-44A5-B3C3-CBE2854F068E}" dt="2017-08-31T22:08:11.717" v="509" actId="2696"/>
        <pc:sldMkLst>
          <pc:docMk/>
          <pc:sldMk cId="836099174" sldId="290"/>
        </pc:sldMkLst>
      </pc:sldChg>
      <pc:sldChg chg="modTransition">
        <pc:chgData name="Jeff Wagner" userId="88ef95cb-d269-4d78-b3f1-131ced00cf52" providerId="ADAL" clId="{4D08F345-30B5-44A5-B3C3-CBE2854F068E}" dt="2017-08-31T20:57:05.827" v="65" actId="113"/>
        <pc:sldMkLst>
          <pc:docMk/>
          <pc:sldMk cId="1783666234" sldId="296"/>
        </pc:sldMkLst>
      </pc:sldChg>
      <pc:sldChg chg="del modTransition">
        <pc:chgData name="Jeff Wagner" userId="88ef95cb-d269-4d78-b3f1-131ced00cf52" providerId="ADAL" clId="{4D08F345-30B5-44A5-B3C3-CBE2854F068E}" dt="2017-08-31T22:14:11.348" v="524" actId="2696"/>
        <pc:sldMkLst>
          <pc:docMk/>
          <pc:sldMk cId="2931810984" sldId="300"/>
        </pc:sldMkLst>
      </pc:sldChg>
      <pc:sldChg chg="del modTransition">
        <pc:chgData name="Jeff Wagner" userId="88ef95cb-d269-4d78-b3f1-131ced00cf52" providerId="ADAL" clId="{4D08F345-30B5-44A5-B3C3-CBE2854F068E}" dt="2017-08-31T22:08:22.656" v="511" actId="2696"/>
        <pc:sldMkLst>
          <pc:docMk/>
          <pc:sldMk cId="1843320272" sldId="302"/>
        </pc:sldMkLst>
      </pc:sldChg>
      <pc:sldChg chg="del modTransition">
        <pc:chgData name="Jeff Wagner" userId="88ef95cb-d269-4d78-b3f1-131ced00cf52" providerId="ADAL" clId="{4D08F345-30B5-44A5-B3C3-CBE2854F068E}" dt="2017-08-31T22:08:22.641" v="510" actId="2696"/>
        <pc:sldMkLst>
          <pc:docMk/>
          <pc:sldMk cId="4096982190" sldId="303"/>
        </pc:sldMkLst>
      </pc:sldChg>
      <pc:sldChg chg="modSp ord modTransition modAnim">
        <pc:chgData name="Jeff Wagner" userId="88ef95cb-d269-4d78-b3f1-131ced00cf52" providerId="ADAL" clId="{4D08F345-30B5-44A5-B3C3-CBE2854F068E}" dt="2017-09-01T12:18:15.655" v="844" actId="113"/>
        <pc:sldMkLst>
          <pc:docMk/>
          <pc:sldMk cId="1623279800" sldId="305"/>
        </pc:sldMkLst>
        <pc:spChg chg="mod">
          <ac:chgData name="Jeff Wagner" userId="88ef95cb-d269-4d78-b3f1-131ced00cf52" providerId="ADAL" clId="{4D08F345-30B5-44A5-B3C3-CBE2854F068E}" dt="2017-09-01T12:18:15.655" v="844" actId="113"/>
          <ac:spMkLst>
            <pc:docMk/>
            <pc:sldMk cId="1623279800" sldId="305"/>
            <ac:spMk id="2" creationId="{00000000-0000-0000-0000-000000000000}"/>
          </ac:spMkLst>
        </pc:spChg>
        <pc:spChg chg="mod">
          <ac:chgData name="Jeff Wagner" userId="88ef95cb-d269-4d78-b3f1-131ced00cf52" providerId="ADAL" clId="{4D08F345-30B5-44A5-B3C3-CBE2854F068E}" dt="2017-09-01T12:16:17.149" v="821" actId="113"/>
          <ac:spMkLst>
            <pc:docMk/>
            <pc:sldMk cId="1623279800" sldId="305"/>
            <ac:spMk id="3" creationId="{00000000-0000-0000-0000-000000000000}"/>
          </ac:spMkLst>
        </pc:spChg>
      </pc:sldChg>
      <pc:sldChg chg="ord modTransition">
        <pc:chgData name="Jeff Wagner" userId="88ef95cb-d269-4d78-b3f1-131ced00cf52" providerId="ADAL" clId="{4D08F345-30B5-44A5-B3C3-CBE2854F068E}" dt="2017-08-31T21:40:50.103" v="473" actId="113"/>
        <pc:sldMkLst>
          <pc:docMk/>
          <pc:sldMk cId="1228538392" sldId="306"/>
        </pc:sldMkLst>
      </pc:sldChg>
      <pc:sldChg chg="ord modTransition">
        <pc:chgData name="Jeff Wagner" userId="88ef95cb-d269-4d78-b3f1-131ced00cf52" providerId="ADAL" clId="{4D08F345-30B5-44A5-B3C3-CBE2854F068E}" dt="2017-08-31T21:40:50.103" v="473" actId="113"/>
        <pc:sldMkLst>
          <pc:docMk/>
          <pc:sldMk cId="2555315954" sldId="307"/>
        </pc:sldMkLst>
      </pc:sldChg>
      <pc:sldChg chg="del modTransition">
        <pc:chgData name="Jeff Wagner" userId="88ef95cb-d269-4d78-b3f1-131ced00cf52" providerId="ADAL" clId="{4D08F345-30B5-44A5-B3C3-CBE2854F068E}" dt="2017-08-31T22:09:01.060" v="516" actId="2696"/>
        <pc:sldMkLst>
          <pc:docMk/>
          <pc:sldMk cId="1288203361" sldId="308"/>
        </pc:sldMkLst>
      </pc:sldChg>
      <pc:sldChg chg="ord modTransition">
        <pc:chgData name="Jeff Wagner" userId="88ef95cb-d269-4d78-b3f1-131ced00cf52" providerId="ADAL" clId="{4D08F345-30B5-44A5-B3C3-CBE2854F068E}" dt="2017-08-31T22:14:52.374" v="530" actId="113"/>
        <pc:sldMkLst>
          <pc:docMk/>
          <pc:sldMk cId="3147170903" sldId="309"/>
        </pc:sldMkLst>
      </pc:sldChg>
      <pc:sldChg chg="del modTransition">
        <pc:chgData name="Jeff Wagner" userId="88ef95cb-d269-4d78-b3f1-131ced00cf52" providerId="ADAL" clId="{4D08F345-30B5-44A5-B3C3-CBE2854F068E}" dt="2017-08-31T22:14:34.772" v="526" actId="2696"/>
        <pc:sldMkLst>
          <pc:docMk/>
          <pc:sldMk cId="4010204951" sldId="310"/>
        </pc:sldMkLst>
      </pc:sldChg>
      <pc:sldChg chg="del modTransition">
        <pc:chgData name="Jeff Wagner" userId="88ef95cb-d269-4d78-b3f1-131ced00cf52" providerId="ADAL" clId="{4D08F345-30B5-44A5-B3C3-CBE2854F068E}" dt="2017-08-31T22:14:36.540" v="527" actId="2696"/>
        <pc:sldMkLst>
          <pc:docMk/>
          <pc:sldMk cId="1426351529" sldId="311"/>
        </pc:sldMkLst>
      </pc:sldChg>
      <pc:sldChg chg="del modTransition">
        <pc:chgData name="Jeff Wagner" userId="88ef95cb-d269-4d78-b3f1-131ced00cf52" providerId="ADAL" clId="{4D08F345-30B5-44A5-B3C3-CBE2854F068E}" dt="2017-08-31T22:14:37.989" v="528" actId="2696"/>
        <pc:sldMkLst>
          <pc:docMk/>
          <pc:sldMk cId="2751724444" sldId="312"/>
        </pc:sldMkLst>
      </pc:sldChg>
      <pc:sldChg chg="del ord modTransition">
        <pc:chgData name="Jeff Wagner" userId="88ef95cb-d269-4d78-b3f1-131ced00cf52" providerId="ADAL" clId="{4D08F345-30B5-44A5-B3C3-CBE2854F068E}" dt="2017-08-31T22:30:29.561" v="531" actId="2696"/>
        <pc:sldMkLst>
          <pc:docMk/>
          <pc:sldMk cId="2421079486" sldId="319"/>
        </pc:sldMkLst>
      </pc:sldChg>
      <pc:sldChg chg="modSp del modTransition modNotesTx">
        <pc:chgData name="Jeff Wagner" userId="88ef95cb-d269-4d78-b3f1-131ced00cf52" providerId="ADAL" clId="{4D08F345-30B5-44A5-B3C3-CBE2854F068E}" dt="2017-08-31T21:18:57.162" v="368" actId="2696"/>
        <pc:sldMkLst>
          <pc:docMk/>
          <pc:sldMk cId="1829404335" sldId="320"/>
        </pc:sldMkLst>
        <pc:spChg chg="mod">
          <ac:chgData name="Jeff Wagner" userId="88ef95cb-d269-4d78-b3f1-131ced00cf52" providerId="ADAL" clId="{4D08F345-30B5-44A5-B3C3-CBE2854F068E}" dt="2017-08-31T20:52:33.994" v="30" actId="20577"/>
          <ac:spMkLst>
            <pc:docMk/>
            <pc:sldMk cId="1829404335" sldId="320"/>
            <ac:spMk id="9" creationId="{1EE7F7F5-268D-4B00-B2EE-E6D438B2DB35}"/>
          </ac:spMkLst>
        </pc:spChg>
      </pc:sldChg>
      <pc:sldChg chg="modTransition">
        <pc:chgData name="Jeff Wagner" userId="88ef95cb-d269-4d78-b3f1-131ced00cf52" providerId="ADAL" clId="{4D08F345-30B5-44A5-B3C3-CBE2854F068E}" dt="2017-08-31T20:57:05.827" v="65" actId="113"/>
        <pc:sldMkLst>
          <pc:docMk/>
          <pc:sldMk cId="1968939446" sldId="321"/>
        </pc:sldMkLst>
      </pc:sldChg>
      <pc:sldChg chg="del modTransition">
        <pc:chgData name="Jeff Wagner" userId="88ef95cb-d269-4d78-b3f1-131ced00cf52" providerId="ADAL" clId="{4D08F345-30B5-44A5-B3C3-CBE2854F068E}" dt="2017-08-31T21:07:08.368" v="260" actId="2696"/>
        <pc:sldMkLst>
          <pc:docMk/>
          <pc:sldMk cId="2909545135" sldId="322"/>
        </pc:sldMkLst>
      </pc:sldChg>
      <pc:sldChg chg="add del modTransition">
        <pc:chgData name="Jeff Wagner" userId="88ef95cb-d269-4d78-b3f1-131ced00cf52" providerId="ADAL" clId="{4D08F345-30B5-44A5-B3C3-CBE2854F068E}" dt="2017-08-31T21:12:01.610" v="294" actId="2696"/>
        <pc:sldMkLst>
          <pc:docMk/>
          <pc:sldMk cId="538316199" sldId="323"/>
        </pc:sldMkLst>
      </pc:sldChg>
      <pc:sldChg chg="del modTransition">
        <pc:chgData name="Jeff Wagner" userId="88ef95cb-d269-4d78-b3f1-131ced00cf52" providerId="ADAL" clId="{4D08F345-30B5-44A5-B3C3-CBE2854F068E}" dt="2017-08-31T22:14:39.278" v="529" actId="2696"/>
        <pc:sldMkLst>
          <pc:docMk/>
          <pc:sldMk cId="891027124" sldId="325"/>
        </pc:sldMkLst>
      </pc:sldChg>
      <pc:sldChg chg="ord modTransition">
        <pc:chgData name="Jeff Wagner" userId="88ef95cb-d269-4d78-b3f1-131ced00cf52" providerId="ADAL" clId="{4D08F345-30B5-44A5-B3C3-CBE2854F068E}" dt="2017-08-31T21:27:24.808" v="370" actId="113"/>
        <pc:sldMkLst>
          <pc:docMk/>
          <pc:sldMk cId="1884864890" sldId="328"/>
        </pc:sldMkLst>
      </pc:sldChg>
      <pc:sldChg chg="modTransition">
        <pc:chgData name="Jeff Wagner" userId="88ef95cb-d269-4d78-b3f1-131ced00cf52" providerId="ADAL" clId="{4D08F345-30B5-44A5-B3C3-CBE2854F068E}" dt="2017-08-31T20:57:05.827" v="65" actId="113"/>
        <pc:sldMkLst>
          <pc:docMk/>
          <pc:sldMk cId="2993931144" sldId="330"/>
        </pc:sldMkLst>
      </pc:sldChg>
      <pc:sldChg chg="modSp modTransition">
        <pc:chgData name="Jeff Wagner" userId="88ef95cb-d269-4d78-b3f1-131ced00cf52" providerId="ADAL" clId="{4D08F345-30B5-44A5-B3C3-CBE2854F068E}" dt="2017-08-31T21:08:55.900" v="275" actId="404"/>
        <pc:sldMkLst>
          <pc:docMk/>
          <pc:sldMk cId="1026086156" sldId="331"/>
        </pc:sldMkLst>
        <pc:spChg chg="mod">
          <ac:chgData name="Jeff Wagner" userId="88ef95cb-d269-4d78-b3f1-131ced00cf52" providerId="ADAL" clId="{4D08F345-30B5-44A5-B3C3-CBE2854F068E}" dt="2017-08-31T21:08:55.900" v="275" actId="404"/>
          <ac:spMkLst>
            <pc:docMk/>
            <pc:sldMk cId="1026086156" sldId="331"/>
            <ac:spMk id="3" creationId="{F8380C04-9B4F-4B7A-95FC-2A57CB2BD87C}"/>
          </ac:spMkLst>
        </pc:spChg>
      </pc:sldChg>
      <pc:sldChg chg="ord modTransition">
        <pc:chgData name="Jeff Wagner" userId="88ef95cb-d269-4d78-b3f1-131ced00cf52" providerId="ADAL" clId="{4D08F345-30B5-44A5-B3C3-CBE2854F068E}" dt="2017-08-31T21:18:17.429" v="365" actId="113"/>
        <pc:sldMkLst>
          <pc:docMk/>
          <pc:sldMk cId="3261523792" sldId="340"/>
        </pc:sldMkLst>
      </pc:sldChg>
      <pc:sldChg chg="del modTransition">
        <pc:chgData name="Jeff Wagner" userId="88ef95cb-d269-4d78-b3f1-131ced00cf52" providerId="ADAL" clId="{4D08F345-30B5-44A5-B3C3-CBE2854F068E}" dt="2017-08-31T21:12:07.453" v="295" actId="2696"/>
        <pc:sldMkLst>
          <pc:docMk/>
          <pc:sldMk cId="2059510475" sldId="342"/>
        </pc:sldMkLst>
      </pc:sldChg>
      <pc:sldChg chg="del ord modTransition">
        <pc:chgData name="Jeff Wagner" userId="88ef95cb-d269-4d78-b3f1-131ced00cf52" providerId="ADAL" clId="{4D08F345-30B5-44A5-B3C3-CBE2854F068E}" dt="2017-08-31T21:44:17.053" v="475" actId="2696"/>
        <pc:sldMkLst>
          <pc:docMk/>
          <pc:sldMk cId="2054207240" sldId="343"/>
        </pc:sldMkLst>
      </pc:sldChg>
      <pc:sldChg chg="modSp modTransition">
        <pc:chgData name="Jeff Wagner" userId="88ef95cb-d269-4d78-b3f1-131ced00cf52" providerId="ADAL" clId="{4D08F345-30B5-44A5-B3C3-CBE2854F068E}" dt="2017-08-31T20:59:10.924" v="78" actId="20577"/>
        <pc:sldMkLst>
          <pc:docMk/>
          <pc:sldMk cId="796382600" sldId="345"/>
        </pc:sldMkLst>
        <pc:spChg chg="mod">
          <ac:chgData name="Jeff Wagner" userId="88ef95cb-d269-4d78-b3f1-131ced00cf52" providerId="ADAL" clId="{4D08F345-30B5-44A5-B3C3-CBE2854F068E}" dt="2017-08-31T20:59:10.924" v="78" actId="20577"/>
          <ac:spMkLst>
            <pc:docMk/>
            <pc:sldMk cId="796382600" sldId="345"/>
            <ac:spMk id="3" creationId="{0A8DBC3B-C460-4FDE-9B73-A7423D37B87E}"/>
          </ac:spMkLst>
        </pc:spChg>
      </pc:sldChg>
      <pc:sldChg chg="addSp modSp modTransition modAnim modNotesTx">
        <pc:chgData name="Jeff Wagner" userId="88ef95cb-d269-4d78-b3f1-131ced00cf52" providerId="ADAL" clId="{4D08F345-30B5-44A5-B3C3-CBE2854F068E}" dt="2017-08-31T20:57:05.827" v="65" actId="113"/>
        <pc:sldMkLst>
          <pc:docMk/>
          <pc:sldMk cId="2768458240" sldId="346"/>
        </pc:sldMkLst>
        <pc:spChg chg="add mod ord">
          <ac:chgData name="Jeff Wagner" userId="88ef95cb-d269-4d78-b3f1-131ced00cf52" providerId="ADAL" clId="{4D08F345-30B5-44A5-B3C3-CBE2854F068E}" dt="2017-08-31T20:55:44.843" v="51" actId="167"/>
          <ac:spMkLst>
            <pc:docMk/>
            <pc:sldMk cId="2768458240" sldId="346"/>
            <ac:spMk id="2" creationId="{93B7C2C3-C17C-42F9-A14F-4A89B9B2966C}"/>
          </ac:spMkLst>
        </pc:spChg>
        <pc:spChg chg="mod">
          <ac:chgData name="Jeff Wagner" userId="88ef95cb-d269-4d78-b3f1-131ced00cf52" providerId="ADAL" clId="{4D08F345-30B5-44A5-B3C3-CBE2854F068E}" dt="2017-08-31T20:56:43.651" v="59" actId="20577"/>
          <ac:spMkLst>
            <pc:docMk/>
            <pc:sldMk cId="2768458240" sldId="346"/>
            <ac:spMk id="3" creationId="{0A8DBC3B-C460-4FDE-9B73-A7423D37B87E}"/>
          </ac:spMkLst>
        </pc:spChg>
        <pc:spChg chg="mod">
          <ac:chgData name="Jeff Wagner" userId="88ef95cb-d269-4d78-b3f1-131ced00cf52" providerId="ADAL" clId="{4D08F345-30B5-44A5-B3C3-CBE2854F068E}" dt="2017-08-31T20:54:23.593" v="42" actId="1076"/>
          <ac:spMkLst>
            <pc:docMk/>
            <pc:sldMk cId="2768458240" sldId="346"/>
            <ac:spMk id="4" creationId="{364AA927-14E3-4326-803F-B88BFF005439}"/>
          </ac:spMkLst>
        </pc:spChg>
        <pc:spChg chg="add mod">
          <ac:chgData name="Jeff Wagner" userId="88ef95cb-d269-4d78-b3f1-131ced00cf52" providerId="ADAL" clId="{4D08F345-30B5-44A5-B3C3-CBE2854F068E}" dt="2017-08-31T20:56:48.651" v="64" actId="20577"/>
          <ac:spMkLst>
            <pc:docMk/>
            <pc:sldMk cId="2768458240" sldId="346"/>
            <ac:spMk id="5" creationId="{985EE874-39E1-48D9-AAEE-5EB8D778CAB4}"/>
          </ac:spMkLst>
        </pc:spChg>
        <pc:spChg chg="add mod">
          <ac:chgData name="Jeff Wagner" userId="88ef95cb-d269-4d78-b3f1-131ced00cf52" providerId="ADAL" clId="{4D08F345-30B5-44A5-B3C3-CBE2854F068E}" dt="2017-08-31T20:54:27.902" v="43" actId="1076"/>
          <ac:spMkLst>
            <pc:docMk/>
            <pc:sldMk cId="2768458240" sldId="346"/>
            <ac:spMk id="6" creationId="{4DF1D65D-4F18-4402-AC80-68A2E9014B33}"/>
          </ac:spMkLst>
        </pc:spChg>
      </pc:sldChg>
      <pc:sldChg chg="modTransition modNotesTx">
        <pc:chgData name="Jeff Wagner" userId="88ef95cb-d269-4d78-b3f1-131ced00cf52" providerId="ADAL" clId="{4D08F345-30B5-44A5-B3C3-CBE2854F068E}" dt="2017-08-31T21:00:24.419" v="79" actId="6549"/>
        <pc:sldMkLst>
          <pc:docMk/>
          <pc:sldMk cId="665596490" sldId="347"/>
        </pc:sldMkLst>
      </pc:sldChg>
      <pc:sldChg chg="addSp modSp modTransition modAnim modNotesTx">
        <pc:chgData name="Jeff Wagner" userId="88ef95cb-d269-4d78-b3f1-131ced00cf52" providerId="ADAL" clId="{4D08F345-30B5-44A5-B3C3-CBE2854F068E}" dt="2017-08-31T21:26:57.398" v="369" actId="6549"/>
        <pc:sldMkLst>
          <pc:docMk/>
          <pc:sldMk cId="3106768411" sldId="348"/>
        </pc:sldMkLst>
        <pc:spChg chg="add mod">
          <ac:chgData name="Jeff Wagner" userId="88ef95cb-d269-4d78-b3f1-131ced00cf52" providerId="ADAL" clId="{4D08F345-30B5-44A5-B3C3-CBE2854F068E}" dt="2017-08-31T21:02:01.017" v="197" actId="122"/>
          <ac:spMkLst>
            <pc:docMk/>
            <pc:sldMk cId="3106768411" sldId="348"/>
            <ac:spMk id="2" creationId="{2269FBEE-3BE4-453A-B3C7-59A269B6D106}"/>
          </ac:spMkLst>
        </pc:spChg>
        <pc:spChg chg="mod">
          <ac:chgData name="Jeff Wagner" userId="88ef95cb-d269-4d78-b3f1-131ced00cf52" providerId="ADAL" clId="{4D08F345-30B5-44A5-B3C3-CBE2854F068E}" dt="2017-08-31T21:01:13.802" v="125" actId="122"/>
          <ac:spMkLst>
            <pc:docMk/>
            <pc:sldMk cId="3106768411" sldId="348"/>
            <ac:spMk id="3" creationId="{0A8DBC3B-C460-4FDE-9B73-A7423D37B87E}"/>
          </ac:spMkLst>
        </pc:spChg>
        <pc:spChg chg="mod">
          <ac:chgData name="Jeff Wagner" userId="88ef95cb-d269-4d78-b3f1-131ced00cf52" providerId="ADAL" clId="{4D08F345-30B5-44A5-B3C3-CBE2854F068E}" dt="2017-08-31T21:00:51.669" v="93" actId="1076"/>
          <ac:spMkLst>
            <pc:docMk/>
            <pc:sldMk cId="3106768411" sldId="348"/>
            <ac:spMk id="4" creationId="{364AA927-14E3-4326-803F-B88BFF005439}"/>
          </ac:spMkLst>
        </pc:spChg>
      </pc:sldChg>
      <pc:sldChg chg="modSp modTransition modAnim">
        <pc:chgData name="Jeff Wagner" userId="88ef95cb-d269-4d78-b3f1-131ced00cf52" providerId="ADAL" clId="{4D08F345-30B5-44A5-B3C3-CBE2854F068E}" dt="2017-08-31T21:06:43.081" v="259" actId="20577"/>
        <pc:sldMkLst>
          <pc:docMk/>
          <pc:sldMk cId="3117316668" sldId="349"/>
        </pc:sldMkLst>
        <pc:spChg chg="mod">
          <ac:chgData name="Jeff Wagner" userId="88ef95cb-d269-4d78-b3f1-131ced00cf52" providerId="ADAL" clId="{4D08F345-30B5-44A5-B3C3-CBE2854F068E}" dt="2017-08-31T21:06:43.081" v="259" actId="20577"/>
          <ac:spMkLst>
            <pc:docMk/>
            <pc:sldMk cId="3117316668" sldId="349"/>
            <ac:spMk id="3" creationId="{0A8DBC3B-C460-4FDE-9B73-A7423D37B87E}"/>
          </ac:spMkLst>
        </pc:spChg>
        <pc:spChg chg="mod">
          <ac:chgData name="Jeff Wagner" userId="88ef95cb-d269-4d78-b3f1-131ced00cf52" providerId="ADAL" clId="{4D08F345-30B5-44A5-B3C3-CBE2854F068E}" dt="2017-08-31T21:03:36.615" v="239" actId="20577"/>
          <ac:spMkLst>
            <pc:docMk/>
            <pc:sldMk cId="3117316668" sldId="349"/>
            <ac:spMk id="4" creationId="{364AA927-14E3-4326-803F-B88BFF005439}"/>
          </ac:spMkLst>
        </pc:spChg>
      </pc:sldChg>
      <pc:sldChg chg="addSp delSp modSp modTransition">
        <pc:chgData name="Jeff Wagner" userId="88ef95cb-d269-4d78-b3f1-131ced00cf52" providerId="ADAL" clId="{4D08F345-30B5-44A5-B3C3-CBE2854F068E}" dt="2017-08-31T21:12:53.325" v="303" actId="5793"/>
        <pc:sldMkLst>
          <pc:docMk/>
          <pc:sldMk cId="548688098" sldId="350"/>
        </pc:sldMkLst>
        <pc:spChg chg="mod">
          <ac:chgData name="Jeff Wagner" userId="88ef95cb-d269-4d78-b3f1-131ced00cf52" providerId="ADAL" clId="{4D08F345-30B5-44A5-B3C3-CBE2854F068E}" dt="2017-08-31T21:12:53.325" v="303" actId="5793"/>
          <ac:spMkLst>
            <pc:docMk/>
            <pc:sldMk cId="548688098" sldId="350"/>
            <ac:spMk id="2" creationId="{00000000-0000-0000-0000-000000000000}"/>
          </ac:spMkLst>
        </pc:spChg>
        <pc:spChg chg="del">
          <ac:chgData name="Jeff Wagner" userId="88ef95cb-d269-4d78-b3f1-131ced00cf52" providerId="ADAL" clId="{4D08F345-30B5-44A5-B3C3-CBE2854F068E}" dt="2017-08-31T20:58:59.624" v="68" actId="5793"/>
          <ac:spMkLst>
            <pc:docMk/>
            <pc:sldMk cId="548688098" sldId="350"/>
            <ac:spMk id="3" creationId="{00000000-0000-0000-0000-000000000000}"/>
          </ac:spMkLst>
        </pc:spChg>
        <pc:spChg chg="add mod">
          <ac:chgData name="Jeff Wagner" userId="88ef95cb-d269-4d78-b3f1-131ced00cf52" providerId="ADAL" clId="{4D08F345-30B5-44A5-B3C3-CBE2854F068E}" dt="2017-08-31T20:58:59.624" v="68" actId="5793"/>
          <ac:spMkLst>
            <pc:docMk/>
            <pc:sldMk cId="548688098" sldId="350"/>
            <ac:spMk id="4" creationId="{F4636944-F864-4E7A-B4A8-381E54CAA077}"/>
          </ac:spMkLst>
        </pc:spChg>
      </pc:sldChg>
      <pc:sldChg chg="modSp modTransition">
        <pc:chgData name="Jeff Wagner" userId="88ef95cb-d269-4d78-b3f1-131ced00cf52" providerId="ADAL" clId="{4D08F345-30B5-44A5-B3C3-CBE2854F068E}" dt="2017-08-31T21:37:45.848" v="456" actId="20577"/>
        <pc:sldMkLst>
          <pc:docMk/>
          <pc:sldMk cId="4261081640" sldId="351"/>
        </pc:sldMkLst>
        <pc:spChg chg="mod">
          <ac:chgData name="Jeff Wagner" userId="88ef95cb-d269-4d78-b3f1-131ced00cf52" providerId="ADAL" clId="{4D08F345-30B5-44A5-B3C3-CBE2854F068E}" dt="2017-08-31T21:37:45.848" v="456" actId="20577"/>
          <ac:spMkLst>
            <pc:docMk/>
            <pc:sldMk cId="4261081640" sldId="351"/>
            <ac:spMk id="3" creationId="{0A8DBC3B-C460-4FDE-9B73-A7423D37B87E}"/>
          </ac:spMkLst>
        </pc:spChg>
      </pc:sldChg>
      <pc:sldChg chg="addSp delSp modSp ord modTransition">
        <pc:chgData name="Jeff Wagner" userId="88ef95cb-d269-4d78-b3f1-131ced00cf52" providerId="ADAL" clId="{4D08F345-30B5-44A5-B3C3-CBE2854F068E}" dt="2017-08-31T21:18:17.429" v="365" actId="113"/>
        <pc:sldMkLst>
          <pc:docMk/>
          <pc:sldMk cId="949731888" sldId="352"/>
        </pc:sldMkLst>
        <pc:spChg chg="del">
          <ac:chgData name="Jeff Wagner" userId="88ef95cb-d269-4d78-b3f1-131ced00cf52" providerId="ADAL" clId="{4D08F345-30B5-44A5-B3C3-CBE2854F068E}" dt="2017-08-31T21:10:30.510" v="280" actId="113"/>
          <ac:spMkLst>
            <pc:docMk/>
            <pc:sldMk cId="949731888" sldId="352"/>
            <ac:spMk id="2" creationId="{D0BD7211-1125-4CF6-9204-1ABDE9090648}"/>
          </ac:spMkLst>
        </pc:spChg>
        <pc:spChg chg="mod">
          <ac:chgData name="Jeff Wagner" userId="88ef95cb-d269-4d78-b3f1-131ced00cf52" providerId="ADAL" clId="{4D08F345-30B5-44A5-B3C3-CBE2854F068E}" dt="2017-08-31T21:10:51.709" v="285" actId="20577"/>
          <ac:spMkLst>
            <pc:docMk/>
            <pc:sldMk cId="949731888" sldId="352"/>
            <ac:spMk id="3" creationId="{0A8DBC3B-C460-4FDE-9B73-A7423D37B87E}"/>
          </ac:spMkLst>
        </pc:spChg>
        <pc:spChg chg="add del mod">
          <ac:chgData name="Jeff Wagner" userId="88ef95cb-d269-4d78-b3f1-131ced00cf52" providerId="ADAL" clId="{4D08F345-30B5-44A5-B3C3-CBE2854F068E}" dt="2017-08-31T21:10:44.894" v="281" actId="113"/>
          <ac:spMkLst>
            <pc:docMk/>
            <pc:sldMk cId="949731888" sldId="352"/>
            <ac:spMk id="4" creationId="{FB0B6585-1335-48B5-9DDD-F3564C79D65F}"/>
          </ac:spMkLst>
        </pc:spChg>
        <pc:spChg chg="add del mod">
          <ac:chgData name="Jeff Wagner" userId="88ef95cb-d269-4d78-b3f1-131ced00cf52" providerId="ADAL" clId="{4D08F345-30B5-44A5-B3C3-CBE2854F068E}" dt="2017-08-31T21:10:54.450" v="286" actId="478"/>
          <ac:spMkLst>
            <pc:docMk/>
            <pc:sldMk cId="949731888" sldId="352"/>
            <ac:spMk id="6" creationId="{FBCC0A10-1AC7-412E-8CB4-8DE1109824AF}"/>
          </ac:spMkLst>
        </pc:spChg>
      </pc:sldChg>
      <pc:sldChg chg="ord modTransition">
        <pc:chgData name="Jeff Wagner" userId="88ef95cb-d269-4d78-b3f1-131ced00cf52" providerId="ADAL" clId="{4D08F345-30B5-44A5-B3C3-CBE2854F068E}" dt="2017-08-31T21:18:17.429" v="365" actId="113"/>
        <pc:sldMkLst>
          <pc:docMk/>
          <pc:sldMk cId="1227673727" sldId="355"/>
        </pc:sldMkLst>
      </pc:sldChg>
      <pc:sldChg chg="del modTransition">
        <pc:chgData name="Jeff Wagner" userId="88ef95cb-d269-4d78-b3f1-131ced00cf52" providerId="ADAL" clId="{4D08F345-30B5-44A5-B3C3-CBE2854F068E}" dt="2017-08-31T20:58:12.480" v="66" actId="2696"/>
        <pc:sldMkLst>
          <pc:docMk/>
          <pc:sldMk cId="687384925" sldId="357"/>
        </pc:sldMkLst>
      </pc:sldChg>
      <pc:sldChg chg="modSp ord modTransition">
        <pc:chgData name="Jeff Wagner" userId="88ef95cb-d269-4d78-b3f1-131ced00cf52" providerId="ADAL" clId="{4D08F345-30B5-44A5-B3C3-CBE2854F068E}" dt="2017-09-01T12:15:42.600" v="817" actId="20577"/>
        <pc:sldMkLst>
          <pc:docMk/>
          <pc:sldMk cId="1127675913" sldId="358"/>
        </pc:sldMkLst>
        <pc:spChg chg="mod">
          <ac:chgData name="Jeff Wagner" userId="88ef95cb-d269-4d78-b3f1-131ced00cf52" providerId="ADAL" clId="{4D08F345-30B5-44A5-B3C3-CBE2854F068E}" dt="2017-09-01T12:15:42.600" v="817" actId="20577"/>
          <ac:spMkLst>
            <pc:docMk/>
            <pc:sldMk cId="1127675913" sldId="358"/>
            <ac:spMk id="3" creationId="{2BA3313F-6E4A-4064-B724-E6FE150097FC}"/>
          </ac:spMkLst>
        </pc:spChg>
      </pc:sldChg>
      <pc:sldChg chg="addSp delSp modSp ord modTransition">
        <pc:chgData name="Jeff Wagner" userId="88ef95cb-d269-4d78-b3f1-131ced00cf52" providerId="ADAL" clId="{4D08F345-30B5-44A5-B3C3-CBE2854F068E}" dt="2017-08-31T21:17:47.914" v="364" actId="113"/>
        <pc:sldMkLst>
          <pc:docMk/>
          <pc:sldMk cId="506660362" sldId="359"/>
        </pc:sldMkLst>
        <pc:spChg chg="del">
          <ac:chgData name="Jeff Wagner" userId="88ef95cb-d269-4d78-b3f1-131ced00cf52" providerId="ADAL" clId="{4D08F345-30B5-44A5-B3C3-CBE2854F068E}" dt="2017-08-31T21:11:06.308" v="287" actId="113"/>
          <ac:spMkLst>
            <pc:docMk/>
            <pc:sldMk cId="506660362" sldId="359"/>
            <ac:spMk id="2" creationId="{15D98871-D7DE-40F9-A98A-61EEBCBD7D38}"/>
          </ac:spMkLst>
        </pc:spChg>
        <pc:spChg chg="add del mod">
          <ac:chgData name="Jeff Wagner" userId="88ef95cb-d269-4d78-b3f1-131ced00cf52" providerId="ADAL" clId="{4D08F345-30B5-44A5-B3C3-CBE2854F068E}" dt="2017-08-31T21:11:08.548" v="288" actId="478"/>
          <ac:spMkLst>
            <pc:docMk/>
            <pc:sldMk cId="506660362" sldId="359"/>
            <ac:spMk id="4" creationId="{8FA85626-CA18-4C1E-8908-996A26A5D19D}"/>
          </ac:spMkLst>
        </pc:spChg>
      </pc:sldChg>
      <pc:sldChg chg="ord modTransition">
        <pc:chgData name="Jeff Wagner" userId="88ef95cb-d269-4d78-b3f1-131ced00cf52" providerId="ADAL" clId="{4D08F345-30B5-44A5-B3C3-CBE2854F068E}" dt="2017-08-31T22:14:09.403" v="523" actId="113"/>
        <pc:sldMkLst>
          <pc:docMk/>
          <pc:sldMk cId="1485149396" sldId="360"/>
        </pc:sldMkLst>
      </pc:sldChg>
      <pc:sldChg chg="addSp delSp modSp del modTransition">
        <pc:chgData name="Jeff Wagner" userId="88ef95cb-d269-4d78-b3f1-131ced00cf52" providerId="ADAL" clId="{4D08F345-30B5-44A5-B3C3-CBE2854F068E}" dt="2017-08-31T22:13:41.470" v="520" actId="2696"/>
        <pc:sldMkLst>
          <pc:docMk/>
          <pc:sldMk cId="2007472637" sldId="361"/>
        </pc:sldMkLst>
        <pc:spChg chg="add mod">
          <ac:chgData name="Jeff Wagner" userId="88ef95cb-d269-4d78-b3f1-131ced00cf52" providerId="ADAL" clId="{4D08F345-30B5-44A5-B3C3-CBE2854F068E}" dt="2017-08-31T21:12:20.270" v="296" actId="2696"/>
          <ac:spMkLst>
            <pc:docMk/>
            <pc:sldMk cId="2007472637" sldId="361"/>
            <ac:spMk id="2" creationId="{C4B61776-CF25-44C4-86A0-4BD72785D514}"/>
          </ac:spMkLst>
        </pc:spChg>
        <pc:spChg chg="mod">
          <ac:chgData name="Jeff Wagner" userId="88ef95cb-d269-4d78-b3f1-131ced00cf52" providerId="ADAL" clId="{4D08F345-30B5-44A5-B3C3-CBE2854F068E}" dt="2017-08-31T21:12:28.878" v="301" actId="6549"/>
          <ac:spMkLst>
            <pc:docMk/>
            <pc:sldMk cId="2007472637" sldId="361"/>
            <ac:spMk id="3" creationId="{0A8DBC3B-C460-4FDE-9B73-A7423D37B87E}"/>
          </ac:spMkLst>
        </pc:spChg>
        <pc:spChg chg="del">
          <ac:chgData name="Jeff Wagner" userId="88ef95cb-d269-4d78-b3f1-131ced00cf52" providerId="ADAL" clId="{4D08F345-30B5-44A5-B3C3-CBE2854F068E}" dt="2017-08-31T21:12:20.270" v="296" actId="2696"/>
          <ac:spMkLst>
            <pc:docMk/>
            <pc:sldMk cId="2007472637" sldId="361"/>
            <ac:spMk id="5" creationId="{C560F2F4-21D4-4060-97CF-417C595D13DC}"/>
          </ac:spMkLst>
        </pc:spChg>
      </pc:sldChg>
      <pc:sldChg chg="modTransition">
        <pc:chgData name="Jeff Wagner" userId="88ef95cb-d269-4d78-b3f1-131ced00cf52" providerId="ADAL" clId="{4D08F345-30B5-44A5-B3C3-CBE2854F068E}" dt="2017-08-31T20:57:05.827" v="65" actId="113"/>
        <pc:sldMkLst>
          <pc:docMk/>
          <pc:sldMk cId="2915382391" sldId="362"/>
        </pc:sldMkLst>
      </pc:sldChg>
      <pc:sldChg chg="ord modTransition">
        <pc:chgData name="Jeff Wagner" userId="88ef95cb-d269-4d78-b3f1-131ced00cf52" providerId="ADAL" clId="{4D08F345-30B5-44A5-B3C3-CBE2854F068E}" dt="2017-08-31T22:07:05.789" v="508" actId="113"/>
        <pc:sldMkLst>
          <pc:docMk/>
          <pc:sldMk cId="805902877" sldId="363"/>
        </pc:sldMkLst>
      </pc:sldChg>
      <pc:sldChg chg="add del modTransition">
        <pc:chgData name="Jeff Wagner" userId="88ef95cb-d269-4d78-b3f1-131ced00cf52" providerId="ADAL" clId="{4D08F345-30B5-44A5-B3C3-CBE2854F068E}" dt="2017-08-31T20:57:05.827" v="65" actId="113"/>
        <pc:sldMkLst>
          <pc:docMk/>
          <pc:sldMk cId="2087120921" sldId="364"/>
        </pc:sldMkLst>
      </pc:sldChg>
      <pc:sldChg chg="add del">
        <pc:chgData name="Jeff Wagner" userId="88ef95cb-d269-4d78-b3f1-131ced00cf52" providerId="ADAL" clId="{4D08F345-30B5-44A5-B3C3-CBE2854F068E}" dt="2017-08-31T21:18:40.684" v="366" actId="2696"/>
        <pc:sldMkLst>
          <pc:docMk/>
          <pc:sldMk cId="557866388" sldId="365"/>
        </pc:sldMkLst>
      </pc:sldChg>
      <pc:sldChg chg="modSp add">
        <pc:chgData name="Jeff Wagner" userId="88ef95cb-d269-4d78-b3f1-131ced00cf52" providerId="ADAL" clId="{4D08F345-30B5-44A5-B3C3-CBE2854F068E}" dt="2017-08-31T21:09:07.496" v="279" actId="403"/>
        <pc:sldMkLst>
          <pc:docMk/>
          <pc:sldMk cId="1105124270" sldId="366"/>
        </pc:sldMkLst>
        <pc:spChg chg="mod">
          <ac:chgData name="Jeff Wagner" userId="88ef95cb-d269-4d78-b3f1-131ced00cf52" providerId="ADAL" clId="{4D08F345-30B5-44A5-B3C3-CBE2854F068E}" dt="2017-08-31T21:09:07.496" v="279" actId="403"/>
          <ac:spMkLst>
            <pc:docMk/>
            <pc:sldMk cId="1105124270" sldId="366"/>
            <ac:spMk id="3" creationId="{F8380C04-9B4F-4B7A-95FC-2A57CB2BD87C}"/>
          </ac:spMkLst>
        </pc:spChg>
      </pc:sldChg>
      <pc:sldChg chg="add ord">
        <pc:chgData name="Jeff Wagner" userId="88ef95cb-d269-4d78-b3f1-131ced00cf52" providerId="ADAL" clId="{4D08F345-30B5-44A5-B3C3-CBE2854F068E}" dt="2017-08-31T21:17:47.914" v="364" actId="113"/>
        <pc:sldMkLst>
          <pc:docMk/>
          <pc:sldMk cId="3225751043" sldId="367"/>
        </pc:sldMkLst>
      </pc:sldChg>
      <pc:sldChg chg="add del">
        <pc:chgData name="Jeff Wagner" userId="88ef95cb-d269-4d78-b3f1-131ced00cf52" providerId="ADAL" clId="{4D08F345-30B5-44A5-B3C3-CBE2854F068E}" dt="2017-08-31T21:11:58.192" v="292" actId="113"/>
        <pc:sldMkLst>
          <pc:docMk/>
          <pc:sldMk cId="3499743020" sldId="367"/>
        </pc:sldMkLst>
      </pc:sldChg>
      <pc:sldChg chg="addSp delSp modSp add modTransition">
        <pc:chgData name="Jeff Wagner" userId="88ef95cb-d269-4d78-b3f1-131ced00cf52" providerId="ADAL" clId="{4D08F345-30B5-44A5-B3C3-CBE2854F068E}" dt="2017-08-31T21:39:50.495" v="472" actId="5793"/>
        <pc:sldMkLst>
          <pc:docMk/>
          <pc:sldMk cId="1719585723" sldId="368"/>
        </pc:sldMkLst>
        <pc:spChg chg="add mod">
          <ac:chgData name="Jeff Wagner" userId="88ef95cb-d269-4d78-b3f1-131ced00cf52" providerId="ADAL" clId="{4D08F345-30B5-44A5-B3C3-CBE2854F068E}" dt="2017-08-31T21:14:48.854" v="363" actId="403"/>
          <ac:spMkLst>
            <pc:docMk/>
            <pc:sldMk cId="1719585723" sldId="368"/>
            <ac:spMk id="2" creationId="{77662BEA-3DCD-4350-94A8-65611158BE10}"/>
          </ac:spMkLst>
        </pc:spChg>
        <pc:spChg chg="add del mod">
          <ac:chgData name="Jeff Wagner" userId="88ef95cb-d269-4d78-b3f1-131ced00cf52" providerId="ADAL" clId="{4D08F345-30B5-44A5-B3C3-CBE2854F068E}" dt="2017-08-31T21:14:15.505" v="352" actId="5793"/>
          <ac:spMkLst>
            <pc:docMk/>
            <pc:sldMk cId="1719585723" sldId="368"/>
            <ac:spMk id="3" creationId="{E3BEDBE4-0531-4CE2-9795-AE7D34F237F5}"/>
          </ac:spMkLst>
        </pc:spChg>
        <pc:spChg chg="add mod">
          <ac:chgData name="Jeff Wagner" userId="88ef95cb-d269-4d78-b3f1-131ced00cf52" providerId="ADAL" clId="{4D08F345-30B5-44A5-B3C3-CBE2854F068E}" dt="2017-08-31T21:39:50.495" v="472" actId="5793"/>
          <ac:spMkLst>
            <pc:docMk/>
            <pc:sldMk cId="1719585723" sldId="368"/>
            <ac:spMk id="4" creationId="{8A624E28-A9DD-4CCC-B2E6-C686336096BE}"/>
          </ac:spMkLst>
        </pc:spChg>
      </pc:sldChg>
      <pc:sldChg chg="add del">
        <pc:chgData name="Jeff Wagner" userId="88ef95cb-d269-4d78-b3f1-131ced00cf52" providerId="ADAL" clId="{4D08F345-30B5-44A5-B3C3-CBE2854F068E}" dt="2017-08-31T21:29:56.909" v="376" actId="2696"/>
        <pc:sldMkLst>
          <pc:docMk/>
          <pc:sldMk cId="3325948167" sldId="369"/>
        </pc:sldMkLst>
      </pc:sldChg>
      <pc:sldChg chg="modSp add modAnim">
        <pc:chgData name="Jeff Wagner" userId="88ef95cb-d269-4d78-b3f1-131ced00cf52" providerId="ADAL" clId="{4D08F345-30B5-44A5-B3C3-CBE2854F068E}" dt="2017-08-31T21:34:41.579" v="452" actId="113"/>
        <pc:sldMkLst>
          <pc:docMk/>
          <pc:sldMk cId="119290229" sldId="370"/>
        </pc:sldMkLst>
        <pc:spChg chg="mod">
          <ac:chgData name="Jeff Wagner" userId="88ef95cb-d269-4d78-b3f1-131ced00cf52" providerId="ADAL" clId="{4D08F345-30B5-44A5-B3C3-CBE2854F068E}" dt="2017-08-31T21:30:44.760" v="424" actId="20577"/>
          <ac:spMkLst>
            <pc:docMk/>
            <pc:sldMk cId="119290229" sldId="370"/>
            <ac:spMk id="3" creationId="{0A8DBC3B-C460-4FDE-9B73-A7423D37B87E}"/>
          </ac:spMkLst>
        </pc:spChg>
        <pc:spChg chg="mod">
          <ac:chgData name="Jeff Wagner" userId="88ef95cb-d269-4d78-b3f1-131ced00cf52" providerId="ADAL" clId="{4D08F345-30B5-44A5-B3C3-CBE2854F068E}" dt="2017-08-31T21:34:41.579" v="452" actId="113"/>
          <ac:spMkLst>
            <pc:docMk/>
            <pc:sldMk cId="119290229" sldId="370"/>
            <ac:spMk id="4" creationId="{364AA927-14E3-4326-803F-B88BFF005439}"/>
          </ac:spMkLst>
        </pc:spChg>
      </pc:sldChg>
      <pc:sldChg chg="add del">
        <pc:chgData name="Jeff Wagner" userId="88ef95cb-d269-4d78-b3f1-131ced00cf52" providerId="ADAL" clId="{4D08F345-30B5-44A5-B3C3-CBE2854F068E}" dt="2017-08-31T21:29:55.182" v="374" actId="113"/>
        <pc:sldMkLst>
          <pc:docMk/>
          <pc:sldMk cId="1139136054" sldId="370"/>
        </pc:sldMkLst>
      </pc:sldChg>
      <pc:sldChg chg="addSp delSp modSp add modTransition">
        <pc:chgData name="Jeff Wagner" userId="88ef95cb-d269-4d78-b3f1-131ced00cf52" providerId="ADAL" clId="{4D08F345-30B5-44A5-B3C3-CBE2854F068E}" dt="2017-08-31T21:48:24.533" v="496" actId="20577"/>
        <pc:sldMkLst>
          <pc:docMk/>
          <pc:sldMk cId="934929913" sldId="371"/>
        </pc:sldMkLst>
        <pc:spChg chg="del">
          <ac:chgData name="Jeff Wagner" userId="88ef95cb-d269-4d78-b3f1-131ced00cf52" providerId="ADAL" clId="{4D08F345-30B5-44A5-B3C3-CBE2854F068E}" dt="2017-08-31T21:48:14.433" v="477" actId="20577"/>
          <ac:spMkLst>
            <pc:docMk/>
            <pc:sldMk cId="934929913" sldId="371"/>
            <ac:spMk id="2" creationId="{AEB4470E-5C13-4381-B336-72A98D3BFD2C}"/>
          </ac:spMkLst>
        </pc:spChg>
        <pc:spChg chg="add mod">
          <ac:chgData name="Jeff Wagner" userId="88ef95cb-d269-4d78-b3f1-131ced00cf52" providerId="ADAL" clId="{4D08F345-30B5-44A5-B3C3-CBE2854F068E}" dt="2017-08-31T21:48:24.533" v="496" actId="20577"/>
          <ac:spMkLst>
            <pc:docMk/>
            <pc:sldMk cId="934929913" sldId="371"/>
            <ac:spMk id="3" creationId="{7798BB1F-28DE-4D26-A0E6-0A44625E7441}"/>
          </ac:spMkLst>
        </pc:spChg>
        <pc:spChg chg="add mod">
          <ac:chgData name="Jeff Wagner" userId="88ef95cb-d269-4d78-b3f1-131ced00cf52" providerId="ADAL" clId="{4D08F345-30B5-44A5-B3C3-CBE2854F068E}" dt="2017-08-31T21:48:14.433" v="477" actId="20577"/>
          <ac:spMkLst>
            <pc:docMk/>
            <pc:sldMk cId="934929913" sldId="371"/>
            <ac:spMk id="4" creationId="{B670E030-079E-4FAB-9A23-43FAAD388905}"/>
          </ac:spMkLst>
        </pc:spChg>
      </pc:sldChg>
      <pc:sldChg chg="add del">
        <pc:chgData name="Jeff Wagner" userId="88ef95cb-d269-4d78-b3f1-131ced00cf52" providerId="ADAL" clId="{4D08F345-30B5-44A5-B3C3-CBE2854F068E}" dt="2017-08-31T22:00:26.093" v="499" actId="113"/>
        <pc:sldMkLst>
          <pc:docMk/>
          <pc:sldMk cId="1575780792" sldId="372"/>
        </pc:sldMkLst>
      </pc:sldChg>
      <pc:sldChg chg="add del ord modTransition">
        <pc:chgData name="Jeff Wagner" userId="88ef95cb-d269-4d78-b3f1-131ced00cf52" providerId="ADAL" clId="{4D08F345-30B5-44A5-B3C3-CBE2854F068E}" dt="2017-08-31T22:04:54.153" v="505" actId="113"/>
        <pc:sldMkLst>
          <pc:docMk/>
          <pc:sldMk cId="2761317446" sldId="373"/>
        </pc:sldMkLst>
      </pc:sldChg>
      <pc:sldChg chg="add ord">
        <pc:chgData name="Jeff Wagner" userId="88ef95cb-d269-4d78-b3f1-131ced00cf52" providerId="ADAL" clId="{4D08F345-30B5-44A5-B3C3-CBE2854F068E}" dt="2017-08-31T22:14:18.403" v="525" actId="113"/>
        <pc:sldMkLst>
          <pc:docMk/>
          <pc:sldMk cId="1474435714" sldId="374"/>
        </pc:sldMkLst>
      </pc:sldChg>
      <pc:sldChg chg="add">
        <pc:chgData name="Jeff Wagner" userId="88ef95cb-d269-4d78-b3f1-131ced00cf52" providerId="ADAL" clId="{4D08F345-30B5-44A5-B3C3-CBE2854F068E}" dt="2017-08-31T22:08:40.328" v="514" actId="113"/>
        <pc:sldMkLst>
          <pc:docMk/>
          <pc:sldMk cId="2064441416" sldId="375"/>
        </pc:sldMkLst>
      </pc:sldChg>
      <pc:sldChg chg="add del">
        <pc:chgData name="Jeff Wagner" userId="88ef95cb-d269-4d78-b3f1-131ced00cf52" providerId="ADAL" clId="{4D08F345-30B5-44A5-B3C3-CBE2854F068E}" dt="2017-08-31T22:08:40.258" v="513" actId="113"/>
        <pc:sldMkLst>
          <pc:docMk/>
          <pc:sldMk cId="4003156313" sldId="375"/>
        </pc:sldMkLst>
      </pc:sldChg>
      <pc:sldChg chg="add">
        <pc:chgData name="Jeff Wagner" userId="88ef95cb-d269-4d78-b3f1-131ced00cf52" providerId="ADAL" clId="{4D08F345-30B5-44A5-B3C3-CBE2854F068E}" dt="2017-08-31T22:08:40.328" v="514" actId="113"/>
        <pc:sldMkLst>
          <pc:docMk/>
          <pc:sldMk cId="1910472240" sldId="376"/>
        </pc:sldMkLst>
      </pc:sldChg>
      <pc:sldChg chg="add del">
        <pc:chgData name="Jeff Wagner" userId="88ef95cb-d269-4d78-b3f1-131ced00cf52" providerId="ADAL" clId="{4D08F345-30B5-44A5-B3C3-CBE2854F068E}" dt="2017-08-31T22:08:40.258" v="513" actId="113"/>
        <pc:sldMkLst>
          <pc:docMk/>
          <pc:sldMk cId="3492632423" sldId="376"/>
        </pc:sldMkLst>
      </pc:sldChg>
      <pc:sldChg chg="add del">
        <pc:chgData name="Jeff Wagner" userId="88ef95cb-d269-4d78-b3f1-131ced00cf52" providerId="ADAL" clId="{4D08F345-30B5-44A5-B3C3-CBE2854F068E}" dt="2017-08-31T22:09:08.588" v="518" actId="113"/>
        <pc:sldMkLst>
          <pc:docMk/>
          <pc:sldMk cId="1000286954" sldId="377"/>
        </pc:sldMkLst>
      </pc:sldChg>
      <pc:sldChg chg="add">
        <pc:chgData name="Jeff Wagner" userId="88ef95cb-d269-4d78-b3f1-131ced00cf52" providerId="ADAL" clId="{4D08F345-30B5-44A5-B3C3-CBE2854F068E}" dt="2017-08-31T22:09:08.606" v="519" actId="113"/>
        <pc:sldMkLst>
          <pc:docMk/>
          <pc:sldMk cId="1958997789" sldId="377"/>
        </pc:sldMkLst>
      </pc:sldChg>
      <pc:sldChg chg="addSp delSp modSp add modTransition">
        <pc:chgData name="Jeff Wagner" userId="88ef95cb-d269-4d78-b3f1-131ced00cf52" providerId="ADAL" clId="{4D08F345-30B5-44A5-B3C3-CBE2854F068E}" dt="2017-08-31T22:45:55.410" v="549" actId="14100"/>
        <pc:sldMkLst>
          <pc:docMk/>
          <pc:sldMk cId="764343359" sldId="378"/>
        </pc:sldMkLst>
        <pc:spChg chg="del">
          <ac:chgData name="Jeff Wagner" userId="88ef95cb-d269-4d78-b3f1-131ced00cf52" providerId="ADAL" clId="{4D08F345-30B5-44A5-B3C3-CBE2854F068E}" dt="2017-08-31T22:44:14.225" v="535" actId="14100"/>
          <ac:spMkLst>
            <pc:docMk/>
            <pc:sldMk cId="764343359" sldId="378"/>
            <ac:spMk id="2" creationId="{17B837A2-F9BF-458D-A7FD-7F9A44C95704}"/>
          </ac:spMkLst>
        </pc:spChg>
        <pc:picChg chg="add del mod">
          <ac:chgData name="Jeff Wagner" userId="88ef95cb-d269-4d78-b3f1-131ced00cf52" providerId="ADAL" clId="{4D08F345-30B5-44A5-B3C3-CBE2854F068E}" dt="2017-08-31T22:45:19.640" v="540" actId="478"/>
          <ac:picMkLst>
            <pc:docMk/>
            <pc:sldMk cId="764343359" sldId="378"/>
            <ac:picMk id="4" creationId="{A24117F1-C828-4105-9B9E-87BE2C6799B5}"/>
          </ac:picMkLst>
        </pc:picChg>
        <pc:picChg chg="add mod">
          <ac:chgData name="Jeff Wagner" userId="88ef95cb-d269-4d78-b3f1-131ced00cf52" providerId="ADAL" clId="{4D08F345-30B5-44A5-B3C3-CBE2854F068E}" dt="2017-08-31T22:45:55.410" v="549" actId="14100"/>
          <ac:picMkLst>
            <pc:docMk/>
            <pc:sldMk cId="764343359" sldId="378"/>
            <ac:picMk id="6" creationId="{1054546B-289A-4163-A221-24A447F7247D}"/>
          </ac:picMkLst>
        </pc:picChg>
      </pc:sldChg>
      <pc:sldChg chg="addSp modSp add modTransition">
        <pc:chgData name="Jeff Wagner" userId="88ef95cb-d269-4d78-b3f1-131ced00cf52" providerId="ADAL" clId="{4D08F345-30B5-44A5-B3C3-CBE2854F068E}" dt="2017-09-01T12:18:01.195" v="843" actId="20577"/>
        <pc:sldMkLst>
          <pc:docMk/>
          <pc:sldMk cId="464894538" sldId="379"/>
        </pc:sldMkLst>
        <pc:spChg chg="add mod">
          <ac:chgData name="Jeff Wagner" userId="88ef95cb-d269-4d78-b3f1-131ced00cf52" providerId="ADAL" clId="{4D08F345-30B5-44A5-B3C3-CBE2854F068E}" dt="2017-09-01T12:18:01.195" v="843" actId="20577"/>
          <ac:spMkLst>
            <pc:docMk/>
            <pc:sldMk cId="464894538" sldId="379"/>
            <ac:spMk id="2" creationId="{5A77B0FF-C6A0-4E77-B392-02CDE8CA29B7}"/>
          </ac:spMkLst>
        </pc:spChg>
        <pc:spChg chg="add mod">
          <ac:chgData name="Jeff Wagner" userId="88ef95cb-d269-4d78-b3f1-131ced00cf52" providerId="ADAL" clId="{4D08F345-30B5-44A5-B3C3-CBE2854F068E}" dt="2017-09-01T12:17:57.357" v="830" actId="20577"/>
          <ac:spMkLst>
            <pc:docMk/>
            <pc:sldMk cId="464894538" sldId="379"/>
            <ac:spMk id="3" creationId="{4FD59BC1-A554-4846-AAEB-219E19185397}"/>
          </ac:spMkLst>
        </pc:spChg>
      </pc:sldChg>
      <pc:sldMasterChg chg="delSldLayout">
        <pc:chgData name="Jeff Wagner" userId="88ef95cb-d269-4d78-b3f1-131ced00cf52" providerId="ADAL" clId="{4D08F345-30B5-44A5-B3C3-CBE2854F068E}" dt="2017-08-31T22:30:29.574" v="532" actId="2696"/>
        <pc:sldMasterMkLst>
          <pc:docMk/>
          <pc:sldMasterMk cId="3921908472" sldId="2147483684"/>
        </pc:sldMasterMkLst>
        <pc:sldLayoutChg chg="del">
          <pc:chgData name="Jeff Wagner" userId="88ef95cb-d269-4d78-b3f1-131ced00cf52" providerId="ADAL" clId="{4D08F345-30B5-44A5-B3C3-CBE2854F068E}" dt="2017-08-31T22:30:29.574" v="532" actId="2696"/>
          <pc:sldLayoutMkLst>
            <pc:docMk/>
            <pc:sldMasterMk cId="3921908472" sldId="2147483684"/>
            <pc:sldLayoutMk cId="3204054868" sldId="2147483792"/>
          </pc:sldLayoutMkLst>
        </pc:sldLayoutChg>
      </pc:sldMasterChg>
      <pc:sldMasterChg chg="delSldLayout">
        <pc:chgData name="Jeff Wagner" userId="88ef95cb-d269-4d78-b3f1-131ced00cf52" providerId="ADAL" clId="{4D08F345-30B5-44A5-B3C3-CBE2854F068E}" dt="2017-08-31T21:18:40.685" v="367" actId="2696"/>
        <pc:sldMasterMkLst>
          <pc:docMk/>
          <pc:sldMasterMk cId="191285278" sldId="2147483718"/>
        </pc:sldMasterMkLst>
        <pc:sldLayoutChg chg="del">
          <pc:chgData name="Jeff Wagner" userId="88ef95cb-d269-4d78-b3f1-131ced00cf52" providerId="ADAL" clId="{4D08F345-30B5-44A5-B3C3-CBE2854F068E}" dt="2017-08-31T21:18:40.685" v="367" actId="2696"/>
          <pc:sldLayoutMkLst>
            <pc:docMk/>
            <pc:sldMasterMk cId="191285278" sldId="2147483718"/>
            <pc:sldLayoutMk cId="2168052128" sldId="2147483969"/>
          </pc:sldLayoutMkLst>
        </pc:sldLayoutChg>
      </pc:sldMasterChg>
      <pc:sldMasterChg chg="modSldLayout">
        <pc:chgData name="Jeff Wagner" userId="88ef95cb-d269-4d78-b3f1-131ced00cf52" providerId="ADAL" clId="{4D08F345-30B5-44A5-B3C3-CBE2854F068E}" dt="2017-08-31T22:51:02.813" v="575" actId="478"/>
        <pc:sldMasterMkLst>
          <pc:docMk/>
          <pc:sldMasterMk cId="3250776302" sldId="2147483921"/>
        </pc:sldMasterMkLst>
        <pc:sldLayoutChg chg="delSp">
          <pc:chgData name="Jeff Wagner" userId="88ef95cb-d269-4d78-b3f1-131ced00cf52" providerId="ADAL" clId="{4D08F345-30B5-44A5-B3C3-CBE2854F068E}" dt="2017-08-31T22:51:02.813" v="575" actId="478"/>
          <pc:sldLayoutMkLst>
            <pc:docMk/>
            <pc:sldMasterMk cId="3250776302" sldId="2147483921"/>
            <pc:sldLayoutMk cId="502972826" sldId="2147483936"/>
          </pc:sldLayoutMkLst>
          <pc:spChg chg="del">
            <ac:chgData name="Jeff Wagner" userId="88ef95cb-d269-4d78-b3f1-131ced00cf52" providerId="ADAL" clId="{4D08F345-30B5-44A5-B3C3-CBE2854F068E}" dt="2017-08-31T22:51:02.813" v="575" actId="478"/>
            <ac:spMkLst>
              <pc:docMk/>
              <pc:sldMasterMk cId="3250776302" sldId="2147483921"/>
              <pc:sldLayoutMk cId="502972826" sldId="2147483936"/>
              <ac:spMk id="2"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F8A9C-2E19-4296-A4A9-29E745E21296}" type="datetimeFigureOut">
              <a:rPr lang="en-US" smtClean="0"/>
              <a:t>10/9/2017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60B8-B981-4FCD-99C4-794E3404C912}" type="slidenum">
              <a:rPr lang="en-US" smtClean="0"/>
              <a:t>‹#›</a:t>
            </a:fld>
            <a:endParaRPr lang="en-US"/>
          </a:p>
        </p:txBody>
      </p:sp>
    </p:spTree>
    <p:extLst>
      <p:ext uri="{BB962C8B-B14F-4D97-AF65-F5344CB8AC3E}">
        <p14:creationId xmlns:p14="http://schemas.microsoft.com/office/powerpoint/2010/main" val="325122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netapp.com/us/products/cloud-storage/microsoft-azure.aspx"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4768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65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Additionally, data is asynchronously copied</a:t>
            </a:r>
            <a:r>
              <a:rPr lang="en-US" sz="1000" kern="1200" baseline="0" dirty="0">
                <a:solidFill>
                  <a:schemeClr val="tx1"/>
                </a:solidFill>
                <a:effectLst/>
                <a:latin typeface="Segoe UI Light" pitchFamily="34" charset="0"/>
                <a:ea typeface="+mn-ea"/>
                <a:cs typeface="+mn-cs"/>
              </a:rPr>
              <a:t> to another datacenter that’s at least 400 miles away.</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a:solidFill>
                  <a:schemeClr val="tx1"/>
                </a:solidFill>
                <a:effectLst/>
                <a:latin typeface="Segoe UI Light" pitchFamily="34" charset="0"/>
                <a:ea typeface="+mn-ea"/>
                <a:cs typeface="+mn-cs"/>
              </a:rPr>
              <a:t>geo-replication</a:t>
            </a:r>
            <a:r>
              <a:rPr lang="en-US" sz="10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5659E-D8FA-4F9E-8546-5AE0E347C6D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2016 Olympics largest live cloud-delivered event in history</a:t>
            </a:r>
          </a:p>
          <a:p>
            <a:r>
              <a:rPr lang="en-US" dirty="0"/>
              <a:t>Sochi Olympics USA/Canada Hockey largest live cloud-delivered event</a:t>
            </a:r>
          </a:p>
          <a:p>
            <a:r>
              <a:rPr lang="en-US" dirty="0"/>
              <a:t>2.1 Million simultaneous users</a:t>
            </a:r>
          </a:p>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12</a:t>
            </a:fld>
            <a:endParaRPr lang="en-US"/>
          </a:p>
        </p:txBody>
      </p:sp>
    </p:spTree>
    <p:extLst>
      <p:ext uri="{BB962C8B-B14F-4D97-AF65-F5344CB8AC3E}">
        <p14:creationId xmlns:p14="http://schemas.microsoft.com/office/powerpoint/2010/main" val="2421346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txBody>
          <a:bodyPr/>
          <a:lstStyle/>
          <a:p>
            <a:endParaRPr lang="en-US"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3354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a:t>(Adjust</a:t>
            </a:r>
            <a:r>
              <a:rPr lang="en-US" b="1" baseline="0" dirty="0"/>
              <a:t> timing to Audience)</a:t>
            </a:r>
          </a:p>
          <a:p>
            <a:endParaRPr lang="en-US" b="1" dirty="0"/>
          </a:p>
          <a:p>
            <a:r>
              <a:rPr lang="en-US" b="1" dirty="0"/>
              <a:t>Slide Objective:</a:t>
            </a:r>
            <a:r>
              <a:rPr lang="en-US" b="1" baseline="0" dirty="0"/>
              <a:t> </a:t>
            </a:r>
            <a:r>
              <a:rPr lang="en-US" b="0" dirty="0"/>
              <a:t>Explain</a:t>
            </a:r>
            <a:r>
              <a:rPr lang="en-US" b="0" baseline="0" dirty="0"/>
              <a:t> the commonly accepted cloud computing models (</a:t>
            </a:r>
            <a:r>
              <a:rPr lang="en-US" b="0" baseline="0" dirty="0" err="1"/>
              <a:t>IaaS</a:t>
            </a:r>
            <a:r>
              <a:rPr lang="en-US" b="0" baseline="0" dirty="0"/>
              <a:t>, PaaS, and SaaS) in </a:t>
            </a:r>
            <a:r>
              <a:rPr lang="en-US" b="1" baseline="0" dirty="0"/>
              <a:t>terms of an IT Pro’s responsibilities.</a:t>
            </a:r>
          </a:p>
          <a:p>
            <a:endParaRPr lang="en-US" b="1" dirty="0"/>
          </a:p>
          <a:p>
            <a:r>
              <a:rPr lang="en-US" b="1" dirty="0"/>
              <a:t>Key</a:t>
            </a:r>
            <a:r>
              <a:rPr lang="en-US" b="1" baseline="0" dirty="0"/>
              <a:t> Talking Points:</a:t>
            </a:r>
          </a:p>
          <a:p>
            <a:r>
              <a:rPr lang="en-US" b="0" baseline="0" dirty="0"/>
              <a:t>When considering these cloud computing models, skilled IT Pros are needed to manage the components of each model that are unique to an organization:</a:t>
            </a:r>
          </a:p>
          <a:p>
            <a:endParaRPr lang="en-US" b="0" baseline="0" dirty="0"/>
          </a:p>
          <a:p>
            <a:pPr marL="285750" indent="-285750">
              <a:buFont typeface="Arial" panose="020B0604020202020204" pitchFamily="34" charset="0"/>
              <a:buChar char="•"/>
            </a:pPr>
            <a:r>
              <a:rPr lang="en-US" b="1" baseline="0" dirty="0"/>
              <a:t>(CLICK) </a:t>
            </a:r>
            <a:r>
              <a:rPr lang="en-US" b="0" baseline="0" dirty="0"/>
              <a:t>Infrastructure as a Service: While the cloud vendor manages the physical hardware fabric for raw compute, networking and storage capacity, </a:t>
            </a:r>
            <a:r>
              <a:rPr lang="en-US" b="1" baseline="0" dirty="0"/>
              <a:t>(CLICK) </a:t>
            </a:r>
            <a:r>
              <a:rPr lang="en-US" b="0" baseline="0" dirty="0"/>
              <a:t>IT Pros provision </a:t>
            </a:r>
            <a:r>
              <a:rPr lang="en-US" b="0" baseline="0" dirty="0" err="1"/>
              <a:t>IaaS</a:t>
            </a:r>
            <a:r>
              <a:rPr lang="en-US" b="0" baseline="0" dirty="0"/>
              <a:t> for their organizational needs and </a:t>
            </a:r>
            <a:r>
              <a:rPr lang="en-US" b="1" baseline="0" dirty="0"/>
              <a:t>(CLICK) </a:t>
            </a:r>
            <a:r>
              <a:rPr lang="en-US" b="0" baseline="0" dirty="0"/>
              <a:t>continue to manage each provisioned virtual machine in a manner that is very similar to on-premises workloads.</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Platform as a Service: In </a:t>
            </a:r>
            <a:r>
              <a:rPr lang="en-US" b="0" baseline="0" dirty="0" err="1"/>
              <a:t>PaaS</a:t>
            </a:r>
            <a:r>
              <a:rPr lang="en-US" b="0" baseline="0" dirty="0"/>
              <a:t>, the cloud platform vendor provisions and manages a consistent runtime environment upon which applications can be developed.  </a:t>
            </a:r>
            <a:r>
              <a:rPr lang="en-US" b="1" baseline="0" dirty="0"/>
              <a:t>(CLICK) </a:t>
            </a:r>
            <a:r>
              <a:rPr lang="en-US" b="0" baseline="0" dirty="0"/>
              <a:t>IT Pros are needed in deploying and monitoring these applications, as well as managing access and protection of data.</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Software as a Service: In SaaS, an organization is consuming an entire packaged application that is being delivered via the cloud. </a:t>
            </a:r>
            <a:r>
              <a:rPr lang="en-US" b="1" baseline="0" dirty="0"/>
              <a:t>(CLICK</a:t>
            </a:r>
            <a:r>
              <a:rPr lang="en-US" b="0" baseline="0" dirty="0"/>
              <a:t>) IT Pros are needed to manage access to these applications and the underlying data.</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0" baseline="0" dirty="0"/>
              <a:t>By choosing the best cloud computing model for each application need, depending on whether your organization needs to host, develop or consume an application, IT Pros can gain significant time-savings when managing applications that can then be applied to time investments in new strategic projects for an organization.</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27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15</a:t>
            </a:fld>
            <a:endParaRPr lang="en-US"/>
          </a:p>
        </p:txBody>
      </p:sp>
    </p:spTree>
    <p:extLst>
      <p:ext uri="{BB962C8B-B14F-4D97-AF65-F5344CB8AC3E}">
        <p14:creationId xmlns:p14="http://schemas.microsoft.com/office/powerpoint/2010/main" val="682697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7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70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10/9/2017 11:52 AM</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959122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19</a:t>
            </a:fld>
            <a:endParaRPr lang="en-US"/>
          </a:p>
        </p:txBody>
      </p:sp>
    </p:spTree>
    <p:extLst>
      <p:ext uri="{BB962C8B-B14F-4D97-AF65-F5344CB8AC3E}">
        <p14:creationId xmlns:p14="http://schemas.microsoft.com/office/powerpoint/2010/main" val="270736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feel out crowd for azure experience</a:t>
            </a:r>
          </a:p>
          <a:p>
            <a:r>
              <a:rPr lang="en-US" dirty="0"/>
              <a:t>-how many have customers that already use azure?</a:t>
            </a:r>
          </a:p>
          <a:p>
            <a:r>
              <a:rPr lang="en-US" dirty="0"/>
              <a:t>-how many have azure certs?</a:t>
            </a:r>
          </a:p>
        </p:txBody>
      </p:sp>
      <p:sp>
        <p:nvSpPr>
          <p:cNvPr id="4" name="Slide Number Placeholder 3"/>
          <p:cNvSpPr>
            <a:spLocks noGrp="1"/>
          </p:cNvSpPr>
          <p:nvPr>
            <p:ph type="sldNum" sz="quarter" idx="10"/>
          </p:nvPr>
        </p:nvSpPr>
        <p:spPr/>
        <p:txBody>
          <a:bodyPr/>
          <a:lstStyle/>
          <a:p>
            <a:fld id="{544A60B8-B981-4FCD-99C4-794E3404C912}" type="slidenum">
              <a:rPr lang="en-US" smtClean="0"/>
              <a:t>2</a:t>
            </a:fld>
            <a:endParaRPr lang="en-US"/>
          </a:p>
        </p:txBody>
      </p:sp>
    </p:spTree>
    <p:extLst>
      <p:ext uri="{BB962C8B-B14F-4D97-AF65-F5344CB8AC3E}">
        <p14:creationId xmlns:p14="http://schemas.microsoft.com/office/powerpoint/2010/main" val="347812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20</a:t>
            </a:fld>
            <a:endParaRPr lang="en-US"/>
          </a:p>
        </p:txBody>
      </p:sp>
    </p:spTree>
    <p:extLst>
      <p:ext uri="{BB962C8B-B14F-4D97-AF65-F5344CB8AC3E}">
        <p14:creationId xmlns:p14="http://schemas.microsoft.com/office/powerpoint/2010/main" val="732160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10/9/2017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4709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22</a:t>
            </a:fld>
            <a:endParaRPr lang="en-US"/>
          </a:p>
        </p:txBody>
      </p:sp>
    </p:spTree>
    <p:extLst>
      <p:ext uri="{BB962C8B-B14F-4D97-AF65-F5344CB8AC3E}">
        <p14:creationId xmlns:p14="http://schemas.microsoft.com/office/powerpoint/2010/main" val="376651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23</a:t>
            </a:fld>
            <a:endParaRPr lang="en-US"/>
          </a:p>
        </p:txBody>
      </p:sp>
    </p:spTree>
    <p:extLst>
      <p:ext uri="{BB962C8B-B14F-4D97-AF65-F5344CB8AC3E}">
        <p14:creationId xmlns:p14="http://schemas.microsoft.com/office/powerpoint/2010/main" val="679874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 11:52 AM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92037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10/9/2017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385700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156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preview of a new Azure networking service called Azure DDoS Protection, which helps protect publicly accessible endpoints from distributed denial of service (DDoS) attacks. Azure DDoS Protection learns an application’s normal traffic patterns and automatically applies traffic scrubbing when attacks are detected to ensure only legitimate traffic reaches the service.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690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28</a:t>
            </a:fld>
            <a:endParaRPr lang="en-US"/>
          </a:p>
        </p:txBody>
      </p:sp>
    </p:spTree>
    <p:extLst>
      <p:ext uri="{BB962C8B-B14F-4D97-AF65-F5344CB8AC3E}">
        <p14:creationId xmlns:p14="http://schemas.microsoft.com/office/powerpoint/2010/main" val="3290004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01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a:t>
            </a:fld>
            <a:endParaRPr lang="en-US"/>
          </a:p>
        </p:txBody>
      </p:sp>
    </p:spTree>
    <p:extLst>
      <p:ext uri="{BB962C8B-B14F-4D97-AF65-F5344CB8AC3E}">
        <p14:creationId xmlns:p14="http://schemas.microsoft.com/office/powerpoint/2010/main" val="157738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30</a:t>
            </a:fld>
            <a:endParaRPr lang="en-US"/>
          </a:p>
        </p:txBody>
      </p:sp>
    </p:spTree>
    <p:extLst>
      <p:ext uri="{BB962C8B-B14F-4D97-AF65-F5344CB8AC3E}">
        <p14:creationId xmlns:p14="http://schemas.microsoft.com/office/powerpoint/2010/main" val="153210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31</a:t>
            </a:fld>
            <a:endParaRPr lang="en-US"/>
          </a:p>
        </p:txBody>
      </p:sp>
    </p:spTree>
    <p:extLst>
      <p:ext uri="{BB962C8B-B14F-4D97-AF65-F5344CB8AC3E}">
        <p14:creationId xmlns:p14="http://schemas.microsoft.com/office/powerpoint/2010/main" val="140183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30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Azure Storage is also used by every</a:t>
            </a:r>
            <a:r>
              <a:rPr lang="en-US" baseline="0" dirty="0"/>
              <a:t> Azure service directly or indirectly for data persistence and by nearly every MS services including O365 and Skype for Business on the enterprise side and OneDrive, Xbox and Skype on the consumer front</a:t>
            </a:r>
          </a:p>
          <a:p>
            <a:endParaRPr lang="en-US" baseline="0" dirty="0"/>
          </a:p>
          <a:p>
            <a:r>
              <a:rPr lang="en-US" baseline="0" dirty="0"/>
              <a:t>The Storage services have a number of capabilities that are common across the board…let’s go through each of them briefly.</a:t>
            </a:r>
          </a:p>
          <a:p>
            <a:endParaRPr lang="en-US" dirty="0"/>
          </a:p>
          <a:p>
            <a:r>
              <a:rPr lang="en-US" dirty="0"/>
              <a:t>Hyper Scale:</a:t>
            </a:r>
            <a:r>
              <a:rPr lang="en-US" baseline="0" dirty="0"/>
              <a:t> In 60 min, ~6B net new objects, ~70B transactions, ~2.5PB of data ingressed/egressed. In 1 yr: 52T net new objects, 613T transactions, 21EB of data…but more than that since the growth rate is also increasing over time.</a:t>
            </a:r>
          </a:p>
          <a:p>
            <a:endParaRPr lang="en-US" dirty="0"/>
          </a:p>
          <a:p>
            <a:r>
              <a:rPr lang="en-US" dirty="0"/>
              <a:t>Durable: Multiple</a:t>
            </a:r>
            <a:r>
              <a:rPr lang="en-US" baseline="0" dirty="0"/>
              <a:t> replicas with failure recovery and no data loss. One-click options for redundancy, including automatic geo-replication. Checksums and CRC scrubbing to protect against data corruption and  bit rot</a:t>
            </a:r>
          </a:p>
          <a:p>
            <a:endParaRPr lang="en-US" dirty="0"/>
          </a:p>
          <a:p>
            <a:r>
              <a:rPr lang="en-US" dirty="0"/>
              <a:t>Secure:</a:t>
            </a:r>
            <a:r>
              <a:rPr lang="en-US" baseline="0" dirty="0"/>
              <a:t> Wide variety of security options ranging from encryption at rest to easy client side encryption including key management with Azure KeyVault:  Azure’s HSM as a service</a:t>
            </a:r>
          </a:p>
          <a:p>
            <a:endParaRPr lang="en-US" baseline="0" dirty="0"/>
          </a:p>
          <a:p>
            <a:r>
              <a:rPr lang="en-US" baseline="0" dirty="0"/>
              <a:t>Highly Available: We recover from disk, node and rack level failures without you having to worry about it. We scale up and down dynamically based on amount of read/write traffic to your data</a:t>
            </a:r>
          </a:p>
          <a:p>
            <a:endParaRPr lang="en-US" baseline="0" dirty="0"/>
          </a:p>
          <a:p>
            <a:r>
              <a:rPr lang="en-US" baseline="0" dirty="0"/>
              <a:t>Open: We are platform agnostic and have support for using Storage from a wide variety of languages and development environments including .Net, Java, Python and Node.js as well as mobile platforms including iOS, Android and Xamarin</a:t>
            </a:r>
          </a:p>
          <a:p>
            <a:endParaRPr lang="en-US" dirty="0"/>
          </a:p>
          <a:p>
            <a:r>
              <a:rPr lang="en-US" dirty="0"/>
              <a:t>Hybrid: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have</a:t>
            </a:r>
            <a:r>
              <a:rPr lang="en-US" baseline="0" dirty="0"/>
              <a:t> a wide variety of partners that integrate with Azure Storage including backup companies like Commvault and Veritas that provide on-prem to cloud backup and storage companies like NetApp and EMC that provide hybrid storage on-ramps from their arrays to Azure Storage. We work with a number of cloud first storage startups like Panzura, Nasuni, Softnas, Talon and more. In addition we have our own first party services that provide tiered experiences from servers including Azure Backup, Azure Site Recovery and StorSimple</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10/9/2017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39400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10/9/2017 11:52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661300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35</a:t>
            </a:fld>
            <a:endParaRPr lang="en-US"/>
          </a:p>
        </p:txBody>
      </p:sp>
    </p:spTree>
    <p:extLst>
      <p:ext uri="{BB962C8B-B14F-4D97-AF65-F5344CB8AC3E}">
        <p14:creationId xmlns:p14="http://schemas.microsoft.com/office/powerpoint/2010/main" val="3519939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36</a:t>
            </a:fld>
            <a:endParaRPr lang="en-US"/>
          </a:p>
        </p:txBody>
      </p:sp>
    </p:spTree>
    <p:extLst>
      <p:ext uri="{BB962C8B-B14F-4D97-AF65-F5344CB8AC3E}">
        <p14:creationId xmlns:p14="http://schemas.microsoft.com/office/powerpoint/2010/main" val="669039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37</a:t>
            </a:fld>
            <a:endParaRPr lang="en-US"/>
          </a:p>
        </p:txBody>
      </p:sp>
    </p:spTree>
    <p:extLst>
      <p:ext uri="{BB962C8B-B14F-4D97-AF65-F5344CB8AC3E}">
        <p14:creationId xmlns:p14="http://schemas.microsoft.com/office/powerpoint/2010/main" val="1820626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38</a:t>
            </a:fld>
            <a:endParaRPr lang="en-US"/>
          </a:p>
        </p:txBody>
      </p:sp>
    </p:spTree>
    <p:extLst>
      <p:ext uri="{BB962C8B-B14F-4D97-AF65-F5344CB8AC3E}">
        <p14:creationId xmlns:p14="http://schemas.microsoft.com/office/powerpoint/2010/main" val="3251068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50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Sochi 2014 Olympics USA/Canada Hockey largest live cloud-delivered event</a:t>
            </a:r>
          </a:p>
          <a:p>
            <a:r>
              <a:rPr lang="en-US" dirty="0"/>
              <a:t>2.1 Million simultaneous users</a:t>
            </a:r>
          </a:p>
          <a:p>
            <a:endParaRPr lang="en-US" dirty="0"/>
          </a:p>
          <a:p>
            <a:r>
              <a:rPr lang="en-US" dirty="0"/>
              <a:t>Rio 2016 Olympics largest live cloud-delivered event in history</a:t>
            </a:r>
          </a:p>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a:t>
            </a:fld>
            <a:endParaRPr lang="en-US"/>
          </a:p>
        </p:txBody>
      </p:sp>
    </p:spTree>
    <p:extLst>
      <p:ext uri="{BB962C8B-B14F-4D97-AF65-F5344CB8AC3E}">
        <p14:creationId xmlns:p14="http://schemas.microsoft.com/office/powerpoint/2010/main" val="99990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40</a:t>
            </a:fld>
            <a:endParaRPr lang="en-US"/>
          </a:p>
        </p:txBody>
      </p:sp>
    </p:spTree>
    <p:extLst>
      <p:ext uri="{BB962C8B-B14F-4D97-AF65-F5344CB8AC3E}">
        <p14:creationId xmlns:p14="http://schemas.microsoft.com/office/powerpoint/2010/main" val="2722013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41</a:t>
            </a:fld>
            <a:endParaRPr lang="en-US"/>
          </a:p>
        </p:txBody>
      </p:sp>
    </p:spTree>
    <p:extLst>
      <p:ext uri="{BB962C8B-B14F-4D97-AF65-F5344CB8AC3E}">
        <p14:creationId xmlns:p14="http://schemas.microsoft.com/office/powerpoint/2010/main" val="1554058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42</a:t>
            </a:fld>
            <a:endParaRPr lang="en-US"/>
          </a:p>
        </p:txBody>
      </p:sp>
    </p:spTree>
    <p:extLst>
      <p:ext uri="{BB962C8B-B14F-4D97-AF65-F5344CB8AC3E}">
        <p14:creationId xmlns:p14="http://schemas.microsoft.com/office/powerpoint/2010/main" val="112914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43</a:t>
            </a:fld>
            <a:endParaRPr lang="en-US"/>
          </a:p>
        </p:txBody>
      </p:sp>
    </p:spTree>
    <p:extLst>
      <p:ext uri="{BB962C8B-B14F-4D97-AF65-F5344CB8AC3E}">
        <p14:creationId xmlns:p14="http://schemas.microsoft.com/office/powerpoint/2010/main" val="24368284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enterprise NFS service, powered by NetApp. Building on the partnership with NetApp </a:t>
            </a:r>
            <a:r>
              <a:rPr lang="en-US" dirty="0">
                <a:hlinkClick r:id="rId3"/>
              </a:rPr>
              <a:t>announced</a:t>
            </a:r>
            <a:r>
              <a:rPr lang="en-US" dirty="0"/>
              <a:t> in June, Microsoft will deliver a first-party, native NFS v3/v4 service based on NetApp’s proven ONTAP® and other hybrid cloud data services, with preview available in early 2018. This service will deliver enterprise-grade data storage, management, security, and protection for customers moving to Microsoft Azure. We will also enable this service to advance hybrid cloud scenarios, providing visibility and control across Azure, on-premises and hosted NFS workloads. </a:t>
            </a:r>
          </a:p>
        </p:txBody>
      </p:sp>
      <p:sp>
        <p:nvSpPr>
          <p:cNvPr id="4" name="Slide Number Placeholder 3"/>
          <p:cNvSpPr>
            <a:spLocks noGrp="1"/>
          </p:cNvSpPr>
          <p:nvPr>
            <p:ph type="sldNum" sz="quarter" idx="10"/>
          </p:nvPr>
        </p:nvSpPr>
        <p:spPr/>
        <p:txBody>
          <a:bodyPr/>
          <a:lstStyle/>
          <a:p>
            <a:fld id="{544A60B8-B981-4FCD-99C4-794E3404C912}" type="slidenum">
              <a:rPr lang="en-US" smtClean="0"/>
              <a:t>44</a:t>
            </a:fld>
            <a:endParaRPr lang="en-US"/>
          </a:p>
        </p:txBody>
      </p:sp>
    </p:spTree>
    <p:extLst>
      <p:ext uri="{BB962C8B-B14F-4D97-AF65-F5344CB8AC3E}">
        <p14:creationId xmlns:p14="http://schemas.microsoft.com/office/powerpoint/2010/main" val="61163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45</a:t>
            </a:fld>
            <a:endParaRPr lang="en-US"/>
          </a:p>
        </p:txBody>
      </p:sp>
    </p:spTree>
    <p:extLst>
      <p:ext uri="{BB962C8B-B14F-4D97-AF65-F5344CB8AC3E}">
        <p14:creationId xmlns:p14="http://schemas.microsoft.com/office/powerpoint/2010/main" val="3641872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Windows Azure Pack Overview</a:t>
            </a: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2522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47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48</a:t>
            </a:fld>
            <a:endParaRPr lang="en-US"/>
          </a:p>
        </p:txBody>
      </p:sp>
    </p:spTree>
    <p:extLst>
      <p:ext uri="{BB962C8B-B14F-4D97-AF65-F5344CB8AC3E}">
        <p14:creationId xmlns:p14="http://schemas.microsoft.com/office/powerpoint/2010/main" val="875356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49</a:t>
            </a:fld>
            <a:endParaRPr lang="en-US"/>
          </a:p>
        </p:txBody>
      </p:sp>
    </p:spTree>
    <p:extLst>
      <p:ext uri="{BB962C8B-B14F-4D97-AF65-F5344CB8AC3E}">
        <p14:creationId xmlns:p14="http://schemas.microsoft.com/office/powerpoint/2010/main" val="518779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5</a:t>
            </a:fld>
            <a:endParaRPr lang="en-US"/>
          </a:p>
        </p:txBody>
      </p:sp>
    </p:spTree>
    <p:extLst>
      <p:ext uri="{BB962C8B-B14F-4D97-AF65-F5344CB8AC3E}">
        <p14:creationId xmlns:p14="http://schemas.microsoft.com/office/powerpoint/2010/main" val="924183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gradFill>
                  <a:gsLst>
                    <a:gs pos="1250">
                      <a:schemeClr val="bg1"/>
                    </a:gs>
                    <a:gs pos="100000">
                      <a:schemeClr val="bg1"/>
                    </a:gs>
                  </a:gsLst>
                  <a:lin ang="5400000" scaled="0"/>
                </a:gradFill>
              </a:rPr>
              <a:t>One-stop service for monitoring and </a:t>
            </a:r>
            <a:r>
              <a:rPr lang="en-US" sz="900" baseline="0" dirty="0">
                <a:gradFill>
                  <a:gsLst>
                    <a:gs pos="1250">
                      <a:schemeClr val="bg1"/>
                    </a:gs>
                    <a:gs pos="100000">
                      <a:schemeClr val="bg1"/>
                    </a:gs>
                  </a:gsLst>
                  <a:lin ang="5400000" scaled="0"/>
                </a:gradFill>
              </a:rPr>
              <a:t>managing the security posture of your environments. </a:t>
            </a:r>
          </a:p>
          <a:p>
            <a:endParaRPr lang="en-US" sz="900" baseline="0" dirty="0">
              <a:gradFill>
                <a:gsLst>
                  <a:gs pos="1250">
                    <a:schemeClr val="bg1"/>
                  </a:gs>
                  <a:gs pos="100000">
                    <a:schemeClr val="bg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10/9/2017 11:52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2341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10/9/2017 11:52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220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a:t>
            </a:r>
          </a:p>
          <a:p>
            <a:r>
              <a:rPr lang="en-US" dirty="0"/>
              <a:t>Azure provides a comprehensive dev platform</a:t>
            </a:r>
            <a:r>
              <a:rPr lang="en-US" baseline="0" dirty="0"/>
              <a:t> for apps of all kinds – so what are the most common solutions customers are wanting to build?</a:t>
            </a:r>
            <a:endParaRPr lang="en-US" dirty="0"/>
          </a:p>
          <a:p>
            <a:endParaRPr lang="en-US" dirty="0"/>
          </a:p>
          <a:p>
            <a:r>
              <a:rPr lang="en-US" b="1" dirty="0"/>
              <a:t>Key talking points:</a:t>
            </a:r>
          </a:p>
          <a:p>
            <a:r>
              <a:rPr lang="en-US" b="0" dirty="0"/>
              <a:t>These represent some broad categories and include multiple sub genres:</a:t>
            </a:r>
          </a:p>
          <a:p>
            <a:endParaRPr lang="en-US" b="0" dirty="0"/>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Web and Mobile Apps</a:t>
            </a:r>
          </a:p>
          <a:p>
            <a:pPr marL="752094" lvl="1" indent="-285750">
              <a:buFont typeface="Arial" panose="020B0604020202020204" pitchFamily="34" charset="0"/>
              <a:buChar char="•"/>
            </a:pPr>
            <a:r>
              <a:rPr lang="en-US" dirty="0">
                <a:effectLst/>
              </a:rPr>
              <a:t>Digital marketing</a:t>
            </a:r>
          </a:p>
          <a:p>
            <a:pPr marL="752094" lvl="1" indent="-285750">
              <a:buFont typeface="Arial" panose="020B0604020202020204" pitchFamily="34" charset="0"/>
              <a:buChar char="•"/>
            </a:pPr>
            <a:r>
              <a:rPr lang="en-US" dirty="0">
                <a:effectLst/>
              </a:rPr>
              <a:t>E-commerce</a:t>
            </a:r>
          </a:p>
          <a:p>
            <a:pPr marL="752094" lvl="1" indent="-285750">
              <a:buFont typeface="Arial" panose="020B0604020202020204" pitchFamily="34" charset="0"/>
              <a:buChar char="•"/>
            </a:pPr>
            <a:r>
              <a:rPr lang="en-US" dirty="0">
                <a:effectLst/>
              </a:rPr>
              <a:t>Mobile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Business Apps</a:t>
            </a:r>
          </a:p>
          <a:p>
            <a:pPr marL="752094" lvl="1" indent="-285750">
              <a:buFont typeface="Arial" panose="020B0604020202020204" pitchFamily="34" charset="0"/>
              <a:buChar char="•"/>
            </a:pPr>
            <a:r>
              <a:rPr lang="en-US" dirty="0">
                <a:effectLst/>
              </a:rPr>
              <a:t>App modernization</a:t>
            </a:r>
          </a:p>
          <a:p>
            <a:pPr marL="752094" lvl="1" indent="-285750">
              <a:buFont typeface="Arial" panose="020B0604020202020204" pitchFamily="34" charset="0"/>
              <a:buChar char="•"/>
            </a:pPr>
            <a:r>
              <a:rPr lang="en-US" dirty="0">
                <a:effectLst/>
              </a:rPr>
              <a:t>SAP</a:t>
            </a:r>
          </a:p>
          <a:p>
            <a:pPr marL="752094" lvl="1" indent="-285750">
              <a:buFont typeface="Arial" panose="020B0604020202020204" pitchFamily="34" charset="0"/>
              <a:buChar char="•"/>
            </a:pPr>
            <a:r>
              <a:rPr lang="en-US" dirty="0">
                <a:effectLst/>
              </a:rPr>
              <a:t>SharePoint</a:t>
            </a:r>
          </a:p>
          <a:p>
            <a:pPr marL="752094" lvl="1" indent="-285750">
              <a:buFont typeface="Arial" panose="020B0604020202020204" pitchFamily="34" charset="0"/>
              <a:buChar char="•"/>
            </a:pPr>
            <a:r>
              <a:rPr lang="en-US" dirty="0">
                <a:effectLst/>
              </a:rPr>
              <a:t>Dynamics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Development and test</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Backup, Recovery, and Archive</a:t>
            </a:r>
          </a:p>
          <a:p>
            <a:pPr marL="752094" lvl="1" indent="-285750">
              <a:buFont typeface="Arial" panose="020B0604020202020204" pitchFamily="34" charset="0"/>
              <a:buChar char="•"/>
            </a:pPr>
            <a:r>
              <a:rPr lang="en-US" dirty="0">
                <a:effectLst/>
              </a:rPr>
              <a:t>Backup and archive</a:t>
            </a:r>
          </a:p>
          <a:p>
            <a:pPr marL="752094" lvl="1" indent="-285750">
              <a:buFont typeface="Arial" panose="020B0604020202020204" pitchFamily="34" charset="0"/>
              <a:buChar char="•"/>
            </a:pPr>
            <a:r>
              <a:rPr lang="en-US" dirty="0">
                <a:effectLst/>
              </a:rPr>
              <a:t>Disaster recovery</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Big Data and analytics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Business intelligence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Data warehouse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Internet of Things</a:t>
            </a:r>
          </a:p>
          <a:p>
            <a:pPr marL="752094" lvl="1" indent="-285750">
              <a:buFont typeface="Arial" panose="020B0604020202020204" pitchFamily="34" charset="0"/>
              <a:buChar char="•"/>
            </a:pPr>
            <a:r>
              <a:rPr lang="en-US" dirty="0">
                <a:effectLst/>
              </a:rPr>
              <a:t>Predictive maintenance</a:t>
            </a:r>
          </a:p>
          <a:p>
            <a:pPr marL="752094" lvl="1" indent="-285750">
              <a:buFont typeface="Arial" panose="020B0604020202020204" pitchFamily="34" charset="0"/>
              <a:buChar char="•"/>
            </a:pPr>
            <a:r>
              <a:rPr lang="en-US" dirty="0">
                <a:effectLst/>
              </a:rPr>
              <a:t>Remote monitoring</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Microservice Apps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Digital media</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High Performance Computing</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C02DE-3EC5-410E-A3F9-D6706732E57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7217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bg1"/>
                </a:solidFill>
                <a:latin typeface="Segoe UI Light" pitchFamily="34" charset="0"/>
                <a:ea typeface="+mn-ea"/>
                <a:cs typeface="+mn-cs"/>
              </a:rPr>
              <a:t>Key Benefits from Solution pages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bg1"/>
                </a:solidFill>
                <a:latin typeface="Segoe UI Light" pitchFamily="34" charset="0"/>
                <a:ea typeface="+mn-ea"/>
                <a:cs typeface="+mn-cs"/>
              </a:rPr>
              <a:t>Speaker Notes</a:t>
            </a:r>
            <a:r>
              <a:rPr lang="en-US" sz="900" kern="1200" dirty="0">
                <a:solidFill>
                  <a:schemeClr val="bg1"/>
                </a:solidFill>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bg1"/>
                </a:solidFill>
                <a:latin typeface="Segoe UI Light" pitchFamily="34" charset="0"/>
                <a:ea typeface="+mn-ea"/>
                <a:cs typeface="+mn-cs"/>
              </a:rPr>
              <a:t>Azure Storage enables the value of Backup</a:t>
            </a:r>
            <a:r>
              <a:rPr lang="en-US" sz="900" kern="1200" baseline="0" dirty="0">
                <a:solidFill>
                  <a:schemeClr val="bg1"/>
                </a:solidFill>
                <a:latin typeface="Segoe UI Light" pitchFamily="34" charset="0"/>
                <a:ea typeface="+mn-ea"/>
                <a:cs typeface="+mn-cs"/>
              </a:rPr>
              <a:t> and Disaster Recovery to come to life. </a:t>
            </a:r>
            <a:endParaRPr lang="en-US" sz="900"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bg1"/>
                </a:solidFill>
                <a:latin typeface="Segoe UI Light" pitchFamily="34" charset="0"/>
                <a:ea typeface="+mn-ea"/>
                <a:cs typeface="+mn-cs"/>
              </a:rPr>
              <a:t>The importance</a:t>
            </a:r>
            <a:r>
              <a:rPr lang="en-US" sz="900" kern="1200" baseline="0" dirty="0">
                <a:solidFill>
                  <a:schemeClr val="bg1"/>
                </a:solidFill>
                <a:latin typeface="Segoe UI Light" pitchFamily="34" charset="0"/>
                <a:ea typeface="+mn-ea"/>
                <a:cs typeface="+mn-cs"/>
              </a:rPr>
              <a:t> of backup and disaster recovery is well documented but most businesses only have around 25-30% of their mission critical workloads protected. This is often due to the expenses associated with running a secondary site and purchasing hardware to protect workloads. With Microsoft, you have access to robust backup and recovery solutions to ensure your apps and data are safe if a VM, or entire datacenter, goes down. But we cannot have a business continuity conversation without discussing the importance of the storage running on the backend. Azure Storage’s cost effectiveness, scalability and flexibility make it possible to protect your enterprise workloads and enable you to take advantage of all the benefits Microsoft’s business continuity services provide.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bg1"/>
                </a:solidFill>
                <a:latin typeface="Segoe UI Light" pitchFamily="34" charset="0"/>
                <a:ea typeface="+mn-ea"/>
                <a:cs typeface="+mn-cs"/>
              </a:rPr>
              <a:t>With Azure: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Protect vital data with automated backup to Azure Storage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Ensure business continuity with automatic recovery of critical applications</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Use consistent tools for backup &amp; recovery to local disk or Azure Storage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Ensure application-consistent backups so your data is not corrupted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baseline="0" dirty="0">
                <a:solidFill>
                  <a:schemeClr val="bg1"/>
                </a:solidFill>
                <a:latin typeface="Segoe UI Light" pitchFamily="34" charset="0"/>
                <a:ea typeface="+mn-ea"/>
                <a:cs typeface="+mn-cs"/>
              </a:rPr>
              <a:t>Azure Storage makes all of this possible.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bg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 11:52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904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Site Recovery Benefits:</a:t>
            </a:r>
          </a:p>
          <a:p>
            <a:pPr marL="0" indent="0">
              <a:buNone/>
            </a:pPr>
            <a:endParaRPr lang="en-US" dirty="0"/>
          </a:p>
          <a:p>
            <a:pPr>
              <a:buClr>
                <a:schemeClr val="accent2"/>
              </a:buClr>
              <a:buFont typeface="Wingdings" panose="05000000000000000000" pitchFamily="2" charset="2"/>
              <a:buChar char="ü"/>
            </a:pPr>
            <a:r>
              <a:rPr lang="en-US" sz="1200" dirty="0"/>
              <a:t>Automated VM level Replication</a:t>
            </a:r>
          </a:p>
          <a:p>
            <a:pPr>
              <a:buClr>
                <a:schemeClr val="accent2"/>
              </a:buClr>
              <a:buFont typeface="Wingdings" panose="05000000000000000000" pitchFamily="2" charset="2"/>
              <a:buChar char="ü"/>
            </a:pPr>
            <a:r>
              <a:rPr lang="en-US" sz="1200" dirty="0"/>
              <a:t> RPO of seconds and RTO of minutes</a:t>
            </a:r>
          </a:p>
          <a:p>
            <a:pPr>
              <a:buClr>
                <a:schemeClr val="accent2"/>
              </a:buClr>
              <a:buFont typeface="Wingdings" panose="05000000000000000000" pitchFamily="2" charset="2"/>
              <a:buChar char="ü"/>
            </a:pPr>
            <a:r>
              <a:rPr lang="en-US" sz="1200" dirty="0"/>
              <a:t> No impact DR Drills with Test Failover </a:t>
            </a:r>
          </a:p>
          <a:p>
            <a:pPr>
              <a:buClr>
                <a:schemeClr val="accent2"/>
              </a:buClr>
              <a:buFont typeface="Wingdings" panose="05000000000000000000" pitchFamily="2" charset="2"/>
              <a:buChar char="ü"/>
            </a:pPr>
            <a:r>
              <a:rPr lang="en-US" sz="1200" dirty="0"/>
              <a:t> Planned and unplanned failover</a:t>
            </a:r>
          </a:p>
          <a:p>
            <a:pPr>
              <a:buClr>
                <a:schemeClr val="accent2"/>
              </a:buClr>
              <a:buFont typeface="Wingdings" panose="05000000000000000000" pitchFamily="2" charset="2"/>
              <a:buChar char="ü"/>
            </a:pPr>
            <a:r>
              <a:rPr lang="en-US" sz="1200" dirty="0"/>
              <a:t> Orchestrated Recovery Plans for Disaster Recovery</a:t>
            </a:r>
          </a:p>
          <a:p>
            <a:pPr>
              <a:buClr>
                <a:schemeClr val="accent2"/>
              </a:buClr>
              <a:buFont typeface="Wingdings" panose="05000000000000000000" pitchFamily="2" charset="2"/>
              <a:buChar char="ü"/>
            </a:pPr>
            <a:r>
              <a:rPr lang="en-US" sz="1200" dirty="0"/>
              <a:t> Failback support </a:t>
            </a:r>
          </a:p>
          <a:p>
            <a:pPr>
              <a:buClr>
                <a:schemeClr val="accent2"/>
              </a:buClr>
              <a:buFont typeface="Wingdings" panose="05000000000000000000" pitchFamily="2" charset="2"/>
              <a:buChar char="ü"/>
            </a:pPr>
            <a:r>
              <a:rPr lang="en-US" sz="1200" dirty="0"/>
              <a:t> Migrate to Azure from anywhere</a:t>
            </a:r>
          </a:p>
          <a:p>
            <a:pPr>
              <a:buClr>
                <a:schemeClr val="accent2"/>
              </a:buClr>
              <a:buFont typeface="Wingdings" panose="05000000000000000000" pitchFamily="2" charset="2"/>
              <a:buChar char="ü"/>
            </a:pPr>
            <a:r>
              <a:rPr lang="en-US" sz="1200" dirty="0"/>
              <a:t> Create on-demand test copies in Azure</a:t>
            </a:r>
          </a:p>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01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55</a:t>
            </a:fld>
            <a:endParaRPr lang="en-US"/>
          </a:p>
        </p:txBody>
      </p:sp>
    </p:spTree>
    <p:extLst>
      <p:ext uri="{BB962C8B-B14F-4D97-AF65-F5344CB8AC3E}">
        <p14:creationId xmlns:p14="http://schemas.microsoft.com/office/powerpoint/2010/main" val="36860139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56</a:t>
            </a:fld>
            <a:endParaRPr lang="en-US"/>
          </a:p>
        </p:txBody>
      </p:sp>
    </p:spTree>
    <p:extLst>
      <p:ext uri="{BB962C8B-B14F-4D97-AF65-F5344CB8AC3E}">
        <p14:creationId xmlns:p14="http://schemas.microsoft.com/office/powerpoint/2010/main" val="164553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366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10/9/2017 11:52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7151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018CD-7A33-479E-9478-21E4981ED324}" type="slidenum">
              <a:rPr lang="en-US" smtClean="0"/>
              <a:t>59</a:t>
            </a:fld>
            <a:endParaRPr lang="en-US"/>
          </a:p>
        </p:txBody>
      </p:sp>
    </p:spTree>
    <p:extLst>
      <p:ext uri="{BB962C8B-B14F-4D97-AF65-F5344CB8AC3E}">
        <p14:creationId xmlns:p14="http://schemas.microsoft.com/office/powerpoint/2010/main" val="403007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azure dark fiber backplane, all owned by MSFT</a:t>
            </a:r>
          </a:p>
        </p:txBody>
      </p:sp>
      <p:sp>
        <p:nvSpPr>
          <p:cNvPr id="4" name="Slide Number Placeholder 3"/>
          <p:cNvSpPr>
            <a:spLocks noGrp="1"/>
          </p:cNvSpPr>
          <p:nvPr>
            <p:ph type="sldNum" sz="quarter" idx="10"/>
          </p:nvPr>
        </p:nvSpPr>
        <p:spPr/>
        <p:txBody>
          <a:bodyPr/>
          <a:lstStyle/>
          <a:p>
            <a:fld id="{544A60B8-B981-4FCD-99C4-794E3404C912}" type="slidenum">
              <a:rPr lang="en-US" smtClean="0"/>
              <a:t>6</a:t>
            </a:fld>
            <a:endParaRPr lang="en-US"/>
          </a:p>
        </p:txBody>
      </p:sp>
    </p:spTree>
    <p:extLst>
      <p:ext uri="{BB962C8B-B14F-4D97-AF65-F5344CB8AC3E}">
        <p14:creationId xmlns:p14="http://schemas.microsoft.com/office/powerpoint/2010/main" val="954535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B92A69F-2431-4C20-BC50-6E956938562B}" type="datetime1">
              <a:rPr lang="en-US" smtClean="0"/>
              <a:t>10/9/2017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8574211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BCE35-70B6-4E38-8C6A-86D0FF39E58D}" type="slidenum">
              <a:rPr kumimoji="0" lang="en-GB"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804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87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7</a:t>
            </a:fld>
            <a:endParaRPr lang="en-US"/>
          </a:p>
        </p:txBody>
      </p:sp>
    </p:spTree>
    <p:extLst>
      <p:ext uri="{BB962C8B-B14F-4D97-AF65-F5344CB8AC3E}">
        <p14:creationId xmlns:p14="http://schemas.microsoft.com/office/powerpoint/2010/main" val="274885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raised floor anymore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932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9</a:t>
            </a:fld>
            <a:endParaRPr lang="en-US"/>
          </a:p>
        </p:txBody>
      </p:sp>
    </p:spTree>
    <p:extLst>
      <p:ext uri="{BB962C8B-B14F-4D97-AF65-F5344CB8AC3E}">
        <p14:creationId xmlns:p14="http://schemas.microsoft.com/office/powerpoint/2010/main" val="4085678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4.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1.xml"/><Relationship Id="rId4" Type="http://schemas.microsoft.com/office/2007/relationships/hdphoto" Target="../media/hdphoto3.wdp"/></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8.jpg"/><Relationship Id="rId1" Type="http://schemas.openxmlformats.org/officeDocument/2006/relationships/slideMaster" Target="../slideMasters/slideMaster2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5.xml"/><Relationship Id="rId4" Type="http://schemas.openxmlformats.org/officeDocument/2006/relationships/image" Target="../media/image12.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62000"/>
          </a:xfrm>
          <a:prstGeom prst="rect">
            <a:avLst/>
          </a:prstGeom>
        </p:spPr>
        <p:txBody>
          <a:bodyPr/>
          <a:lstStyle>
            <a:lvl1pPr>
              <a:defRPr sz="4800">
                <a:solidFill>
                  <a:schemeClr val="tx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45934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1612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15255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CD45C-56D3-4F40-BEFE-B045659DBF30}"/>
              </a:ext>
            </a:extLst>
          </p:cNvPr>
          <p:cNvPicPr>
            <a:picLocks noChangeAspect="1"/>
          </p:cNvPicPr>
          <p:nvPr userDrawn="1"/>
        </p:nvPicPr>
        <p:blipFill rotWithShape="1">
          <a:blip r:embed="rId2"/>
          <a:srcRect t="11928" b="29440"/>
          <a:stretch/>
        </p:blipFill>
        <p:spPr>
          <a:xfrm>
            <a:off x="0" y="2084186"/>
            <a:ext cx="12191377" cy="4773814"/>
          </a:xfrm>
          <a:prstGeom prst="rect">
            <a:avLst/>
          </a:prstGeom>
        </p:spPr>
      </p:pic>
      <p:sp>
        <p:nvSpPr>
          <p:cNvPr id="12" name="Rectangle 11">
            <a:extLst>
              <a:ext uri="{FF2B5EF4-FFF2-40B4-BE49-F238E27FC236}">
                <a16:creationId xmlns:a16="http://schemas.microsoft.com/office/drawing/2014/main" id="{34D91B72-AEC2-4C16-B8CD-27EE7F3523BD}"/>
              </a:ext>
            </a:extLst>
          </p:cNvPr>
          <p:cNvSpPr/>
          <p:nvPr userDrawn="1"/>
        </p:nvSpPr>
        <p:spPr bwMode="white">
          <a:xfrm>
            <a:off x="-1" y="2084187"/>
            <a:ext cx="12192000" cy="2779281"/>
          </a:xfrm>
          <a:prstGeom prst="rect">
            <a:avLst/>
          </a:prstGeom>
          <a:gradFill flip="none" rotWithShape="1">
            <a:gsLst>
              <a:gs pos="14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 name="TextBox 5">
            <a:extLst>
              <a:ext uri="{FF2B5EF4-FFF2-40B4-BE49-F238E27FC236}">
                <a16:creationId xmlns:a16="http://schemas.microsoft.com/office/drawing/2014/main" id="{ABF52D10-365A-4892-8E7D-15488AA0B475}"/>
              </a:ext>
            </a:extLst>
          </p:cNvPr>
          <p:cNvSpPr txBox="1"/>
          <p:nvPr userDrawn="1"/>
        </p:nvSpPr>
        <p:spPr>
          <a:xfrm>
            <a:off x="269302" y="2446109"/>
            <a:ext cx="6454189" cy="669927"/>
          </a:xfrm>
          <a:prstGeom prst="rect">
            <a:avLst/>
          </a:prstGeom>
          <a:noFill/>
        </p:spPr>
        <p:txBody>
          <a:bodyPr wrap="square" lIns="179285" tIns="143428" rIns="179285" bIns="143428" rtlCol="0">
            <a:spAutoFit/>
          </a:bodyPr>
          <a:lstStyle/>
          <a:p>
            <a:pPr>
              <a:lnSpc>
                <a:spcPct val="90000"/>
              </a:lnSpc>
              <a:spcAft>
                <a:spcPts val="588"/>
              </a:spcAft>
            </a:pPr>
            <a:r>
              <a:rPr lang="en-US" sz="2745" spc="-39" baseline="0">
                <a:gradFill>
                  <a:gsLst>
                    <a:gs pos="2917">
                      <a:schemeClr val="tx1"/>
                    </a:gs>
                    <a:gs pos="30000">
                      <a:schemeClr val="tx1"/>
                    </a:gs>
                  </a:gsLst>
                  <a:lin ang="5400000" scaled="0"/>
                </a:gradFill>
              </a:rPr>
              <a:t>US Public Sector FY18</a:t>
            </a:r>
            <a:r>
              <a:rPr lang="en-US" sz="2745" kern="1200" spc="1176" baseline="0">
                <a:gradFill>
                  <a:gsLst>
                    <a:gs pos="2917">
                      <a:schemeClr val="tx1"/>
                    </a:gs>
                    <a:gs pos="30000">
                      <a:schemeClr val="tx1"/>
                    </a:gs>
                  </a:gsLst>
                  <a:lin ang="5400000" scaled="0"/>
                </a:gradFill>
                <a:latin typeface="+mn-lt"/>
                <a:ea typeface="+mn-ea"/>
                <a:cs typeface="+mn-cs"/>
              </a:rPr>
              <a:t> </a:t>
            </a:r>
            <a:r>
              <a:rPr lang="en-US" sz="2745" spc="-39" baseline="0">
                <a:gradFill>
                  <a:gsLst>
                    <a:gs pos="88235">
                      <a:schemeClr val="tx1">
                        <a:alpha val="25000"/>
                      </a:schemeClr>
                    </a:gs>
                    <a:gs pos="68627">
                      <a:schemeClr val="tx1">
                        <a:alpha val="25000"/>
                      </a:schemeClr>
                    </a:gs>
                  </a:gsLst>
                  <a:lin ang="5400000" scaled="0"/>
                </a:gradFill>
              </a:rPr>
              <a:t>|</a:t>
            </a:r>
            <a:r>
              <a:rPr lang="en-US" sz="2745" spc="1176" baseline="0">
                <a:gradFill>
                  <a:gsLst>
                    <a:gs pos="2917">
                      <a:schemeClr val="tx1"/>
                    </a:gs>
                    <a:gs pos="30000">
                      <a:schemeClr val="tx1"/>
                    </a:gs>
                  </a:gsLst>
                  <a:lin ang="5400000" scaled="0"/>
                </a:gradFill>
              </a:rPr>
              <a:t> </a:t>
            </a:r>
            <a:r>
              <a:rPr lang="en-US" sz="2745" spc="-39" baseline="0">
                <a:gradFill>
                  <a:gsLst>
                    <a:gs pos="2917">
                      <a:schemeClr val="tx1"/>
                    </a:gs>
                    <a:gs pos="30000">
                      <a:schemeClr val="tx1"/>
                    </a:gs>
                  </a:gsLst>
                  <a:lin ang="5400000" scaled="0"/>
                </a:gradFill>
              </a:rPr>
              <a:t>Kickoff and ISU</a:t>
            </a:r>
          </a:p>
        </p:txBody>
      </p:sp>
      <p:sp>
        <p:nvSpPr>
          <p:cNvPr id="13" name="TextBox 12">
            <a:extLst>
              <a:ext uri="{FF2B5EF4-FFF2-40B4-BE49-F238E27FC236}">
                <a16:creationId xmlns:a16="http://schemas.microsoft.com/office/drawing/2014/main" id="{9AA9E9B3-E1A9-4856-A1DB-78D61DE14AAD}"/>
              </a:ext>
            </a:extLst>
          </p:cNvPr>
          <p:cNvSpPr txBox="1"/>
          <p:nvPr userDrawn="1"/>
        </p:nvSpPr>
        <p:spPr>
          <a:xfrm>
            <a:off x="269302" y="2984034"/>
            <a:ext cx="6454189" cy="89323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July 31 – August 3, 2017</a:t>
            </a:r>
            <a:endParaRPr lang="en-US" sz="1961" kern="1200" spc="588" baseline="0">
              <a:gradFill>
                <a:gsLst>
                  <a:gs pos="91000">
                    <a:schemeClr val="tx1"/>
                  </a:gs>
                  <a:gs pos="0">
                    <a:schemeClr val="tx1"/>
                  </a:gs>
                </a:gsLst>
                <a:lin ang="5400000" scaled="0"/>
              </a:gradFill>
              <a:latin typeface="+mn-lt"/>
              <a:ea typeface="+mn-ea"/>
              <a:cs typeface="+mn-cs"/>
            </a:endParaRPr>
          </a:p>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Seattle, WA</a:t>
            </a:r>
          </a:p>
        </p:txBody>
      </p:sp>
      <p:pic>
        <p:nvPicPr>
          <p:cNvPr id="3" name="Picture 2">
            <a:extLst>
              <a:ext uri="{FF2B5EF4-FFF2-40B4-BE49-F238E27FC236}">
                <a16:creationId xmlns:a16="http://schemas.microsoft.com/office/drawing/2014/main" id="{13EBE05C-F38E-4685-8CC8-142871D9CC74}"/>
              </a:ext>
            </a:extLst>
          </p:cNvPr>
          <p:cNvPicPr>
            <a:picLocks noChangeAspect="1"/>
          </p:cNvPicPr>
          <p:nvPr userDrawn="1"/>
        </p:nvPicPr>
        <p:blipFill rotWithShape="1">
          <a:blip r:embed="rId4"/>
          <a:srcRect l="2856" t="19722" b="19722"/>
          <a:stretch/>
        </p:blipFill>
        <p:spPr bwMode="invGray">
          <a:xfrm>
            <a:off x="0" y="1374713"/>
            <a:ext cx="7014525" cy="813323"/>
          </a:xfrm>
          <a:prstGeom prst="rect">
            <a:avLst/>
          </a:prstGeom>
          <a:no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24525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18F93B-2E95-411D-9E12-728AD7108B21}"/>
              </a:ext>
            </a:extLst>
          </p:cNvPr>
          <p:cNvPicPr>
            <a:picLocks noChangeAspect="1"/>
          </p:cNvPicPr>
          <p:nvPr userDrawn="1"/>
        </p:nvPicPr>
        <p:blipFill rotWithShape="1">
          <a:blip r:embed="rId2">
            <a:alphaModFix amt="35000"/>
          </a:blip>
          <a:srcRect t="11928" b="29440"/>
          <a:stretch/>
        </p:blipFill>
        <p:spPr>
          <a:xfrm>
            <a:off x="623" y="2084186"/>
            <a:ext cx="12191377" cy="4773814"/>
          </a:xfrm>
          <a:prstGeom prst="rect">
            <a:avLst/>
          </a:prstGeom>
          <a:blipFill dpi="0" rotWithShape="1">
            <a:blip r:embed="rId3">
              <a:alphaModFix amt="35000"/>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5A8C6B1D-B88D-4E2A-B9E7-7DC256634F9B}"/>
              </a:ext>
            </a:extLst>
          </p:cNvPr>
          <p:cNvSpPr/>
          <p:nvPr userDrawn="1"/>
        </p:nvSpPr>
        <p:spPr bwMode="white">
          <a:xfrm>
            <a:off x="-1" y="2084186"/>
            <a:ext cx="12192000" cy="3127153"/>
          </a:xfrm>
          <a:prstGeom prst="rect">
            <a:avLst/>
          </a:prstGeom>
          <a:gradFill flip="none" rotWithShape="1">
            <a:gsLst>
              <a:gs pos="2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269302" y="1187644"/>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userDrawn="1">
            <p:ph type="body" sz="quarter" idx="12" hasCustomPrompt="1"/>
          </p:nvPr>
        </p:nvSpPr>
        <p:spPr>
          <a:xfrm>
            <a:off x="269301" y="2982031"/>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7161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5376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12549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6535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1899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908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4684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966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889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34406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0269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781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4807198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714757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835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253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431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68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876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1364286"/>
      </p:ext>
    </p:extLst>
  </p:cSld>
  <p:clrMapOvr>
    <a:masterClrMapping/>
  </p:clrMapOvr>
  <p:transition spd="slow">
    <p:cove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384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1175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898493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4623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200"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2"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449"/>
          <a:stretch/>
        </p:blipFill>
        <p:spPr bwMode="black">
          <a:xfrm>
            <a:off x="8065449" y="4971035"/>
            <a:ext cx="3610483" cy="1399032"/>
          </a:xfrm>
          <a:prstGeom prst="rect">
            <a:avLst/>
          </a:prstGeom>
        </p:spPr>
      </p:pic>
    </p:spTree>
    <p:extLst>
      <p:ext uri="{BB962C8B-B14F-4D97-AF65-F5344CB8AC3E}">
        <p14:creationId xmlns:p14="http://schemas.microsoft.com/office/powerpoint/2010/main" val="258983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Tree>
    <p:extLst>
      <p:ext uri="{BB962C8B-B14F-4D97-AF65-F5344CB8AC3E}">
        <p14:creationId xmlns:p14="http://schemas.microsoft.com/office/powerpoint/2010/main" val="406129749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7057787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6"/>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7169" indent="0" algn="ctr">
              <a:buNone/>
              <a:defRPr>
                <a:solidFill>
                  <a:schemeClr val="tx1">
                    <a:tint val="75000"/>
                  </a:schemeClr>
                </a:solidFill>
              </a:defRPr>
            </a:lvl2pPr>
            <a:lvl3pPr marL="914338" indent="0" algn="ctr">
              <a:buNone/>
              <a:defRPr>
                <a:solidFill>
                  <a:schemeClr val="tx1">
                    <a:tint val="75000"/>
                  </a:schemeClr>
                </a:solidFill>
              </a:defRPr>
            </a:lvl3pPr>
            <a:lvl4pPr marL="1371507" indent="0" algn="ctr">
              <a:buNone/>
              <a:defRPr>
                <a:solidFill>
                  <a:schemeClr val="tx1">
                    <a:tint val="75000"/>
                  </a:schemeClr>
                </a:solidFill>
              </a:defRPr>
            </a:lvl4pPr>
            <a:lvl5pPr marL="1828677" indent="0" algn="ctr">
              <a:buNone/>
              <a:defRPr>
                <a:solidFill>
                  <a:schemeClr val="tx1">
                    <a:tint val="75000"/>
                  </a:schemeClr>
                </a:solidFill>
              </a:defRPr>
            </a:lvl5pPr>
            <a:lvl6pPr marL="2285846" indent="0" algn="ctr">
              <a:buNone/>
              <a:defRPr>
                <a:solidFill>
                  <a:schemeClr val="tx1">
                    <a:tint val="75000"/>
                  </a:schemeClr>
                </a:solidFill>
              </a:defRPr>
            </a:lvl6pPr>
            <a:lvl7pPr marL="2743014" indent="0" algn="ctr">
              <a:buNone/>
              <a:defRPr>
                <a:solidFill>
                  <a:schemeClr val="tx1">
                    <a:tint val="75000"/>
                  </a:schemeClr>
                </a:solidFill>
              </a:defRPr>
            </a:lvl7pPr>
            <a:lvl8pPr marL="3200185" indent="0" algn="ctr">
              <a:buNone/>
              <a:defRPr>
                <a:solidFill>
                  <a:schemeClr val="tx1">
                    <a:tint val="75000"/>
                  </a:schemeClr>
                </a:solidFill>
              </a:defRPr>
            </a:lvl8pPr>
            <a:lvl9pPr marL="3657354" indent="0" algn="ctr">
              <a:buNone/>
              <a:defRPr>
                <a:solidFill>
                  <a:schemeClr val="tx1">
                    <a:tint val="75000"/>
                  </a:schemeClr>
                </a:solidFill>
              </a:defRPr>
            </a:lvl9pPr>
          </a:lstStyle>
          <a:p>
            <a:pPr marL="0" marR="0" lvl="0" indent="0" algn="l" defTabSz="914338"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6"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667" spc="-151"/>
            </a:lvl1pPr>
          </a:lstStyle>
          <a:p>
            <a:pPr lvl="0"/>
            <a:r>
              <a:rPr lang="en-US" dirty="0"/>
              <a:t>Click to edit Master text styles</a:t>
            </a:r>
          </a:p>
        </p:txBody>
      </p:sp>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404001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68" indent="0">
              <a:buNone/>
              <a:defRPr sz="2000">
                <a:gradFill>
                  <a:gsLst>
                    <a:gs pos="100000">
                      <a:schemeClr val="bg2"/>
                    </a:gs>
                    <a:gs pos="6000">
                      <a:schemeClr val="bg2"/>
                    </a:gs>
                  </a:gsLst>
                  <a:lin ang="5400000" scaled="0"/>
                </a:gradFill>
              </a:defRPr>
            </a:lvl3pPr>
            <a:lvl4pPr marL="457189" indent="0">
              <a:buNone/>
              <a:defRPr sz="2000">
                <a:gradFill>
                  <a:gsLst>
                    <a:gs pos="100000">
                      <a:schemeClr val="bg2"/>
                    </a:gs>
                    <a:gs pos="6000">
                      <a:schemeClr val="bg2"/>
                    </a:gs>
                  </a:gsLst>
                  <a:lin ang="5400000" scaled="0"/>
                </a:gradFill>
              </a:defRPr>
            </a:lvl4pPr>
            <a:lvl5pPr marL="693720"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7050808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68" indent="0">
              <a:buNone/>
              <a:defRPr sz="2000">
                <a:gradFill>
                  <a:gsLst>
                    <a:gs pos="100000">
                      <a:schemeClr val="bg2"/>
                    </a:gs>
                    <a:gs pos="0">
                      <a:schemeClr val="bg2"/>
                    </a:gs>
                  </a:gsLst>
                  <a:lin ang="5400000" scaled="0"/>
                </a:gradFill>
              </a:defRPr>
            </a:lvl3pPr>
            <a:lvl4pPr marL="457189" indent="0">
              <a:buNone/>
              <a:defRPr sz="2000">
                <a:gradFill>
                  <a:gsLst>
                    <a:gs pos="100000">
                      <a:schemeClr val="bg2"/>
                    </a:gs>
                    <a:gs pos="0">
                      <a:schemeClr val="bg2"/>
                    </a:gs>
                  </a:gsLst>
                  <a:lin ang="5400000" scaled="0"/>
                </a:gradFill>
              </a:defRPr>
            </a:lvl4pPr>
            <a:lvl5pPr marL="693720"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13100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33718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5"/>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56" indent="-284156">
              <a:buFont typeface="Wingdings" pitchFamily="2" charset="2"/>
              <a:buChar char=""/>
              <a:defRPr sz="4000"/>
            </a:lvl1pPr>
            <a:lvl2pPr marL="517512" indent="-233357">
              <a:buFont typeface="Wingdings" pitchFamily="2" charset="2"/>
              <a:buChar char=""/>
              <a:defRPr>
                <a:latin typeface="+mn-lt"/>
              </a:defRPr>
            </a:lvl2pPr>
            <a:lvl3pPr marL="741343" indent="-223832">
              <a:buFont typeface="Wingdings" pitchFamily="2" charset="2"/>
              <a:buChar char=""/>
              <a:tabLst/>
              <a:defRPr>
                <a:latin typeface="+mn-lt"/>
              </a:defRPr>
            </a:lvl3pPr>
            <a:lvl4pPr marL="914374" indent="-173033">
              <a:buFont typeface="Wingdings" pitchFamily="2" charset="2"/>
              <a:buChar char=""/>
              <a:defRPr>
                <a:latin typeface="+mn-lt"/>
              </a:defRPr>
            </a:lvl4pPr>
            <a:lvl5pPr marL="1087409" indent="-17303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344303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57" indent="0">
              <a:buNone/>
              <a:defRPr sz="2000"/>
            </a:lvl3pPr>
            <a:lvl4pPr marL="457189" indent="0">
              <a:buNone/>
              <a:defRPr sz="2000"/>
            </a:lvl4pPr>
            <a:lvl5pPr marL="69372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813048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57" indent="0">
              <a:buNone/>
              <a:defRPr sz="2000">
                <a:gradFill>
                  <a:gsLst>
                    <a:gs pos="1000">
                      <a:schemeClr val="bg2"/>
                    </a:gs>
                    <a:gs pos="98000">
                      <a:schemeClr val="bg2"/>
                    </a:gs>
                  </a:gsLst>
                  <a:lin ang="5400000" scaled="0"/>
                </a:gradFill>
              </a:defRPr>
            </a:lvl3pPr>
            <a:lvl4pPr marL="457189" indent="0">
              <a:buNone/>
              <a:defRPr sz="2000">
                <a:gradFill>
                  <a:gsLst>
                    <a:gs pos="1000">
                      <a:schemeClr val="bg2"/>
                    </a:gs>
                    <a:gs pos="98000">
                      <a:schemeClr val="bg2"/>
                    </a:gs>
                  </a:gsLst>
                  <a:lin ang="5400000" scaled="0"/>
                </a:gradFill>
              </a:defRPr>
            </a:lvl4pPr>
            <a:lvl5pPr marL="693720"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97490490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8" y="1447800"/>
            <a:ext cx="5396365" cy="2351413"/>
          </a:xfrm>
        </p:spPr>
        <p:txBody>
          <a:bodyPr>
            <a:spAutoFit/>
          </a:bodyPr>
          <a:lstStyle>
            <a:lvl1pPr marL="292091" indent="-29209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20686" indent="-228594">
              <a:defRPr sz="2000"/>
            </a:lvl2pPr>
            <a:lvl3pPr marL="685783" indent="-165096">
              <a:tabLst/>
              <a:defRPr sz="2000"/>
            </a:lvl3pPr>
            <a:lvl4pPr marL="863576" indent="-177796">
              <a:defRPr/>
            </a:lvl4pPr>
            <a:lvl5pPr marL="1028672" indent="-16509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716" indent="-339716">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983" indent="-34289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576" indent="-34289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672" indent="-34289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467" indent="-34289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91" marR="0" lvl="0"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91" marR="0" lvl="1"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91" marR="0" lvl="2"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91" marR="0" lvl="3"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91" marR="0" lvl="4"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9" name="TextBox 8"/>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26738518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2212131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8"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1" name="TextBox 10"/>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6863308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7" name="TextBox 6"/>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7880327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8"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10" name="TextBox 9"/>
          <p:cNvSpPr txBox="1"/>
          <p:nvPr userDrawn="1"/>
        </p:nvSpPr>
        <p:spPr>
          <a:xfrm>
            <a:off x="0" y="6492543"/>
            <a:ext cx="5978499"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0076274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0"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4" name="TextBox 13"/>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1493541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71"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
        <p:nvSpPr>
          <p:cNvPr id="11" name="TextBox 10"/>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3171720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89524666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9" y="1358056"/>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9" y="4343405"/>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Tree>
    <p:extLst>
      <p:ext uri="{BB962C8B-B14F-4D97-AF65-F5344CB8AC3E}">
        <p14:creationId xmlns:p14="http://schemas.microsoft.com/office/powerpoint/2010/main" val="62593554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38714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3598414" y="6543211"/>
            <a:ext cx="4995175" cy="164212"/>
          </a:xfrm>
          <a:prstGeom prst="rect">
            <a:avLst/>
          </a:prstGeom>
          <a:noFill/>
        </p:spPr>
        <p:txBody>
          <a:bodyPr wrap="square" lIns="0" tIns="0" rIns="0" bIns="0" rtlCol="0">
            <a:spAutoFit/>
          </a:bodyPr>
          <a:lstStyle/>
          <a:p>
            <a:pPr algn="ctr" defTabSz="914338"/>
            <a:r>
              <a:rPr lang="en-US" sz="1067" b="1" dirty="0">
                <a:gradFill>
                  <a:gsLst>
                    <a:gs pos="2917">
                      <a:srgbClr val="797A7D"/>
                    </a:gs>
                    <a:gs pos="95000">
                      <a:srgbClr val="797A7D"/>
                    </a:gs>
                  </a:gsLst>
                  <a:lin ang="5400000" scaled="0"/>
                </a:gradFill>
              </a:rPr>
              <a:t> </a:t>
            </a:r>
            <a:r>
              <a:rPr lang="en-US" sz="1067" dirty="0">
                <a:gradFill>
                  <a:gsLst>
                    <a:gs pos="2917">
                      <a:srgbClr val="797A7D"/>
                    </a:gs>
                    <a:gs pos="95000">
                      <a:srgbClr val="797A7D"/>
                    </a:gs>
                  </a:gsLst>
                  <a:lin ang="5400000" scaled="0"/>
                </a:gradFill>
              </a:rPr>
              <a:t>Copyright© Microsoft Corporation </a:t>
            </a:r>
          </a:p>
        </p:txBody>
      </p:sp>
    </p:spTree>
    <p:extLst>
      <p:ext uri="{BB962C8B-B14F-4D97-AF65-F5344CB8AC3E}">
        <p14:creationId xmlns:p14="http://schemas.microsoft.com/office/powerpoint/2010/main" val="198389848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186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6" y="1447803"/>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7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4303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90" indent="-3428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32"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74"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69"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563"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80"/>
            <a:ext cx="12192001" cy="619125"/>
          </a:xfrm>
          <a:prstGeom prst="rect">
            <a:avLst/>
          </a:prstGeom>
          <a:solidFill>
            <a:srgbClr val="FFFF99"/>
          </a:solidFill>
        </p:spPr>
        <p:txBody>
          <a:bodyPr wrap="square" lIns="114296" tIns="57147" rIns="114296" bIns="5714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8209171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5" cy="314448"/>
          </a:xfrm>
          <a:prstGeom prst="rect">
            <a:avLst/>
          </a:prstGeom>
          <a:noFill/>
          <a:ln>
            <a:noFill/>
          </a:ln>
        </p:spPr>
      </p:pic>
      <p:sp>
        <p:nvSpPr>
          <p:cNvPr id="9" name="Text Placeholder 8"/>
          <p:cNvSpPr>
            <a:spLocks noGrp="1"/>
          </p:cNvSpPr>
          <p:nvPr>
            <p:ph type="body" sz="quarter" idx="11" hasCustomPrompt="1"/>
          </p:nvPr>
        </p:nvSpPr>
        <p:spPr>
          <a:xfrm>
            <a:off x="512897" y="3219166"/>
            <a:ext cx="7515595" cy="443199"/>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87357764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295928576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3148793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21068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9030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5961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59794"/>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4" name="Slide Number Placeholder 3"/>
          <p:cNvSpPr>
            <a:spLocks noGrp="1"/>
          </p:cNvSpPr>
          <p:nvPr>
            <p:ph type="sldNum" sz="quarter" idx="11"/>
          </p:nvPr>
        </p:nvSpPr>
        <p:spPr>
          <a:xfrm>
            <a:off x="8737600" y="6356352"/>
            <a:ext cx="2844800" cy="365125"/>
          </a:xfrm>
          <a:prstGeom prst="rect">
            <a:avLst/>
          </a:prstGeom>
        </p:spPr>
        <p:txBody>
          <a:bodyPr/>
          <a:lstStyle/>
          <a:p>
            <a:fld id="{27258FFF-F925-446B-8502-81C933981705}" type="slidenum">
              <a:rPr lang="en-US">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55043237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626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32018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1BF72CD1-E16D-4B49-8D76-2658D3187AED}"/>
              </a:ext>
            </a:extLst>
          </p:cNvPr>
          <p:cNvSpPr txBox="1"/>
          <p:nvPr userDrawn="1"/>
        </p:nvSpPr>
        <p:spPr bwMode="white">
          <a:xfrm>
            <a:off x="4331207" y="6699571"/>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975768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96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176499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15045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4162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0054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0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42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319666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835954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1589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831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05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1652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184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3325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36652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6258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875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9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83393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10/9/2017</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915777267"/>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6487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53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9704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571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5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3099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904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4528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735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50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25274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60370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32282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41327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251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1150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12677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8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57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6495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60960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3883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3281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2113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586248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364450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233044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129737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269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41214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93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385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06307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3942662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0202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83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802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124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DD3A76-216D-4FEC-9184-0EA9032FC830}"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408342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28613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DD3A76-216D-4FEC-9184-0EA9032FC830}"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5639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DD3A76-216D-4FEC-9184-0EA9032FC830}" type="datetimeFigureOut">
              <a:rPr lang="en-US" smtClean="0"/>
              <a:t>10/9/2017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9579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36081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DD3A76-216D-4FEC-9184-0EA9032FC830}" type="datetimeFigureOut">
              <a:rPr lang="en-US" smtClean="0"/>
              <a:t>10/9/2017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29998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DD3A76-216D-4FEC-9184-0EA9032FC830}" type="datetimeFigureOut">
              <a:rPr lang="en-US" smtClean="0"/>
              <a:t>10/9/2017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331698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D3A76-216D-4FEC-9184-0EA9032FC830}" type="datetimeFigureOut">
              <a:rPr lang="en-US" smtClean="0"/>
              <a:t>10/9/2017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64308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D3A76-216D-4FEC-9184-0EA9032FC830}" type="datetimeFigureOut">
              <a:rPr lang="en-US" smtClean="0"/>
              <a:t>10/9/2017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46971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D3A76-216D-4FEC-9184-0EA9032FC830}" type="datetimeFigureOut">
              <a:rPr lang="en-US" smtClean="0"/>
              <a:t>10/9/2017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36474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68193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7855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44244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8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665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4898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12966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795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5896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83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837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327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2856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18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744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67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8981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36598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9671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754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42522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1603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342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0600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508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408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90897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523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423822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111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165566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5244" b="10360"/>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318150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18672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2"/>
            <a:ext cx="6858583" cy="6860704"/>
          </a:xfrm>
          <a:prstGeom prst="rect">
            <a:avLst/>
          </a:prstGeom>
        </p:spPr>
      </p:pic>
    </p:spTree>
    <p:extLst>
      <p:ext uri="{BB962C8B-B14F-4D97-AF65-F5344CB8AC3E}">
        <p14:creationId xmlns:p14="http://schemas.microsoft.com/office/powerpoint/2010/main" val="26784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16803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52950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12951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756953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9615646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3709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640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47601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56945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95355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096394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2041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4692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46471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195832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2782270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73227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77740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55965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091326868"/>
      </p:ext>
    </p:extLst>
  </p:cSld>
  <p:clrMapOvr>
    <a:masterClrMapping/>
  </p:clrMapOvr>
  <p:transition spd="slow"/>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889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587177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861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35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275360"/>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6169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0" indent="0">
              <a:buNone/>
              <a:defRPr/>
            </a:lvl3pPr>
            <a:lvl4pPr marL="448060" indent="0">
              <a:buNone/>
              <a:defRPr/>
            </a:lvl4pPr>
            <a:lvl5pPr marL="6720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61056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030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898204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329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657059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1654" y="1927277"/>
            <a:ext cx="7744259" cy="2106897"/>
          </a:xfrm>
          <a:prstGeom prst="rect">
            <a:avLst/>
          </a:prstGeom>
        </p:spPr>
      </p:pic>
      <p:sp>
        <p:nvSpPr>
          <p:cNvPr id="6" name="Rectangle 5"/>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9170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517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524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158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1717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371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83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391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85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50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08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2599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eaLnBrk="1" hangingPunct="1"/>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134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076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557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564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7663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00433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90202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3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27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eaLnBrk="1" hangingPunct="1"/>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56141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fontAlgn="auto">
              <a:spcBef>
                <a:spcPts val="0"/>
              </a:spcBef>
              <a:spcAft>
                <a:spcPts val="0"/>
              </a:spcAft>
            </a:pPr>
            <a:r>
              <a:rPr lang="en-US" sz="686" dirty="0">
                <a:gradFill>
                  <a:gsLst>
                    <a:gs pos="0">
                      <a:srgbClr val="FFFFFF"/>
                    </a:gs>
                    <a:gs pos="100000">
                      <a:srgbClr val="FFFFFF"/>
                    </a:gs>
                  </a:gsLst>
                  <a:lin ang="5400000" scaled="0"/>
                </a:gradFill>
                <a:latin typeface="Segoe UI"/>
                <a:ea typeface=""/>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70791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3395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96497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8874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31041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3248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0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62123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1067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293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9516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64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4548113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6299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0228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515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4253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37431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2170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5600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717264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676148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96661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0459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1075884"/>
          </a:xfrm>
        </p:spPr>
        <p:txBody>
          <a:bodyPr lIns="0" tIns="91440" rIns="146304" bIns="91440"/>
          <a:lstStyle>
            <a:lvl1pPr>
              <a:lnSpc>
                <a:spcPts val="4804"/>
              </a:lnSpc>
              <a:defRPr sz="3529" baseline="0">
                <a:solidFill>
                  <a:srgbClr val="0078D7"/>
                </a:solidFill>
              </a:defRPr>
            </a:lvl1pPr>
          </a:lstStyle>
          <a:p>
            <a:r>
              <a:rPr lang="en-US" dirty="0"/>
              <a:t>Lorem ipsum dolor sit.</a:t>
            </a:r>
          </a:p>
        </p:txBody>
      </p:sp>
      <p:sp>
        <p:nvSpPr>
          <p:cNvPr id="9" name="Footer Placeholder 2"/>
          <p:cNvSpPr>
            <a:spLocks noGrp="1"/>
          </p:cNvSpPr>
          <p:nvPr>
            <p:ph type="ftr" sz="quarter" idx="3"/>
          </p:nvPr>
        </p:nvSpPr>
        <p:spPr>
          <a:xfrm>
            <a:off x="591642" y="6550312"/>
            <a:ext cx="2816465" cy="134483"/>
          </a:xfrm>
          <a:prstGeom prst="rect">
            <a:avLst/>
          </a:prstGeom>
        </p:spPr>
        <p:txBody>
          <a:bodyPr anchor="ctr"/>
          <a:lstStyle>
            <a:lvl1pPr algn="l">
              <a:defRPr sz="883">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70" y="6550312"/>
            <a:ext cx="555596" cy="134483"/>
          </a:xfrm>
          <a:prstGeom prst="rect">
            <a:avLst/>
          </a:prstGeom>
        </p:spPr>
        <p:txBody>
          <a:bodyPr anchor="ctr"/>
          <a:lstStyle>
            <a:lvl1pPr algn="r">
              <a:defRPr sz="883">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731339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8318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13451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289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59958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840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668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095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00783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2965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5184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6159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927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881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74980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5089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81406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1669627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90655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11973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507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561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86290B25-FD31-4B94-BC6D-A3120C4AA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0501" y="0"/>
            <a:ext cx="1231499" cy="810838"/>
          </a:xfrm>
          <a:prstGeom prst="rect">
            <a:avLst/>
          </a:prstGeom>
        </p:spPr>
      </p:pic>
    </p:spTree>
    <p:extLst>
      <p:ext uri="{BB962C8B-B14F-4D97-AF65-F5344CB8AC3E}">
        <p14:creationId xmlns:p14="http://schemas.microsoft.com/office/powerpoint/2010/main" val="4285392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0194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7095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89404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9464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48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5323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0628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755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4598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65845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5033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48066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25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306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616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50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884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112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97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019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6238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FE254E-BB81-442E-971E-651B6DCAA1A7}" type="datetimeFigureOut">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09/10/2017</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B06763-0E04-4E34-B495-754EDD122674}" type="slidenum">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7274053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53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1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7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4377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75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7928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2066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0720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626285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651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6.emf"/><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6.emf"/><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theme" Target="../theme/theme1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6.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16.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6.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1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image" Target="../media/image6.emf"/><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1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image" Target="../media/image6.emf"/><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theme" Target="../theme/theme19.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theme" Target="../theme/theme20.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theme" Target="../theme/theme21.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image" Target="../media/image27.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theme" Target="../theme/theme22.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theme" Target="../theme/theme23.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theme" Target="../theme/theme25.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theme" Target="../theme/theme26.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image" Target="../media/image6.emf"/></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27.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theme" Target="../theme/theme28.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249777"/>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30000"/>
            <a:extLst>
              <a:ext uri="{BEBA8EAE-BF5A-486C-A8C5-ECC9F3942E4B}">
                <a14:imgProps xmlns:a14="http://schemas.microsoft.com/office/drawing/2010/main">
                  <a14:imgLayer r:embed="rId3">
                    <a14:imgEffect>
                      <a14:brightnessContrast bright="-27000" contrast="5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5379" y="232780"/>
            <a:ext cx="10515600" cy="9944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CDDDA-8F46-48C5-811E-CA42F79E8AF7}" type="datetimeFigureOut">
              <a:rPr lang="en-US" smtClean="0"/>
              <a:t>10/9/2017</a:t>
            </a:fld>
            <a:endParaRPr lang="en-US"/>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B51C0-F513-4542-A0BB-5F8F10FD3D6E}" type="slidenum">
              <a:rPr lang="en-US" smtClean="0"/>
              <a:t>‹#›</a:t>
            </a:fld>
            <a:endParaRPr lang="en-US"/>
          </a:p>
        </p:txBody>
      </p:sp>
    </p:spTree>
    <p:extLst>
      <p:ext uri="{BB962C8B-B14F-4D97-AF65-F5344CB8AC3E}">
        <p14:creationId xmlns:p14="http://schemas.microsoft.com/office/powerpoint/2010/main" val="2394411940"/>
      </p:ext>
    </p:extLst>
  </p:cSld>
  <p:clrMap bg1="lt1" tx1="dk1" bg2="lt2" tx2="dk2" accent1="accent1" accent2="accent2" accent3="accent3" accent4="accent4" accent5="accent5" accent6="accent6" hlink="hlink" folHlink="folHlink"/>
  <p:txStyles>
    <p:titleStyle>
      <a:lvl1pPr algn="l" defTabSz="914126" rtl="0" eaLnBrk="1" latinLnBrk="0" hangingPunct="1">
        <a:lnSpc>
          <a:spcPct val="90000"/>
        </a:lnSpc>
        <a:spcBef>
          <a:spcPct val="0"/>
        </a:spcBef>
        <a:buNone/>
        <a:defRPr sz="4699"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Segoe UI" panose="020B0502040204020203" pitchFamily="34" charset="0"/>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9878608"/>
      </p:ext>
    </p:extLst>
  </p:cSld>
  <p:clrMap bg1="dk1" tx1="lt1" bg2="dk2" tx2="lt2" accent1="accent1" accent2="accent2" accent3="accent3" accent4="accent4" accent5="accent5" accent6="accent6" hlink="hlink" folHlink="folHlink"/>
  <p:sldLayoutIdLst>
    <p:sldLayoutId id="2147483761" r:id="rId1"/>
    <p:sldLayoutId id="2147483762"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1727842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6553892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7547247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802985"/>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920" r:id="rId20"/>
    <p:sldLayoutId id="2147484032" r:id="rId21"/>
    <p:sldLayoutId id="214748416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1423535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6415759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5077630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0196362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90847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93" r:id="rId3"/>
    <p:sldLayoutId id="2147483831" r:id="rId4"/>
    <p:sldLayoutId id="2147483859" r:id="rId5"/>
  </p:sldLayoutIdLst>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5"/>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9" y="1447805"/>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809892"/>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4000" r:id="rId30"/>
    <p:sldLayoutId id="2147484001" r:id="rId31"/>
    <p:sldLayoutId id="2147484002" r:id="rId32"/>
    <p:sldLayoutId id="2147484003" r:id="rId33"/>
    <p:sldLayoutId id="2147484030" r:id="rId34"/>
    <p:sldLayoutId id="2147484031" r:id="rId35"/>
    <p:sldLayoutId id="2147484166" r:id="rId36"/>
  </p:sldLayoutIdLst>
  <p:transition>
    <p:fade/>
  </p:transition>
  <p:hf hdr="0" ftr="0" dt="0"/>
  <p:txStyles>
    <p:titleStyle>
      <a:lvl1pPr algn="l" defTabSz="914338" rtl="0" eaLnBrk="1" latinLnBrk="0" hangingPunct="1">
        <a:lnSpc>
          <a:spcPct val="90000"/>
        </a:lnSpc>
        <a:spcBef>
          <a:spcPct val="0"/>
        </a:spcBef>
        <a:buNone/>
        <a:defRPr lang="en-US" sz="546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16" marR="0" indent="-339716" algn="l" defTabSz="914338"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3072" marR="0" indent="-233357" algn="l" defTabSz="91433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492"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798492" algn="l"/>
        </a:tabLst>
        <a:defRPr sz="2400" kern="1200" spc="0" baseline="0">
          <a:gradFill>
            <a:gsLst>
              <a:gs pos="1250">
                <a:schemeClr val="bg2"/>
              </a:gs>
              <a:gs pos="100000">
                <a:schemeClr val="bg2"/>
              </a:gs>
            </a:gsLst>
            <a:lin ang="5400000" scaled="0"/>
          </a:gradFill>
          <a:latin typeface="+mn-lt"/>
          <a:ea typeface="+mn-ea"/>
          <a:cs typeface="+mn-cs"/>
        </a:defRPr>
      </a:lvl3pPr>
      <a:lvl4pPr marL="1030260" marR="0" indent="-231768" algn="l" defTabSz="91433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679"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1255679" algn="l"/>
        </a:tabLst>
        <a:defRPr sz="2000" kern="1200" spc="0" baseline="0">
          <a:gradFill>
            <a:gsLst>
              <a:gs pos="1250">
                <a:schemeClr val="bg2"/>
              </a:gs>
              <a:gs pos="100000">
                <a:schemeClr val="bg2"/>
              </a:gs>
            </a:gsLst>
            <a:lin ang="5400000" scaled="0"/>
          </a:gradFill>
          <a:latin typeface="+mn-lt"/>
          <a:ea typeface="+mn-ea"/>
          <a:cs typeface="+mn-cs"/>
        </a:defRPr>
      </a:lvl5pPr>
      <a:lvl6pPr marL="251443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69"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38"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8" rtl="0" eaLnBrk="1" latinLnBrk="0" hangingPunct="1">
        <a:defRPr sz="1867" kern="1200">
          <a:solidFill>
            <a:schemeClr val="tx1"/>
          </a:solidFill>
          <a:latin typeface="+mn-lt"/>
          <a:ea typeface="+mn-ea"/>
          <a:cs typeface="+mn-cs"/>
        </a:defRPr>
      </a:lvl1pPr>
      <a:lvl2pPr marL="457169" algn="l" defTabSz="914338" rtl="0" eaLnBrk="1" latinLnBrk="0" hangingPunct="1">
        <a:defRPr sz="1867" kern="1200">
          <a:solidFill>
            <a:schemeClr val="tx1"/>
          </a:solidFill>
          <a:latin typeface="+mn-lt"/>
          <a:ea typeface="+mn-ea"/>
          <a:cs typeface="+mn-cs"/>
        </a:defRPr>
      </a:lvl2pPr>
      <a:lvl3pPr marL="914338" algn="l" defTabSz="914338" rtl="0" eaLnBrk="1" latinLnBrk="0" hangingPunct="1">
        <a:defRPr sz="1867" kern="1200">
          <a:solidFill>
            <a:schemeClr val="tx1"/>
          </a:solidFill>
          <a:latin typeface="+mn-lt"/>
          <a:ea typeface="+mn-ea"/>
          <a:cs typeface="+mn-cs"/>
        </a:defRPr>
      </a:lvl3pPr>
      <a:lvl4pPr marL="1371507" algn="l" defTabSz="914338" rtl="0" eaLnBrk="1" latinLnBrk="0" hangingPunct="1">
        <a:defRPr sz="1867" kern="1200">
          <a:solidFill>
            <a:schemeClr val="tx1"/>
          </a:solidFill>
          <a:latin typeface="+mn-lt"/>
          <a:ea typeface="+mn-ea"/>
          <a:cs typeface="+mn-cs"/>
        </a:defRPr>
      </a:lvl4pPr>
      <a:lvl5pPr marL="1828677" algn="l" defTabSz="914338" rtl="0" eaLnBrk="1" latinLnBrk="0" hangingPunct="1">
        <a:defRPr sz="1867" kern="1200">
          <a:solidFill>
            <a:schemeClr val="tx1"/>
          </a:solidFill>
          <a:latin typeface="+mn-lt"/>
          <a:ea typeface="+mn-ea"/>
          <a:cs typeface="+mn-cs"/>
        </a:defRPr>
      </a:lvl5pPr>
      <a:lvl6pPr marL="2285846" algn="l" defTabSz="914338" rtl="0" eaLnBrk="1" latinLnBrk="0" hangingPunct="1">
        <a:defRPr sz="1867" kern="1200">
          <a:solidFill>
            <a:schemeClr val="tx1"/>
          </a:solidFill>
          <a:latin typeface="+mn-lt"/>
          <a:ea typeface="+mn-ea"/>
          <a:cs typeface="+mn-cs"/>
        </a:defRPr>
      </a:lvl6pPr>
      <a:lvl7pPr marL="2743014" algn="l" defTabSz="914338" rtl="0" eaLnBrk="1" latinLnBrk="0" hangingPunct="1">
        <a:defRPr sz="1867" kern="1200">
          <a:solidFill>
            <a:schemeClr val="tx1"/>
          </a:solidFill>
          <a:latin typeface="+mn-lt"/>
          <a:ea typeface="+mn-ea"/>
          <a:cs typeface="+mn-cs"/>
        </a:defRPr>
      </a:lvl7pPr>
      <a:lvl8pPr marL="3200185" algn="l" defTabSz="914338" rtl="0" eaLnBrk="1" latinLnBrk="0" hangingPunct="1">
        <a:defRPr sz="1867" kern="1200">
          <a:solidFill>
            <a:schemeClr val="tx1"/>
          </a:solidFill>
          <a:latin typeface="+mn-lt"/>
          <a:ea typeface="+mn-ea"/>
          <a:cs typeface="+mn-cs"/>
        </a:defRPr>
      </a:lvl8pPr>
      <a:lvl9pPr marL="3657354" algn="l" defTabSz="914338"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42356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673421983"/>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10/9/2017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97562515"/>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D3A76-216D-4FEC-9184-0EA9032FC830}" type="datetimeFigureOut">
              <a:rPr lang="en-US" smtClean="0"/>
              <a:t>10/9/2017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F227B-ED81-4668-9844-2185980AF174}" type="slidenum">
              <a:rPr lang="en-US" smtClean="0"/>
              <a:t>‹#›</a:t>
            </a:fld>
            <a:endParaRPr lang="en-US"/>
          </a:p>
        </p:txBody>
      </p:sp>
    </p:spTree>
    <p:extLst>
      <p:ext uri="{BB962C8B-B14F-4D97-AF65-F5344CB8AC3E}">
        <p14:creationId xmlns:p14="http://schemas.microsoft.com/office/powerpoint/2010/main" val="3872183822"/>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014537080"/>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2001086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4999251"/>
      </p:ext>
    </p:extLst>
  </p:cSld>
  <p:clrMap bg1="dk1" tx1="lt1" bg2="dk2" tx2="lt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err="1">
                    <a:gradFill>
                      <a:gsLst>
                        <a:gs pos="0">
                          <a:srgbClr val="FFFFFF"/>
                        </a:gs>
                        <a:gs pos="100000">
                          <a:srgbClr val="FFFFFF"/>
                        </a:gs>
                      </a:gsLst>
                      <a:lin ang="5400000" scaled="0"/>
                    </a:gradFill>
                    <a:ea typeface="Segoe UI" pitchFamily="34" charset="0"/>
                    <a:cs typeface="Segoe UI" pitchFamily="34" charset="0"/>
                  </a:rPr>
                  <a:t>Oragen</a:t>
                </a:r>
                <a:endParaRPr lang="en-US" sz="490" b="1" dirty="0">
                  <a:gradFill>
                    <a:gsLst>
                      <a:gs pos="0">
                        <a:srgbClr val="FFFFFF"/>
                      </a:gs>
                      <a:gs pos="100000">
                        <a:srgbClr val="FFFFFF"/>
                      </a:gs>
                    </a:gsLst>
                    <a:lin ang="5400000" scaled="0"/>
                  </a:gradFill>
                  <a:ea typeface="Segoe UI" pitchFamily="34" charset="0"/>
                  <a:cs typeface="Segoe UI" pitchFamily="34" charset="0"/>
                </a:endParaRPr>
              </a:p>
              <a:p>
                <a:pPr defTabSz="913927" eaLnBrk="1" hangingPunct="1"/>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Yellow</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Light Orange</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Light Gray</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eaLnBrk="1" fontAlgn="auto" hangingPunct="1">
                <a:lnSpc>
                  <a:spcPct val="90000"/>
                </a:lnSpc>
                <a:spcBef>
                  <a:spcPts val="0"/>
                </a:spcBef>
                <a:spcAft>
                  <a:spcPts val="588"/>
                </a:spcAft>
              </a:pPr>
              <a:r>
                <a:rPr lang="en-US" sz="980" dirty="0">
                  <a:gradFill>
                    <a:gsLst>
                      <a:gs pos="82301">
                        <a:srgbClr val="292929"/>
                      </a:gs>
                      <a:gs pos="62000">
                        <a:srgbClr val="292929"/>
                      </a:gs>
                    </a:gsLst>
                    <a:lin ang="5400000" scaled="0"/>
                  </a:gradFill>
                  <a:latin typeface="Segoe UI"/>
                  <a:ea typeface=""/>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eaLnBrk="1" fontAlgn="auto" hangingPunct="1">
                <a:lnSpc>
                  <a:spcPct val="90000"/>
                </a:lnSpc>
                <a:spcBef>
                  <a:spcPts val="0"/>
                </a:spcBef>
                <a:spcAft>
                  <a:spcPts val="588"/>
                </a:spcAft>
              </a:pPr>
              <a:r>
                <a:rPr lang="en-US" sz="980" dirty="0">
                  <a:gradFill>
                    <a:gsLst>
                      <a:gs pos="82301">
                        <a:srgbClr val="292929"/>
                      </a:gs>
                      <a:gs pos="62000">
                        <a:srgbClr val="292929"/>
                      </a:gs>
                    </a:gsLst>
                    <a:lin ang="5400000" scaled="0"/>
                  </a:gradFill>
                  <a:latin typeface="Segoe UI"/>
                  <a:ea typeface=""/>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Red</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Light 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38884070"/>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98496113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32691"/>
            <a:ext cx="11653521" cy="1726819"/>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289230" y="4474584"/>
            <a:ext cx="381197" cy="2383416"/>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3768719"/>
      </p:ext>
    </p:extLst>
  </p:cSld>
  <p:clrMap bg1="lt1" tx1="dk1" bg2="lt2" tx2="dk2" accent1="accent1" accent2="accent2" accent3="accent3" accent4="accent4" accent5="accent5" accent6="accent6" hlink="hlink" folHlink="folHlink"/>
  <p:sldLayoutIdLst>
    <p:sldLayoutId id="2147483832" r:id="rId1"/>
    <p:sldLayoutId id="2147483835" r:id="rId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91285278"/>
      </p:ext>
    </p:extLst>
  </p:cSld>
  <p:clrMap bg1="lt1" tx1="dk1" bg2="lt2" tx2="dk2" accent1="accent1" accent2="accent2" accent3="accent3" accent4="accent4" accent5="accent5" accent6="accent6" hlink="hlink" folHlink="folHlink"/>
  <p:sldLayoutIdLst>
    <p:sldLayoutId id="2147483721" r:id="rId1"/>
  </p:sldLayoutIdLst>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39091584"/>
      </p:ext>
    </p:extLst>
  </p:cSld>
  <p:clrMap bg1="dk1" tx1="lt1" bg2="dk2" tx2="lt2" accent1="accent1" accent2="accent2" accent3="accent3" accent4="accent4" accent5="accent5" accent6="accent6" hlink="hlink" folHlink="folHlink"/>
  <p:sldLayoutIdLst>
    <p:sldLayoutId id="214748372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7534303"/>
      </p:ext>
    </p:extLst>
  </p:cSld>
  <p:clrMap bg1="lt1" tx1="dk1" bg2="lt2" tx2="dk2" accent1="accent1" accent2="accent2" accent3="accent3" accent4="accent4" accent5="accent5" accent6="accent6" hlink="hlink" folHlink="folHlink"/>
  <p:sldLayoutIdLst>
    <p:sldLayoutId id="214748372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380948792"/>
      </p:ext>
    </p:extLst>
  </p:cSld>
  <p:clrMap bg1="lt1" tx1="dk1" bg2="lt2" tx2="dk2" accent1="accent1" accent2="accent2" accent3="accent3" accent4="accent4" accent5="accent5" accent6="accent6" hlink="hlink" folHlink="folHlink"/>
  <p:sldLayoutIdLst>
    <p:sldLayoutId id="2147483729" r:id="rId1"/>
  </p:sldLayoutIdLst>
  <p:transition spd="slow">
    <p:cover/>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692670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18" Type="http://schemas.microsoft.com/office/2007/relationships/hdphoto" Target="../media/hdphoto5.wdp"/><Relationship Id="rId3" Type="http://schemas.openxmlformats.org/officeDocument/2006/relationships/slideLayout" Target="../slideLayouts/slideLayout5.xml"/><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2.png"/><Relationship Id="rId2" Type="http://schemas.openxmlformats.org/officeDocument/2006/relationships/tags" Target="../tags/tag2.xml"/><Relationship Id="rId16" Type="http://schemas.openxmlformats.org/officeDocument/2006/relationships/image" Target="../media/image51.jpeg"/><Relationship Id="rId20" Type="http://schemas.openxmlformats.org/officeDocument/2006/relationships/image" Target="../media/image54.png"/><Relationship Id="rId1" Type="http://schemas.openxmlformats.org/officeDocument/2006/relationships/vmlDrawing" Target="../drawings/vmlDrawing2.vml"/><Relationship Id="rId6" Type="http://schemas.openxmlformats.org/officeDocument/2006/relationships/image" Target="../media/image43.emf"/><Relationship Id="rId11" Type="http://schemas.openxmlformats.org/officeDocument/2006/relationships/image" Target="../media/image47.jpeg"/><Relationship Id="rId5" Type="http://schemas.openxmlformats.org/officeDocument/2006/relationships/oleObject" Target="../embeddings/oleObject2.bin"/><Relationship Id="rId15" Type="http://schemas.openxmlformats.org/officeDocument/2006/relationships/image" Target="../media/image50.jpeg"/><Relationship Id="rId10" Type="http://schemas.openxmlformats.org/officeDocument/2006/relationships/image" Target="../media/image46.jpeg"/><Relationship Id="rId19" Type="http://schemas.openxmlformats.org/officeDocument/2006/relationships/image" Target="../media/image53.jpeg"/><Relationship Id="rId4" Type="http://schemas.openxmlformats.org/officeDocument/2006/relationships/notesSlide" Target="../notesSlides/notesSlide10.xml"/><Relationship Id="rId9" Type="http://schemas.openxmlformats.org/officeDocument/2006/relationships/image" Target="../media/image45.png"/><Relationship Id="rId14" Type="http://schemas.openxmlformats.org/officeDocument/2006/relationships/image" Target="../media/image4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50" Type="http://schemas.openxmlformats.org/officeDocument/2006/relationships/image" Target="../media/image103.png"/><Relationship Id="rId55" Type="http://schemas.openxmlformats.org/officeDocument/2006/relationships/image" Target="../media/image107.png"/><Relationship Id="rId63" Type="http://schemas.openxmlformats.org/officeDocument/2006/relationships/image" Target="../media/image115.png"/><Relationship Id="rId68" Type="http://schemas.openxmlformats.org/officeDocument/2006/relationships/image" Target="../media/image120.png"/><Relationship Id="rId7" Type="http://schemas.openxmlformats.org/officeDocument/2006/relationships/image" Target="../media/image61.png"/><Relationship Id="rId2" Type="http://schemas.openxmlformats.org/officeDocument/2006/relationships/notesSlide" Target="../notesSlides/notesSlide16.xml"/><Relationship Id="rId16" Type="http://schemas.openxmlformats.org/officeDocument/2006/relationships/image" Target="../media/image70.png"/><Relationship Id="rId29" Type="http://schemas.openxmlformats.org/officeDocument/2006/relationships/image" Target="../media/image83.png"/><Relationship Id="rId1" Type="http://schemas.openxmlformats.org/officeDocument/2006/relationships/slideLayout" Target="../slideLayouts/slideLayout74.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3" Type="http://schemas.openxmlformats.org/officeDocument/2006/relationships/image" Target="../media/image105.png"/><Relationship Id="rId58" Type="http://schemas.openxmlformats.org/officeDocument/2006/relationships/image" Target="../media/image110.png"/><Relationship Id="rId66" Type="http://schemas.openxmlformats.org/officeDocument/2006/relationships/image" Target="../media/image11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09.png"/><Relationship Id="rId61" Type="http://schemas.openxmlformats.org/officeDocument/2006/relationships/image" Target="../media/image113.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52" Type="http://schemas.openxmlformats.org/officeDocument/2006/relationships/image" Target="../media/image104.png"/><Relationship Id="rId60" Type="http://schemas.openxmlformats.org/officeDocument/2006/relationships/image" Target="../media/image112.png"/><Relationship Id="rId65" Type="http://schemas.openxmlformats.org/officeDocument/2006/relationships/image" Target="../media/image117.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2.png"/><Relationship Id="rId56" Type="http://schemas.openxmlformats.org/officeDocument/2006/relationships/image" Target="../media/image108.png"/><Relationship Id="rId64" Type="http://schemas.openxmlformats.org/officeDocument/2006/relationships/image" Target="../media/image116.png"/><Relationship Id="rId8" Type="http://schemas.openxmlformats.org/officeDocument/2006/relationships/image" Target="../media/image62.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57.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59" Type="http://schemas.openxmlformats.org/officeDocument/2006/relationships/image" Target="../media/image111.png"/><Relationship Id="rId67" Type="http://schemas.openxmlformats.org/officeDocument/2006/relationships/image" Target="../media/image119.png"/><Relationship Id="rId20" Type="http://schemas.openxmlformats.org/officeDocument/2006/relationships/image" Target="../media/image74.png"/><Relationship Id="rId41" Type="http://schemas.openxmlformats.org/officeDocument/2006/relationships/image" Target="../media/image95.png"/><Relationship Id="rId54" Type="http://schemas.openxmlformats.org/officeDocument/2006/relationships/image" Target="../media/image106.png"/><Relationship Id="rId62" Type="http://schemas.openxmlformats.org/officeDocument/2006/relationships/image" Target="../media/image1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92.xml"/><Relationship Id="rId5" Type="http://schemas.openxmlformats.org/officeDocument/2006/relationships/image" Target="../media/image123.emf"/><Relationship Id="rId4" Type="http://schemas.openxmlformats.org/officeDocument/2006/relationships/image" Target="../media/image12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0.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xml"/><Relationship Id="rId1" Type="http://schemas.openxmlformats.org/officeDocument/2006/relationships/slideLayout" Target="../slideLayouts/slideLayout267.xml"/><Relationship Id="rId4" Type="http://schemas.microsoft.com/office/2007/relationships/hdphoto" Target="../media/hdphoto7.wdp"/></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27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131.pn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3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1.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51.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emf"/><Relationship Id="rId7"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181.xml"/><Relationship Id="rId6" Type="http://schemas.openxmlformats.org/officeDocument/2006/relationships/image" Target="../media/image152.emf"/><Relationship Id="rId11" Type="http://schemas.openxmlformats.org/officeDocument/2006/relationships/image" Target="../media/image157.png"/><Relationship Id="rId5" Type="http://schemas.openxmlformats.org/officeDocument/2006/relationships/image" Target="../media/image151.emf"/><Relationship Id="rId10" Type="http://schemas.openxmlformats.org/officeDocument/2006/relationships/image" Target="../media/image156.emf"/><Relationship Id="rId4" Type="http://schemas.openxmlformats.org/officeDocument/2006/relationships/image" Target="../media/image150.emf"/><Relationship Id="rId9" Type="http://schemas.openxmlformats.org/officeDocument/2006/relationships/image" Target="../media/image155.emf"/></Relationships>
</file>

<file path=ppt/slides/_rels/slide5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3.xml"/><Relationship Id="rId1" Type="http://schemas.openxmlformats.org/officeDocument/2006/relationships/slideLayout" Target="../slideLayouts/slideLayout181.xml"/><Relationship Id="rId5" Type="http://schemas.openxmlformats.org/officeDocument/2006/relationships/image" Target="../media/image160.jpeg"/><Relationship Id="rId4" Type="http://schemas.openxmlformats.org/officeDocument/2006/relationships/image" Target="../media/image159.png"/></Relationships>
</file>

<file path=ppt/slides/_rels/slide54.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69.emf"/><Relationship Id="rId3" Type="http://schemas.openxmlformats.org/officeDocument/2006/relationships/image" Target="../media/image161.png"/><Relationship Id="rId7" Type="http://schemas.openxmlformats.org/officeDocument/2006/relationships/image" Target="../media/image164.png"/><Relationship Id="rId12" Type="http://schemas.openxmlformats.org/officeDocument/2006/relationships/image" Target="../media/image168.emf"/><Relationship Id="rId17" Type="http://schemas.openxmlformats.org/officeDocument/2006/relationships/image" Target="../media/image173.png"/><Relationship Id="rId2" Type="http://schemas.openxmlformats.org/officeDocument/2006/relationships/notesSlide" Target="../notesSlides/notesSlide54.xml"/><Relationship Id="rId16" Type="http://schemas.openxmlformats.org/officeDocument/2006/relationships/image" Target="../media/image172.png"/><Relationship Id="rId1" Type="http://schemas.openxmlformats.org/officeDocument/2006/relationships/slideLayout" Target="../slideLayouts/slideLayout151.xml"/><Relationship Id="rId6" Type="http://schemas.microsoft.com/office/2007/relationships/hdphoto" Target="../media/hdphoto8.wdp"/><Relationship Id="rId11" Type="http://schemas.openxmlformats.org/officeDocument/2006/relationships/image" Target="../media/image167.emf"/><Relationship Id="rId5" Type="http://schemas.openxmlformats.org/officeDocument/2006/relationships/image" Target="../media/image163.png"/><Relationship Id="rId15" Type="http://schemas.openxmlformats.org/officeDocument/2006/relationships/image" Target="../media/image171.emf"/><Relationship Id="rId10" Type="http://schemas.openxmlformats.org/officeDocument/2006/relationships/image" Target="../media/image166.emf"/><Relationship Id="rId4" Type="http://schemas.openxmlformats.org/officeDocument/2006/relationships/image" Target="../media/image162.png"/><Relationship Id="rId9" Type="http://schemas.microsoft.com/office/2007/relationships/hdphoto" Target="../media/hdphoto9.wdp"/><Relationship Id="rId14" Type="http://schemas.openxmlformats.org/officeDocument/2006/relationships/image" Target="../media/image170.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1.xml"/></Relationships>
</file>

<file path=ppt/slides/_rels/slide5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6.xml"/><Relationship Id="rId1" Type="http://schemas.openxmlformats.org/officeDocument/2006/relationships/slideLayout" Target="../slideLayouts/slideLayout151.xml"/></Relationships>
</file>

<file path=ppt/slides/_rels/slide5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7.xml"/><Relationship Id="rId1" Type="http://schemas.openxmlformats.org/officeDocument/2006/relationships/slideLayout" Target="../slideLayouts/slideLayout149.xml"/></Relationships>
</file>

<file path=ppt/slides/_rels/slide5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76.png"/><Relationship Id="rId7" Type="http://schemas.openxmlformats.org/officeDocument/2006/relationships/image" Target="../media/image179.png"/><Relationship Id="rId2" Type="http://schemas.openxmlformats.org/officeDocument/2006/relationships/notesSlide" Target="../notesSlides/notesSlide58.xml"/><Relationship Id="rId1" Type="http://schemas.openxmlformats.org/officeDocument/2006/relationships/slideLayout" Target="../slideLayouts/slideLayout159.xml"/><Relationship Id="rId6" Type="http://schemas.openxmlformats.org/officeDocument/2006/relationships/image" Target="../media/image178.png"/><Relationship Id="rId5" Type="http://schemas.openxmlformats.org/officeDocument/2006/relationships/image" Target="../media/image97.png"/><Relationship Id="rId4" Type="http://schemas.openxmlformats.org/officeDocument/2006/relationships/image" Target="../media/image177.png"/></Relationships>
</file>

<file path=ppt/slides/_rels/slide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9.xml"/><Relationship Id="rId1" Type="http://schemas.openxmlformats.org/officeDocument/2006/relationships/slideLayout" Target="../slideLayouts/slideLayout158.xml"/><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60.xml"/><Relationship Id="rId1" Type="http://schemas.openxmlformats.org/officeDocument/2006/relationships/slideLayout" Target="../slideLayouts/slideLayout141.xml"/></Relationships>
</file>

<file path=ppt/slides/_rels/slide6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61.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18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57461" y="2680321"/>
            <a:ext cx="7440339" cy="2813679"/>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800" spc="-100" dirty="0">
                <a:solidFill>
                  <a:schemeClr val="tx1"/>
                </a:solidFill>
                <a:latin typeface="Segoe UI Semibold" panose="020B0702040204020203" pitchFamily="34" charset="0"/>
                <a:cs typeface="Segoe UI Semibold" panose="020B0702040204020203" pitchFamily="34" charset="0"/>
              </a:rPr>
              <a:t>Microsoft Azure</a:t>
            </a:r>
          </a:p>
          <a:p>
            <a:pPr defTabSz="914192"/>
            <a:r>
              <a:rPr lang="en-US" sz="4800" spc="-100" dirty="0">
                <a:solidFill>
                  <a:schemeClr val="tx1"/>
                </a:solidFill>
                <a:latin typeface="Segoe UI Semibold" panose="020B0702040204020203" pitchFamily="34" charset="0"/>
                <a:cs typeface="Segoe UI Semibold" panose="020B0702040204020203" pitchFamily="34" charset="0"/>
              </a:rPr>
              <a:t>Infrastructure as a Service</a:t>
            </a:r>
            <a:br>
              <a:rPr lang="en-US" sz="4800" spc="-100" dirty="0">
                <a:solidFill>
                  <a:schemeClr val="tx1"/>
                </a:solidFill>
                <a:latin typeface="Segoe UI Semibold" panose="020B0702040204020203" pitchFamily="34" charset="0"/>
                <a:cs typeface="Segoe UI Semibold" panose="020B0702040204020203" pitchFamily="34" charset="0"/>
              </a:rPr>
            </a:br>
            <a:r>
              <a:rPr lang="en-US" sz="4800" spc="-100" dirty="0">
                <a:solidFill>
                  <a:schemeClr val="tx1"/>
                </a:solidFill>
                <a:latin typeface="Segoe UI Semibold" panose="020B0702040204020203" pitchFamily="34" charset="0"/>
                <a:cs typeface="Segoe UI Semibold" panose="020B0702040204020203" pitchFamily="34" charset="0"/>
              </a:rPr>
              <a:t>Refresher</a:t>
            </a:r>
            <a:br>
              <a:rPr lang="en-US" sz="4704" spc="-100" dirty="0">
                <a:solidFill>
                  <a:schemeClr val="tx1"/>
                </a:solidFill>
                <a:latin typeface="Segoe UI Semibold" panose="020B0702040204020203" pitchFamily="34" charset="0"/>
                <a:cs typeface="Segoe UI Semibold" panose="020B0702040204020203" pitchFamily="34" charset="0"/>
              </a:rPr>
            </a:br>
            <a:endParaRPr lang="en-US" sz="4704" spc="-39" dirty="0">
              <a:solidFill>
                <a:schemeClr val="tx1"/>
              </a:solidFill>
              <a:latin typeface="Segoe UI Semibold" panose="020B0702040204020203" pitchFamily="34" charset="0"/>
              <a:cs typeface="Segoe UI Semibold" panose="020B0702040204020203" pitchFamily="34" charset="0"/>
            </a:endParaRPr>
          </a:p>
        </p:txBody>
      </p:sp>
      <p:sp>
        <p:nvSpPr>
          <p:cNvPr id="6" name="Title 2"/>
          <p:cNvSpPr txBox="1">
            <a:spLocks/>
          </p:cNvSpPr>
          <p:nvPr/>
        </p:nvSpPr>
        <p:spPr>
          <a:xfrm>
            <a:off x="357461" y="5385878"/>
            <a:ext cx="6990396" cy="61551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137" spc="-29" dirty="0">
                <a:solidFill>
                  <a:schemeClr val="tx1"/>
                </a:solidFill>
              </a:rPr>
              <a:t>Rob Kuehfus – Cloud Solution Architect</a:t>
            </a:r>
          </a:p>
        </p:txBody>
      </p:sp>
    </p:spTree>
    <p:extLst>
      <p:ext uri="{BB962C8B-B14F-4D97-AF65-F5344CB8AC3E}">
        <p14:creationId xmlns:p14="http://schemas.microsoft.com/office/powerpoint/2010/main" val="291538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p:cNvGraphicFramePr>
            <a:graphicFrameLocks noChangeAspect="1"/>
          </p:cNvGraphicFramePr>
          <p:nvPr>
            <p:custDataLst>
              <p:tags r:id="rId2"/>
            </p:custDataLst>
            <p:extLst/>
          </p:nvPr>
        </p:nvGraphicFramePr>
        <p:xfrm>
          <a:off x="2423" y="2531"/>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5" imgW="377" imgH="377" progId="TCLayout.ActiveDocument.1">
                  <p:embed/>
                </p:oleObj>
              </mc:Choice>
              <mc:Fallback>
                <p:oleObj name="think-cell Slide" r:id="rId5" imgW="377" imgH="377" progId="TCLayout.ActiveDocument.1">
                  <p:embed/>
                  <p:pic>
                    <p:nvPicPr>
                      <p:cNvPr id="30" name="Object 29" hidden="1"/>
                      <p:cNvPicPr/>
                      <p:nvPr/>
                    </p:nvPicPr>
                    <p:blipFill>
                      <a:blip r:embed="rId6"/>
                      <a:stretch>
                        <a:fillRect/>
                      </a:stretch>
                    </p:blipFill>
                    <p:spPr>
                      <a:xfrm>
                        <a:off x="2423" y="2531"/>
                        <a:ext cx="1556" cy="1556"/>
                      </a:xfrm>
                      <a:prstGeom prst="rect">
                        <a:avLst/>
                      </a:prstGeom>
                    </p:spPr>
                  </p:pic>
                </p:oleObj>
              </mc:Fallback>
            </mc:AlternateContent>
          </a:graphicData>
        </a:graphic>
      </p:graphicFrame>
      <p:sp>
        <p:nvSpPr>
          <p:cNvPr id="11" name="Title 10"/>
          <p:cNvSpPr>
            <a:spLocks noGrp="1"/>
          </p:cNvSpPr>
          <p:nvPr>
            <p:ph type="title"/>
          </p:nvPr>
        </p:nvSpPr>
        <p:spPr/>
        <p:txBody>
          <a:bodyPr/>
          <a:lstStyle/>
          <a:p>
            <a:pPr algn="r"/>
            <a:r>
              <a:rPr lang="en-US" dirty="0"/>
              <a:t>Microsoft infrastructure investments  </a:t>
            </a:r>
          </a:p>
        </p:txBody>
      </p:sp>
      <p:sp>
        <p:nvSpPr>
          <p:cNvPr id="179" name="Rectangle 178"/>
          <p:cNvSpPr/>
          <p:nvPr/>
        </p:nvSpPr>
        <p:spPr>
          <a:xfrm>
            <a:off x="-44960" y="969449"/>
            <a:ext cx="11052400" cy="362087"/>
          </a:xfrm>
          <a:prstGeom prst="rect">
            <a:avLst/>
          </a:prstGeom>
        </p:spPr>
        <p:txBody>
          <a:bodyPr wrap="square" lIns="0" tIns="0" rIns="0" bIns="0" anchor="ctr">
            <a:spAutoFit/>
          </a:bodyPr>
          <a:lstStyle/>
          <a:p>
            <a:pPr algn="r" defTabSz="914437">
              <a:defRPr/>
            </a:pPr>
            <a:r>
              <a:rPr lang="en-US" sz="2353" dirty="0">
                <a:solidFill>
                  <a:srgbClr val="505050"/>
                </a:solidFill>
                <a:latin typeface="Segoe UI Light"/>
              </a:rPr>
              <a:t>40 Cloud regions worldwide</a:t>
            </a:r>
            <a:endParaRPr lang="en-US" sz="2353" baseline="30000" dirty="0">
              <a:solidFill>
                <a:srgbClr val="505050"/>
              </a:solidFill>
              <a:latin typeface="Segoe UI Light"/>
            </a:endParaRPr>
          </a:p>
        </p:txBody>
      </p:sp>
      <p:sp>
        <p:nvSpPr>
          <p:cNvPr id="7" name="Slide Number Placeholder 6"/>
          <p:cNvSpPr>
            <a:spLocks noGrp="1"/>
          </p:cNvSpPr>
          <p:nvPr>
            <p:ph type="sldNum" sz="quarter" idx="4"/>
          </p:nvPr>
        </p:nvSpPr>
        <p:spPr/>
        <p:txBody>
          <a:bodyPr/>
          <a:lstStyle/>
          <a:p>
            <a:pPr defTabSz="914437">
              <a:defRPr/>
            </a:pPr>
            <a:fld id="{27258FFF-F925-446B-8502-81C933981705}" type="slidenum">
              <a:rPr lang="en-US">
                <a:solidFill>
                  <a:srgbClr val="505050"/>
                </a:solidFill>
                <a:latin typeface="Segoe UI"/>
                <a:ea typeface="+mn-ea"/>
              </a:rPr>
              <a:pPr defTabSz="914437">
                <a:defRPr/>
              </a:pPr>
              <a:t>10</a:t>
            </a:fld>
            <a:endParaRPr lang="en-US">
              <a:solidFill>
                <a:srgbClr val="505050"/>
              </a:solidFill>
              <a:latin typeface="Segoe UI"/>
              <a:ea typeface="+mn-ea"/>
            </a:endParaRPr>
          </a:p>
        </p:txBody>
      </p:sp>
      <p:grpSp>
        <p:nvGrpSpPr>
          <p:cNvPr id="6" name="Group 5"/>
          <p:cNvGrpSpPr/>
          <p:nvPr/>
        </p:nvGrpSpPr>
        <p:grpSpPr>
          <a:xfrm>
            <a:off x="972059" y="1604521"/>
            <a:ext cx="10756340" cy="5088695"/>
            <a:chOff x="816340" y="1487199"/>
            <a:chExt cx="10972027" cy="5190734"/>
          </a:xfrm>
        </p:grpSpPr>
        <p:grpSp>
          <p:nvGrpSpPr>
            <p:cNvPr id="5" name="Group 4"/>
            <p:cNvGrpSpPr/>
            <p:nvPr/>
          </p:nvGrpSpPr>
          <p:grpSpPr>
            <a:xfrm>
              <a:off x="816340" y="1487199"/>
              <a:ext cx="10972027" cy="5190734"/>
              <a:chOff x="816340" y="1487199"/>
              <a:chExt cx="10972027" cy="5190734"/>
            </a:xfrm>
          </p:grpSpPr>
          <p:pic>
            <p:nvPicPr>
              <p:cNvPr id="331" name="World map" descr="world-map.png"/>
              <p:cNvPicPr>
                <a:picLocks noChangeAspect="1"/>
              </p:cNvPicPr>
              <p:nvPr/>
            </p:nvPicPr>
            <p:blipFill rotWithShape="1">
              <a:blip r:embed="rId7" cstate="screen">
                <a:alphaModFix amt="15000"/>
                <a:grayscl/>
                <a:extLst>
                  <a:ext uri="{28A0092B-C50C-407E-A947-70E740481C1C}">
                    <a14:useLocalDpi xmlns:a14="http://schemas.microsoft.com/office/drawing/2010/main"/>
                  </a:ext>
                </a:extLst>
              </a:blip>
              <a:srcRect/>
              <a:stretch/>
            </p:blipFill>
            <p:spPr>
              <a:xfrm>
                <a:off x="816340" y="1487199"/>
                <a:ext cx="10972027" cy="5190734"/>
              </a:xfrm>
              <a:prstGeom prst="rect">
                <a:avLst/>
              </a:prstGeom>
              <a:blipFill dpi="0" rotWithShape="1">
                <a:blip r:embed="rId8">
                  <a:alphaModFix amt="15000"/>
                  <a:grayscl/>
                </a:blip>
                <a:srcRect/>
                <a:stretch>
                  <a:fillRect/>
                </a:stretch>
              </a:blipFill>
              <a:ln w="55000" cap="flat" cmpd="thickThin" algn="ctr">
                <a:noFill/>
                <a:prstDash val="solid"/>
                <a:headEnd type="none" w="med" len="med"/>
                <a:tailEnd type="none" w="med" len="med"/>
              </a:ln>
              <a:effectLst/>
            </p:spPr>
          </p:pic>
          <p:grpSp>
            <p:nvGrpSpPr>
              <p:cNvPr id="3" name="Group 2"/>
              <p:cNvGrpSpPr/>
              <p:nvPr/>
            </p:nvGrpSpPr>
            <p:grpSpPr>
              <a:xfrm>
                <a:off x="1977095" y="1994672"/>
                <a:ext cx="9714385" cy="3962645"/>
                <a:chOff x="1977095" y="1994672"/>
                <a:chExt cx="9714385" cy="3962645"/>
              </a:xfrm>
            </p:grpSpPr>
            <p:pic>
              <p:nvPicPr>
                <p:cNvPr id="332" name="Picture 3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59837" y="3804238"/>
                  <a:ext cx="494651" cy="475125"/>
                </a:xfrm>
                <a:prstGeom prst="rect">
                  <a:avLst/>
                </a:prstGeom>
                <a:effectLst>
                  <a:outerShdw blurRad="63500" sx="102000" sy="102000" algn="ctr" rotWithShape="0">
                    <a:prstClr val="black">
                      <a:alpha val="40000"/>
                    </a:prstClr>
                  </a:outerShdw>
                </a:effectLst>
              </p:spPr>
            </p:pic>
            <p:pic>
              <p:nvPicPr>
                <p:cNvPr id="333" name="Picture 3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05191" y="3956970"/>
                  <a:ext cx="494651" cy="475125"/>
                </a:xfrm>
                <a:prstGeom prst="rect">
                  <a:avLst/>
                </a:prstGeom>
                <a:effectLst>
                  <a:outerShdw blurRad="63500" sx="102000" sy="102000" algn="ctr" rotWithShape="0">
                    <a:prstClr val="black">
                      <a:alpha val="40000"/>
                    </a:prstClr>
                  </a:outerShdw>
                </a:effectLst>
              </p:spPr>
            </p:pic>
            <p:pic>
              <p:nvPicPr>
                <p:cNvPr id="334" name="Picture 3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9589" y="2720634"/>
                  <a:ext cx="494651" cy="475125"/>
                </a:xfrm>
                <a:prstGeom prst="rect">
                  <a:avLst/>
                </a:prstGeom>
                <a:effectLst>
                  <a:outerShdw blurRad="63500" sx="102000" sy="102000" algn="ctr" rotWithShape="0">
                    <a:prstClr val="black">
                      <a:alpha val="40000"/>
                    </a:prstClr>
                  </a:outerShdw>
                </a:effectLst>
              </p:spPr>
            </p:pic>
            <p:pic>
              <p:nvPicPr>
                <p:cNvPr id="335" name="Picture 3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50196" y="2736047"/>
                  <a:ext cx="494651" cy="475125"/>
                </a:xfrm>
                <a:prstGeom prst="rect">
                  <a:avLst/>
                </a:prstGeom>
                <a:effectLst>
                  <a:outerShdw blurRad="63500" sx="102000" sy="102000" algn="ctr" rotWithShape="0">
                    <a:prstClr val="black">
                      <a:alpha val="40000"/>
                    </a:prstClr>
                  </a:outerShdw>
                </a:effectLst>
              </p:spPr>
            </p:pic>
            <p:pic>
              <p:nvPicPr>
                <p:cNvPr id="336" name="Picture 3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4036" y="2816422"/>
                  <a:ext cx="494651" cy="475125"/>
                </a:xfrm>
                <a:prstGeom prst="rect">
                  <a:avLst/>
                </a:prstGeom>
                <a:effectLst>
                  <a:outerShdw blurRad="63500" sx="102000" sy="102000" algn="ctr" rotWithShape="0">
                    <a:prstClr val="black">
                      <a:alpha val="40000"/>
                    </a:prstClr>
                  </a:outerShdw>
                </a:effectLst>
              </p:spPr>
            </p:pic>
            <p:sp>
              <p:nvSpPr>
                <p:cNvPr id="338" name="Rectangle 337"/>
                <p:cNvSpPr/>
                <p:nvPr/>
              </p:nvSpPr>
              <p:spPr bwMode="auto">
                <a:xfrm>
                  <a:off x="2799760" y="2719733"/>
                  <a:ext cx="57058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US</a:t>
                  </a:r>
                </a:p>
              </p:txBody>
            </p:sp>
            <p:sp>
              <p:nvSpPr>
                <p:cNvPr id="340" name="Rectangle 339"/>
                <p:cNvSpPr/>
                <p:nvPr/>
              </p:nvSpPr>
              <p:spPr bwMode="auto">
                <a:xfrm>
                  <a:off x="4602454" y="3205382"/>
                  <a:ext cx="6140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a:t>
                  </a:r>
                </a:p>
              </p:txBody>
            </p:sp>
            <p:sp>
              <p:nvSpPr>
                <p:cNvPr id="341" name="Rectangle 340"/>
                <p:cNvSpPr/>
                <p:nvPr/>
              </p:nvSpPr>
              <p:spPr bwMode="auto">
                <a:xfrm>
                  <a:off x="2973068" y="2225250"/>
                  <a:ext cx="92480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Central US</a:t>
                  </a:r>
                </a:p>
              </p:txBody>
            </p:sp>
            <p:sp>
              <p:nvSpPr>
                <p:cNvPr id="342" name="Rectangle 341"/>
                <p:cNvSpPr/>
                <p:nvPr/>
              </p:nvSpPr>
              <p:spPr bwMode="auto">
                <a:xfrm>
                  <a:off x="4919065" y="5244978"/>
                  <a:ext cx="78215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Brazil South</a:t>
                  </a:r>
                </a:p>
              </p:txBody>
            </p:sp>
            <p:sp>
              <p:nvSpPr>
                <p:cNvPr id="343" name="Rectangle 342"/>
                <p:cNvSpPr/>
                <p:nvPr/>
              </p:nvSpPr>
              <p:spPr bwMode="auto">
                <a:xfrm>
                  <a:off x="6214036" y="2566361"/>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Europe</a:t>
                  </a:r>
                </a:p>
              </p:txBody>
            </p:sp>
            <p:sp>
              <p:nvSpPr>
                <p:cNvPr id="344" name="Rectangle 343"/>
                <p:cNvSpPr/>
                <p:nvPr/>
              </p:nvSpPr>
              <p:spPr bwMode="auto">
                <a:xfrm>
                  <a:off x="10354005" y="3235516"/>
                  <a:ext cx="83344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East</a:t>
                  </a:r>
                </a:p>
              </p:txBody>
            </p:sp>
            <p:sp>
              <p:nvSpPr>
                <p:cNvPr id="345" name="Rectangle 344"/>
                <p:cNvSpPr/>
                <p:nvPr/>
              </p:nvSpPr>
              <p:spPr bwMode="auto">
                <a:xfrm>
                  <a:off x="8654487" y="4104873"/>
                  <a:ext cx="666631"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India</a:t>
                  </a:r>
                </a:p>
              </p:txBody>
            </p:sp>
            <p:sp>
              <p:nvSpPr>
                <p:cNvPr id="346" name="Rectangle 345"/>
                <p:cNvSpPr/>
                <p:nvPr/>
              </p:nvSpPr>
              <p:spPr bwMode="auto">
                <a:xfrm>
                  <a:off x="8669725" y="4634747"/>
                  <a:ext cx="55295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Southeast Asia</a:t>
                  </a:r>
                </a:p>
              </p:txBody>
            </p:sp>
            <p:sp>
              <p:nvSpPr>
                <p:cNvPr id="347" name="Rectangle 346"/>
                <p:cNvSpPr/>
                <p:nvPr/>
              </p:nvSpPr>
              <p:spPr bwMode="auto">
                <a:xfrm>
                  <a:off x="9275399" y="5680357"/>
                  <a:ext cx="109622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Southeast</a:t>
                  </a:r>
                </a:p>
              </p:txBody>
            </p:sp>
            <p:sp>
              <p:nvSpPr>
                <p:cNvPr id="348" name="Rectangle 347"/>
                <p:cNvSpPr/>
                <p:nvPr/>
              </p:nvSpPr>
              <p:spPr bwMode="auto">
                <a:xfrm>
                  <a:off x="10814761" y="5336030"/>
                  <a:ext cx="876719"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East</a:t>
                  </a:r>
                </a:p>
              </p:txBody>
            </p:sp>
            <p:sp>
              <p:nvSpPr>
                <p:cNvPr id="349" name="Rectangle 348"/>
                <p:cNvSpPr/>
                <p:nvPr/>
              </p:nvSpPr>
              <p:spPr bwMode="auto">
                <a:xfrm>
                  <a:off x="7608203" y="4210532"/>
                  <a:ext cx="795956" cy="138595"/>
                </a:xfrm>
                <a:prstGeom prst="rect">
                  <a:avLst/>
                </a:prstGeom>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India</a:t>
                  </a:r>
                </a:p>
              </p:txBody>
            </p:sp>
            <p:pic>
              <p:nvPicPr>
                <p:cNvPr id="350" name="Picture 3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4535" y="4262656"/>
                  <a:ext cx="494651" cy="475125"/>
                </a:xfrm>
                <a:prstGeom prst="rect">
                  <a:avLst/>
                </a:prstGeom>
                <a:effectLst>
                  <a:outerShdw blurRad="63500" sx="102000" sy="102000" algn="ctr" rotWithShape="0">
                    <a:prstClr val="black">
                      <a:alpha val="40000"/>
                    </a:prstClr>
                  </a:outerShdw>
                </a:effectLst>
              </p:spPr>
            </p:pic>
            <p:pic>
              <p:nvPicPr>
                <p:cNvPr id="351" name="Picture 3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67089" y="3686005"/>
                  <a:ext cx="494651" cy="475125"/>
                </a:xfrm>
                <a:prstGeom prst="rect">
                  <a:avLst/>
                </a:prstGeom>
                <a:effectLst>
                  <a:outerShdw blurRad="63500" sx="102000" sy="102000" algn="ctr" rotWithShape="0">
                    <a:prstClr val="black">
                      <a:alpha val="40000"/>
                    </a:prstClr>
                  </a:outerShdw>
                </a:effectLst>
              </p:spPr>
            </p:pic>
            <p:pic>
              <p:nvPicPr>
                <p:cNvPr id="352" name="Picture 35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31219" y="5450447"/>
                  <a:ext cx="494651" cy="475125"/>
                </a:xfrm>
                <a:prstGeom prst="rect">
                  <a:avLst/>
                </a:prstGeom>
                <a:effectLst>
                  <a:outerShdw blurRad="63500" sx="102000" sy="102000" algn="ctr" rotWithShape="0">
                    <a:prstClr val="black">
                      <a:alpha val="40000"/>
                    </a:prstClr>
                  </a:outerShdw>
                </a:effectLst>
              </p:spPr>
            </p:pic>
            <p:pic>
              <p:nvPicPr>
                <p:cNvPr id="353" name="Picture 35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25057" y="5337070"/>
                  <a:ext cx="494651" cy="475125"/>
                </a:xfrm>
                <a:prstGeom prst="rect">
                  <a:avLst/>
                </a:prstGeom>
                <a:effectLst>
                  <a:outerShdw blurRad="63500" sx="102000" sy="102000" algn="ctr" rotWithShape="0">
                    <a:prstClr val="black">
                      <a:alpha val="40000"/>
                    </a:prstClr>
                  </a:outerShdw>
                </a:effectLst>
              </p:spPr>
            </p:pic>
            <p:pic>
              <p:nvPicPr>
                <p:cNvPr id="354" name="Picture 3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51140" y="3435580"/>
                  <a:ext cx="494651" cy="475125"/>
                </a:xfrm>
                <a:prstGeom prst="rect">
                  <a:avLst/>
                </a:prstGeom>
                <a:effectLst>
                  <a:outerShdw blurRad="63500" sx="102000" sy="102000" algn="ctr" rotWithShape="0">
                    <a:prstClr val="black">
                      <a:alpha val="40000"/>
                    </a:prstClr>
                  </a:outerShdw>
                </a:effectLst>
              </p:spPr>
            </p:pic>
            <p:pic>
              <p:nvPicPr>
                <p:cNvPr id="355" name="Picture 3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1119" y="3170023"/>
                  <a:ext cx="494651" cy="475125"/>
                </a:xfrm>
                <a:prstGeom prst="rect">
                  <a:avLst/>
                </a:prstGeom>
                <a:effectLst>
                  <a:outerShdw blurRad="63500" sx="102000" sy="102000" algn="ctr" rotWithShape="0">
                    <a:prstClr val="black">
                      <a:alpha val="40000"/>
                    </a:prstClr>
                  </a:outerShdw>
                </a:effectLst>
              </p:spPr>
            </p:pic>
            <p:pic>
              <p:nvPicPr>
                <p:cNvPr id="356" name="Picture 3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68722" y="3152593"/>
                  <a:ext cx="494651" cy="475125"/>
                </a:xfrm>
                <a:prstGeom prst="rect">
                  <a:avLst/>
                </a:prstGeom>
                <a:effectLst>
                  <a:outerShdw blurRad="63500" sx="102000" sy="102000" algn="ctr" rotWithShape="0">
                    <a:prstClr val="black">
                      <a:alpha val="40000"/>
                    </a:prstClr>
                  </a:outerShdw>
                </a:effectLst>
              </p:spPr>
            </p:pic>
            <p:pic>
              <p:nvPicPr>
                <p:cNvPr id="357" name="Picture 35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98511" y="3280514"/>
                  <a:ext cx="494651" cy="475125"/>
                </a:xfrm>
                <a:prstGeom prst="rect">
                  <a:avLst/>
                </a:prstGeom>
                <a:effectLst>
                  <a:outerShdw blurRad="63500" sx="102000" sy="102000" algn="ctr" rotWithShape="0">
                    <a:prstClr val="black">
                      <a:alpha val="40000"/>
                    </a:prstClr>
                  </a:outerShdw>
                </a:effectLst>
              </p:spPr>
            </p:pic>
            <p:pic>
              <p:nvPicPr>
                <p:cNvPr id="358" name="Picture 3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14837" y="2697238"/>
                  <a:ext cx="494651" cy="475125"/>
                </a:xfrm>
                <a:prstGeom prst="rect">
                  <a:avLst/>
                </a:prstGeom>
                <a:effectLst>
                  <a:outerShdw blurRad="63500" sx="102000" sy="102000" algn="ctr" rotWithShape="0">
                    <a:prstClr val="black">
                      <a:alpha val="40000"/>
                    </a:prstClr>
                  </a:outerShdw>
                </a:effectLst>
              </p:spPr>
            </p:pic>
            <p:pic>
              <p:nvPicPr>
                <p:cNvPr id="359" name="Picture 35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69117" y="3471095"/>
                  <a:ext cx="494651" cy="475125"/>
                </a:xfrm>
                <a:prstGeom prst="rect">
                  <a:avLst/>
                </a:prstGeom>
                <a:effectLst>
                  <a:outerShdw blurRad="63500" sx="102000" sy="102000" algn="ctr" rotWithShape="0">
                    <a:prstClr val="black">
                      <a:alpha val="40000"/>
                    </a:prstClr>
                  </a:outerShdw>
                </a:effectLst>
              </p:spPr>
            </p:pic>
            <p:pic>
              <p:nvPicPr>
                <p:cNvPr id="360" name="Picture 3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96022" y="3062963"/>
                  <a:ext cx="494651" cy="475125"/>
                </a:xfrm>
                <a:prstGeom prst="rect">
                  <a:avLst/>
                </a:prstGeom>
                <a:effectLst>
                  <a:outerShdw blurRad="63500" sx="102000" sy="102000" algn="ctr" rotWithShape="0">
                    <a:prstClr val="black">
                      <a:alpha val="40000"/>
                    </a:prstClr>
                  </a:outerShdw>
                </a:effectLst>
              </p:spPr>
            </p:pic>
            <p:pic>
              <p:nvPicPr>
                <p:cNvPr id="361" name="Picture 3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12513" y="3135173"/>
                  <a:ext cx="494651" cy="475125"/>
                </a:xfrm>
                <a:prstGeom prst="rect">
                  <a:avLst/>
                </a:prstGeom>
                <a:effectLst>
                  <a:outerShdw blurRad="63500" sx="102000" sy="102000" algn="ctr" rotWithShape="0">
                    <a:prstClr val="black">
                      <a:alpha val="40000"/>
                    </a:prstClr>
                  </a:outerShdw>
                </a:effectLst>
              </p:spPr>
            </p:pic>
            <p:pic>
              <p:nvPicPr>
                <p:cNvPr id="362" name="Picture 36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82741" y="3238130"/>
                  <a:ext cx="494651" cy="475125"/>
                </a:xfrm>
                <a:prstGeom prst="rect">
                  <a:avLst/>
                </a:prstGeom>
                <a:effectLst>
                  <a:outerShdw blurRad="63500" sx="102000" sy="102000" algn="ctr" rotWithShape="0">
                    <a:prstClr val="black">
                      <a:alpha val="40000"/>
                    </a:prstClr>
                  </a:outerShdw>
                </a:effectLst>
              </p:spPr>
            </p:pic>
            <p:pic>
              <p:nvPicPr>
                <p:cNvPr id="363" name="Picture 3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22692" y="5004242"/>
                  <a:ext cx="494651" cy="475125"/>
                </a:xfrm>
                <a:prstGeom prst="rect">
                  <a:avLst/>
                </a:prstGeom>
                <a:effectLst>
                  <a:outerShdw blurRad="63500" sx="102000" sy="102000" algn="ctr" rotWithShape="0">
                    <a:prstClr val="black">
                      <a:alpha val="40000"/>
                    </a:prstClr>
                  </a:outerShdw>
                </a:effectLst>
              </p:spPr>
            </p:pic>
            <p:pic>
              <p:nvPicPr>
                <p:cNvPr id="364" name="Picture 36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88058" y="2852315"/>
                  <a:ext cx="494651" cy="475125"/>
                </a:xfrm>
                <a:prstGeom prst="rect">
                  <a:avLst/>
                </a:prstGeom>
                <a:effectLst>
                  <a:outerShdw blurRad="63500" sx="102000" sy="102000" algn="ctr" rotWithShape="0">
                    <a:prstClr val="black">
                      <a:alpha val="40000"/>
                    </a:prstClr>
                  </a:outerShdw>
                </a:effectLst>
              </p:spPr>
            </p:pic>
            <p:pic>
              <p:nvPicPr>
                <p:cNvPr id="365" name="Picture 36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3644" y="2974214"/>
                  <a:ext cx="494651" cy="475125"/>
                </a:xfrm>
                <a:prstGeom prst="rect">
                  <a:avLst/>
                </a:prstGeom>
                <a:effectLst>
                  <a:outerShdw blurRad="63500" sx="102000" sy="102000" algn="ctr" rotWithShape="0">
                    <a:prstClr val="black">
                      <a:alpha val="40000"/>
                    </a:prstClr>
                  </a:outerShdw>
                </a:effectLst>
              </p:spPr>
            </p:pic>
            <p:sp>
              <p:nvSpPr>
                <p:cNvPr id="366" name="Rectangle 365"/>
                <p:cNvSpPr/>
                <p:nvPr/>
              </p:nvSpPr>
              <p:spPr bwMode="auto">
                <a:xfrm>
                  <a:off x="7704375" y="3762167"/>
                  <a:ext cx="58020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India</a:t>
                  </a:r>
                </a:p>
              </p:txBody>
            </p:sp>
            <p:pic>
              <p:nvPicPr>
                <p:cNvPr id="367" name="Picture 36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3649" y="2684311"/>
                  <a:ext cx="494651" cy="475125"/>
                </a:xfrm>
                <a:prstGeom prst="rect">
                  <a:avLst/>
                </a:prstGeom>
                <a:effectLst>
                  <a:outerShdw blurRad="63500" sx="102000" sy="102000" algn="ctr" rotWithShape="0">
                    <a:prstClr val="black">
                      <a:alpha val="40000"/>
                    </a:prstClr>
                  </a:outerShdw>
                </a:effectLst>
              </p:spPr>
            </p:pic>
            <p:sp>
              <p:nvSpPr>
                <p:cNvPr id="368" name="Oval 367"/>
                <p:cNvSpPr/>
                <p:nvPr/>
              </p:nvSpPr>
              <p:spPr bwMode="auto">
                <a:xfrm>
                  <a:off x="4833446" y="520523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0" name="Oval 369"/>
                <p:cNvSpPr/>
                <p:nvPr/>
              </p:nvSpPr>
              <p:spPr bwMode="auto">
                <a:xfrm>
                  <a:off x="10441973" y="565143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1" name="Oval 370"/>
                <p:cNvSpPr/>
                <p:nvPr/>
              </p:nvSpPr>
              <p:spPr bwMode="auto">
                <a:xfrm>
                  <a:off x="10635811" y="55380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2" name="Oval 371"/>
                <p:cNvSpPr/>
                <p:nvPr/>
              </p:nvSpPr>
              <p:spPr bwMode="auto">
                <a:xfrm>
                  <a:off x="9482606" y="389175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3" name="Oval 372"/>
                <p:cNvSpPr/>
                <p:nvPr/>
              </p:nvSpPr>
              <p:spPr bwMode="auto">
                <a:xfrm>
                  <a:off x="10209265" y="34815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4" name="Rectangle 373"/>
                <p:cNvSpPr/>
                <p:nvPr/>
              </p:nvSpPr>
              <p:spPr bwMode="auto">
                <a:xfrm>
                  <a:off x="10429246" y="3439606"/>
                  <a:ext cx="67312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West</a:t>
                  </a:r>
                </a:p>
              </p:txBody>
            </p:sp>
            <p:sp>
              <p:nvSpPr>
                <p:cNvPr id="375" name="Oval 374"/>
                <p:cNvSpPr/>
                <p:nvPr/>
              </p:nvSpPr>
              <p:spPr bwMode="auto">
                <a:xfrm>
                  <a:off x="10279476" y="335358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6" name="Oval 375"/>
                <p:cNvSpPr/>
                <p:nvPr/>
              </p:nvSpPr>
              <p:spPr bwMode="auto">
                <a:xfrm>
                  <a:off x="8515945" y="41579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7" name="Rectangle 376"/>
                <p:cNvSpPr/>
                <p:nvPr/>
              </p:nvSpPr>
              <p:spPr bwMode="auto">
                <a:xfrm>
                  <a:off x="9577174" y="3900647"/>
                  <a:ext cx="62187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Asia</a:t>
                  </a:r>
                </a:p>
              </p:txBody>
            </p:sp>
            <p:sp>
              <p:nvSpPr>
                <p:cNvPr id="378" name="Oval 377"/>
                <p:cNvSpPr/>
                <p:nvPr/>
              </p:nvSpPr>
              <p:spPr bwMode="auto">
                <a:xfrm>
                  <a:off x="9661894" y="3636571"/>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9" name="Oval 378"/>
                <p:cNvSpPr/>
                <p:nvPr/>
              </p:nvSpPr>
              <p:spPr bwMode="auto">
                <a:xfrm>
                  <a:off x="9536636" y="3375777"/>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80" name="Rectangle 379"/>
                <p:cNvSpPr/>
                <p:nvPr/>
              </p:nvSpPr>
              <p:spPr bwMode="auto">
                <a:xfrm>
                  <a:off x="8811880" y="3237712"/>
                  <a:ext cx="670208"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West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81" name="Rectangle 380"/>
                <p:cNvSpPr/>
                <p:nvPr/>
              </p:nvSpPr>
              <p:spPr bwMode="auto">
                <a:xfrm>
                  <a:off x="5139475" y="2843321"/>
                  <a:ext cx="81643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Europe</a:t>
                  </a:r>
                </a:p>
              </p:txBody>
            </p:sp>
            <p:cxnSp>
              <p:nvCxnSpPr>
                <p:cNvPr id="382" name="Straight Connector 381"/>
                <p:cNvCxnSpPr/>
                <p:nvPr/>
              </p:nvCxnSpPr>
              <p:spPr>
                <a:xfrm>
                  <a:off x="3212231" y="2974214"/>
                  <a:ext cx="230381" cy="321009"/>
                </a:xfrm>
                <a:prstGeom prst="line">
                  <a:avLst/>
                </a:prstGeom>
                <a:noFill/>
                <a:ln w="9525" cap="flat" cmpd="sng" algn="ctr">
                  <a:solidFill>
                    <a:schemeClr val="accent1"/>
                  </a:solidFill>
                  <a:prstDash val="solid"/>
                  <a:headEnd type="none" w="med" len="med"/>
                  <a:tailEnd type="none" w="med" len="med"/>
                </a:ln>
                <a:effectLst/>
              </p:spPr>
            </p:cxnSp>
            <p:sp>
              <p:nvSpPr>
                <p:cNvPr id="383" name="Rectangle 382"/>
                <p:cNvSpPr/>
                <p:nvPr/>
              </p:nvSpPr>
              <p:spPr bwMode="auto">
                <a:xfrm>
                  <a:off x="6608959" y="2684311"/>
                  <a:ext cx="763764" cy="47199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Northeast</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84" name="Oval 383"/>
                <p:cNvSpPr/>
                <p:nvPr/>
              </p:nvSpPr>
              <p:spPr bwMode="auto">
                <a:xfrm>
                  <a:off x="4098812" y="305330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385" name="Straight Connector 384"/>
                <p:cNvCxnSpPr/>
                <p:nvPr/>
              </p:nvCxnSpPr>
              <p:spPr>
                <a:xfrm flipH="1">
                  <a:off x="3830066" y="3338733"/>
                  <a:ext cx="770250" cy="130960"/>
                </a:xfrm>
                <a:prstGeom prst="line">
                  <a:avLst/>
                </a:prstGeom>
                <a:noFill/>
                <a:ln w="9525" cap="flat" cmpd="sng" algn="ctr">
                  <a:solidFill>
                    <a:schemeClr val="accent1"/>
                  </a:solidFill>
                  <a:prstDash val="solid"/>
                  <a:headEnd type="none" w="med" len="med"/>
                  <a:tailEnd type="none" w="med" len="med"/>
                </a:ln>
                <a:effectLst/>
              </p:spPr>
            </p:cxnSp>
            <p:sp>
              <p:nvSpPr>
                <p:cNvPr id="386" name="Rectangle 385"/>
                <p:cNvSpPr/>
                <p:nvPr/>
              </p:nvSpPr>
              <p:spPr bwMode="auto">
                <a:xfrm>
                  <a:off x="4251615" y="2882862"/>
                  <a:ext cx="65393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East</a:t>
                  </a:r>
                </a:p>
              </p:txBody>
            </p:sp>
            <p:sp>
              <p:nvSpPr>
                <p:cNvPr id="387" name="Rectangle 386"/>
                <p:cNvSpPr/>
                <p:nvPr/>
              </p:nvSpPr>
              <p:spPr bwMode="auto">
                <a:xfrm>
                  <a:off x="3512142" y="2682610"/>
                  <a:ext cx="82542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Central</a:t>
                  </a:r>
                </a:p>
              </p:txBody>
            </p:sp>
            <p:sp>
              <p:nvSpPr>
                <p:cNvPr id="388" name="Rectangle 387"/>
                <p:cNvSpPr>
                  <a:spLocks/>
                </p:cNvSpPr>
                <p:nvPr/>
              </p:nvSpPr>
              <p:spPr bwMode="auto">
                <a:xfrm>
                  <a:off x="2533768" y="3923088"/>
                  <a:ext cx="92159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Central US</a:t>
                  </a:r>
                </a:p>
              </p:txBody>
            </p:sp>
            <p:cxnSp>
              <p:nvCxnSpPr>
                <p:cNvPr id="389" name="Straight Connector 388"/>
                <p:cNvCxnSpPr>
                  <a:stCxn id="341" idx="2"/>
                </p:cNvCxnSpPr>
                <p:nvPr/>
              </p:nvCxnSpPr>
              <p:spPr>
                <a:xfrm>
                  <a:off x="3435469" y="2502210"/>
                  <a:ext cx="127443" cy="869463"/>
                </a:xfrm>
                <a:prstGeom prst="line">
                  <a:avLst/>
                </a:prstGeom>
                <a:noFill/>
                <a:ln w="9525" cap="flat" cmpd="sng" algn="ctr">
                  <a:solidFill>
                    <a:schemeClr val="accent1"/>
                  </a:solidFill>
                  <a:prstDash val="solid"/>
                  <a:headEnd type="none" w="med" len="med"/>
                  <a:tailEnd type="none" w="med" len="med"/>
                </a:ln>
                <a:effectLst/>
              </p:spPr>
            </p:cxnSp>
            <p:sp>
              <p:nvSpPr>
                <p:cNvPr id="390" name="Rectangle 389"/>
                <p:cNvSpPr/>
                <p:nvPr/>
              </p:nvSpPr>
              <p:spPr bwMode="auto">
                <a:xfrm>
                  <a:off x="8953336" y="3592597"/>
                  <a:ext cx="659960"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East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91" name="Rectangle 390"/>
                <p:cNvSpPr/>
                <p:nvPr/>
              </p:nvSpPr>
              <p:spPr bwMode="auto">
                <a:xfrm>
                  <a:off x="6350196" y="3103898"/>
                  <a:ext cx="8606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Central</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95" name="Rectangle 394"/>
                <p:cNvSpPr/>
                <p:nvPr/>
              </p:nvSpPr>
              <p:spPr bwMode="auto">
                <a:xfrm>
                  <a:off x="9818542" y="2996693"/>
                  <a:ext cx="693477"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South</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pic>
              <p:nvPicPr>
                <p:cNvPr id="396" name="Picture 39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21486" y="3227324"/>
                  <a:ext cx="494651" cy="475125"/>
                </a:xfrm>
                <a:prstGeom prst="rect">
                  <a:avLst/>
                </a:prstGeom>
                <a:effectLst>
                  <a:outerShdw blurRad="63500" sx="102000" sy="102000" algn="ctr" rotWithShape="0">
                    <a:prstClr val="black">
                      <a:alpha val="40000"/>
                    </a:prstClr>
                  </a:outerShdw>
                </a:effectLst>
              </p:spPr>
            </p:pic>
            <p:cxnSp>
              <p:nvCxnSpPr>
                <p:cNvPr id="397" name="Straight Connector 396"/>
                <p:cNvCxnSpPr>
                  <a:stCxn id="395" idx="2"/>
                </p:cNvCxnSpPr>
                <p:nvPr/>
              </p:nvCxnSpPr>
              <p:spPr>
                <a:xfrm flipH="1">
                  <a:off x="9964528" y="3273653"/>
                  <a:ext cx="200753" cy="196040"/>
                </a:xfrm>
                <a:prstGeom prst="line">
                  <a:avLst/>
                </a:prstGeom>
                <a:noFill/>
                <a:ln w="9525" cap="flat" cmpd="sng" algn="ctr">
                  <a:solidFill>
                    <a:schemeClr val="accent1"/>
                  </a:solidFill>
                  <a:prstDash val="solid"/>
                  <a:headEnd type="none" w="med" len="med"/>
                  <a:tailEnd type="none" w="med" len="med"/>
                </a:ln>
                <a:effectLst/>
              </p:spPr>
            </p:cxnSp>
            <p:cxnSp>
              <p:nvCxnSpPr>
                <p:cNvPr id="398" name="Straight Connector 397"/>
                <p:cNvCxnSpPr>
                  <a:stCxn id="336" idx="0"/>
                </p:cNvCxnSpPr>
                <p:nvPr/>
              </p:nvCxnSpPr>
              <p:spPr>
                <a:xfrm flipH="1">
                  <a:off x="6345814" y="2816422"/>
                  <a:ext cx="115548" cy="146670"/>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bwMode="auto">
                <a:xfrm>
                  <a:off x="4702311" y="3526454"/>
                  <a:ext cx="49686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 2</a:t>
                  </a:r>
                </a:p>
              </p:txBody>
            </p:sp>
            <p:cxnSp>
              <p:nvCxnSpPr>
                <p:cNvPr id="401" name="Straight Connector 400"/>
                <p:cNvCxnSpPr/>
                <p:nvPr/>
              </p:nvCxnSpPr>
              <p:spPr>
                <a:xfrm flipH="1" flipV="1">
                  <a:off x="3858911" y="3469695"/>
                  <a:ext cx="747663" cy="19851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2" name="Picture 40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03682" y="3733420"/>
                  <a:ext cx="494651" cy="475125"/>
                </a:xfrm>
                <a:prstGeom prst="rect">
                  <a:avLst/>
                </a:prstGeom>
                <a:effectLst>
                  <a:outerShdw blurRad="63500" sx="102000" sy="102000" algn="ctr" rotWithShape="0">
                    <a:prstClr val="black">
                      <a:alpha val="40000"/>
                    </a:prstClr>
                  </a:outerShdw>
                </a:effectLst>
              </p:spPr>
            </p:pic>
            <p:sp>
              <p:nvSpPr>
                <p:cNvPr id="403" name="Oval 402"/>
                <p:cNvSpPr/>
                <p:nvPr/>
              </p:nvSpPr>
              <p:spPr bwMode="auto">
                <a:xfrm>
                  <a:off x="8319199" y="3943937"/>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04" name="Straight Connector 403"/>
                <p:cNvCxnSpPr/>
                <p:nvPr/>
              </p:nvCxnSpPr>
              <p:spPr>
                <a:xfrm>
                  <a:off x="9580892" y="3153619"/>
                  <a:ext cx="383636" cy="309718"/>
                </a:xfrm>
                <a:prstGeom prst="line">
                  <a:avLst/>
                </a:prstGeom>
                <a:noFill/>
                <a:ln w="9525" cap="flat" cmpd="sng" algn="ctr">
                  <a:solidFill>
                    <a:schemeClr val="accent1"/>
                  </a:solidFill>
                  <a:prstDash val="solid"/>
                  <a:headEnd type="none" w="med" len="med"/>
                  <a:tailEnd type="none" w="med" len="med"/>
                </a:ln>
                <a:effectLst/>
              </p:spPr>
            </p:cxnSp>
            <p:sp>
              <p:nvSpPr>
                <p:cNvPr id="405" name="Rectangle 404"/>
                <p:cNvSpPr/>
                <p:nvPr/>
              </p:nvSpPr>
              <p:spPr bwMode="auto">
                <a:xfrm>
                  <a:off x="9152054" y="2838861"/>
                  <a:ext cx="77661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Central</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cxnSp>
              <p:nvCxnSpPr>
                <p:cNvPr id="406" name="Straight Connector 405"/>
                <p:cNvCxnSpPr/>
                <p:nvPr/>
              </p:nvCxnSpPr>
              <p:spPr>
                <a:xfrm flipV="1">
                  <a:off x="8253216" y="4046329"/>
                  <a:ext cx="160014" cy="91033"/>
                </a:xfrm>
                <a:prstGeom prst="line">
                  <a:avLst/>
                </a:prstGeom>
                <a:noFill/>
                <a:ln w="9525" cap="flat" cmpd="sng" algn="ctr">
                  <a:solidFill>
                    <a:schemeClr val="accent1"/>
                  </a:solidFill>
                  <a:prstDash val="solid"/>
                  <a:headEnd type="none" w="med" len="med"/>
                  <a:tailEnd type="none" w="med" len="med"/>
                </a:ln>
                <a:effectLst/>
              </p:spPr>
            </p:cxnSp>
            <p:sp>
              <p:nvSpPr>
                <p:cNvPr id="407" name="Oval 406"/>
                <p:cNvSpPr/>
                <p:nvPr/>
              </p:nvSpPr>
              <p:spPr bwMode="auto">
                <a:xfrm>
                  <a:off x="5925586" y="2898224"/>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408" name="Rectangle 407"/>
                <p:cNvSpPr/>
                <p:nvPr/>
              </p:nvSpPr>
              <p:spPr bwMode="auto">
                <a:xfrm>
                  <a:off x="4877099" y="2474461"/>
                  <a:ext cx="1201982"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West</a:t>
                  </a:r>
                </a:p>
              </p:txBody>
            </p:sp>
            <p:cxnSp>
              <p:nvCxnSpPr>
                <p:cNvPr id="409" name="Straight Connector 408"/>
                <p:cNvCxnSpPr/>
                <p:nvPr/>
              </p:nvCxnSpPr>
              <p:spPr>
                <a:xfrm>
                  <a:off x="5788255" y="2747902"/>
                  <a:ext cx="349297" cy="170479"/>
                </a:xfrm>
                <a:prstGeom prst="line">
                  <a:avLst/>
                </a:prstGeom>
                <a:noFill/>
                <a:ln w="9525" cap="flat" cmpd="sng" algn="ctr">
                  <a:solidFill>
                    <a:schemeClr val="accent1"/>
                  </a:solidFill>
                  <a:prstDash val="solid"/>
                  <a:headEnd type="none" w="med" len="med"/>
                  <a:tailEnd type="none" w="med" len="med"/>
                </a:ln>
                <a:effectLst/>
              </p:spPr>
            </p:cxnSp>
            <p:cxnSp>
              <p:nvCxnSpPr>
                <p:cNvPr id="410" name="Straight Connector 409"/>
                <p:cNvCxnSpPr/>
                <p:nvPr/>
              </p:nvCxnSpPr>
              <p:spPr>
                <a:xfrm flipH="1">
                  <a:off x="6137552" y="2387404"/>
                  <a:ext cx="65731" cy="530977"/>
                </a:xfrm>
                <a:prstGeom prst="line">
                  <a:avLst/>
                </a:prstGeom>
                <a:noFill/>
                <a:ln w="9525" cap="flat" cmpd="sng" algn="ctr">
                  <a:solidFill>
                    <a:schemeClr val="accent1"/>
                  </a:solidFill>
                  <a:prstDash val="solid"/>
                  <a:headEnd type="none" w="med" len="med"/>
                  <a:tailEnd type="none" w="med" len="med"/>
                </a:ln>
                <a:effectLst/>
              </p:spPr>
            </p:cxnSp>
            <p:sp>
              <p:nvSpPr>
                <p:cNvPr id="411" name="Rectangle 410"/>
                <p:cNvSpPr/>
                <p:nvPr/>
              </p:nvSpPr>
              <p:spPr bwMode="auto">
                <a:xfrm>
                  <a:off x="5570586" y="1994672"/>
                  <a:ext cx="1265384"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a:t>
                  </a:r>
                  <a:br>
                    <a:rPr lang="en-US" sz="883" b="1" kern="0">
                      <a:solidFill>
                        <a:srgbClr val="0078D7"/>
                      </a:solidFill>
                      <a:latin typeface="Segoe UI"/>
                      <a:ea typeface="Segoe UI" panose="020B0502040204020203" pitchFamily="34" charset="0"/>
                      <a:cs typeface="Segoe UI" panose="020B0502040204020203" pitchFamily="34" charset="0"/>
                    </a:rPr>
                  </a:br>
                  <a:r>
                    <a:rPr lang="en-US" sz="883" b="1" kern="0">
                      <a:solidFill>
                        <a:srgbClr val="0078D7"/>
                      </a:solidFill>
                      <a:latin typeface="Segoe UI"/>
                      <a:ea typeface="Segoe UI" panose="020B0502040204020203" pitchFamily="34" charset="0"/>
                      <a:cs typeface="Segoe UI" panose="020B0502040204020203" pitchFamily="34" charset="0"/>
                    </a:rPr>
                    <a:t>South</a:t>
                  </a:r>
                </a:p>
              </p:txBody>
            </p:sp>
            <p:sp>
              <p:nvSpPr>
                <p:cNvPr id="412" name="Rectangle 411"/>
                <p:cNvSpPr/>
                <p:nvPr/>
              </p:nvSpPr>
              <p:spPr bwMode="auto">
                <a:xfrm>
                  <a:off x="1977095" y="3637411"/>
                  <a:ext cx="91518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Central US</a:t>
                  </a:r>
                  <a:br>
                    <a:rPr lang="en-US" sz="883" b="1" kern="0">
                      <a:solidFill>
                        <a:srgbClr val="0078D7"/>
                      </a:solidFill>
                      <a:latin typeface="Segoe UI"/>
                      <a:ea typeface="Segoe UI" panose="020B0502040204020203" pitchFamily="34" charset="0"/>
                      <a:cs typeface="Segoe UI" panose="020B0502040204020203" pitchFamily="34" charset="0"/>
                    </a:rPr>
                  </a:br>
                  <a:endParaRPr lang="en-US" sz="883" i="1" kern="0">
                    <a:solidFill>
                      <a:srgbClr val="0078D7"/>
                    </a:solidFill>
                    <a:latin typeface="Segoe UI"/>
                    <a:ea typeface="Segoe UI" panose="020B0502040204020203" pitchFamily="34" charset="0"/>
                    <a:cs typeface="Segoe UI" panose="020B0502040204020203" pitchFamily="34" charset="0"/>
                  </a:endParaRPr>
                </a:p>
              </p:txBody>
            </p:sp>
            <p:pic>
              <p:nvPicPr>
                <p:cNvPr id="413" name="Picture 4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46385" y="3014922"/>
                  <a:ext cx="494651" cy="475125"/>
                </a:xfrm>
                <a:prstGeom prst="rect">
                  <a:avLst/>
                </a:prstGeom>
                <a:effectLst>
                  <a:outerShdw blurRad="63500" sx="102000" sy="102000" algn="ctr" rotWithShape="0">
                    <a:prstClr val="black">
                      <a:alpha val="40000"/>
                    </a:prstClr>
                  </a:outerShdw>
                </a:effectLst>
              </p:spPr>
            </p:pic>
            <p:cxnSp>
              <p:nvCxnSpPr>
                <p:cNvPr id="414" name="Straight Connector 413"/>
                <p:cNvCxnSpPr/>
                <p:nvPr/>
              </p:nvCxnSpPr>
              <p:spPr>
                <a:xfrm flipH="1">
                  <a:off x="2587441" y="3257550"/>
                  <a:ext cx="193860" cy="371193"/>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8" idx="0"/>
                </p:cNvCxnSpPr>
                <p:nvPr/>
              </p:nvCxnSpPr>
              <p:spPr>
                <a:xfrm flipH="1">
                  <a:off x="2994566" y="3708323"/>
                  <a:ext cx="223923" cy="214765"/>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H="1">
                  <a:off x="3870638" y="2959570"/>
                  <a:ext cx="54218" cy="251875"/>
                </a:xfrm>
                <a:prstGeom prst="line">
                  <a:avLst/>
                </a:prstGeom>
                <a:noFill/>
                <a:ln w="9525" cap="flat" cmpd="sng" algn="ctr">
                  <a:solidFill>
                    <a:schemeClr val="accent1"/>
                  </a:solidFill>
                  <a:prstDash val="solid"/>
                  <a:headEnd type="none" w="med" len="med"/>
                  <a:tailEnd type="none" w="med" len="med"/>
                </a:ln>
                <a:effectLst/>
              </p:spPr>
            </p:cxnSp>
            <p:sp>
              <p:nvSpPr>
                <p:cNvPr id="417" name="Oval 416"/>
                <p:cNvSpPr/>
                <p:nvPr/>
              </p:nvSpPr>
              <p:spPr bwMode="auto">
                <a:xfrm>
                  <a:off x="6560945" y="2937033"/>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18" name="Straight Connector 417"/>
                <p:cNvCxnSpPr/>
                <p:nvPr/>
              </p:nvCxnSpPr>
              <p:spPr>
                <a:xfrm flipV="1">
                  <a:off x="9117742" y="4507720"/>
                  <a:ext cx="127961" cy="142222"/>
                </a:xfrm>
                <a:prstGeom prst="line">
                  <a:avLst/>
                </a:prstGeom>
                <a:noFill/>
                <a:ln w="9525" cap="flat" cmpd="sng" algn="ctr">
                  <a:solidFill>
                    <a:schemeClr val="accent1"/>
                  </a:solidFill>
                  <a:prstDash val="solid"/>
                  <a:tailEnd type="oval" w="med" len="med"/>
                </a:ln>
                <a:effectLst/>
              </p:spPr>
            </p:cxnSp>
            <p:sp>
              <p:nvSpPr>
                <p:cNvPr id="419" name="Rectangle 418"/>
                <p:cNvSpPr/>
                <p:nvPr/>
              </p:nvSpPr>
              <p:spPr bwMode="auto">
                <a:xfrm>
                  <a:off x="3454651" y="3724548"/>
                  <a:ext cx="637812" cy="25245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0" name="Rectangle 419"/>
                <p:cNvSpPr/>
                <p:nvPr/>
              </p:nvSpPr>
              <p:spPr bwMode="auto">
                <a:xfrm>
                  <a:off x="2494828" y="2935520"/>
                  <a:ext cx="79723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1" name="Rectangle 420"/>
                <p:cNvSpPr/>
                <p:nvPr/>
              </p:nvSpPr>
              <p:spPr bwMode="auto">
                <a:xfrm>
                  <a:off x="3981524" y="3931585"/>
                  <a:ext cx="671563" cy="25941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East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cxnSp>
              <p:nvCxnSpPr>
                <p:cNvPr id="422" name="Straight Connector 421"/>
                <p:cNvCxnSpPr>
                  <a:stCxn id="421" idx="0"/>
                </p:cNvCxnSpPr>
                <p:nvPr/>
              </p:nvCxnSpPr>
              <p:spPr>
                <a:xfrm flipH="1" flipV="1">
                  <a:off x="3836324" y="3469695"/>
                  <a:ext cx="480982" cy="461890"/>
                </a:xfrm>
                <a:prstGeom prst="line">
                  <a:avLst/>
                </a:prstGeom>
                <a:noFill/>
                <a:ln w="9525" cap="flat" cmpd="sng" algn="ctr">
                  <a:solidFill>
                    <a:schemeClr val="accent6"/>
                  </a:solidFill>
                  <a:prstDash val="solid"/>
                  <a:headEnd type="none" w="med" len="med"/>
                  <a:tailEnd type="none" w="med" len="med"/>
                </a:ln>
                <a:effectLst/>
              </p:spPr>
            </p:cxnSp>
            <p:cxnSp>
              <p:nvCxnSpPr>
                <p:cNvPr id="423" name="Straight Connector 422"/>
                <p:cNvCxnSpPr>
                  <a:stCxn id="361" idx="1"/>
                </p:cNvCxnSpPr>
                <p:nvPr/>
              </p:nvCxnSpPr>
              <p:spPr>
                <a:xfrm flipV="1">
                  <a:off x="3312513" y="3300490"/>
                  <a:ext cx="131166" cy="72246"/>
                </a:xfrm>
                <a:prstGeom prst="line">
                  <a:avLst/>
                </a:prstGeom>
                <a:noFill/>
                <a:ln w="9525" cap="flat" cmpd="sng" algn="ctr">
                  <a:solidFill>
                    <a:schemeClr val="accent6"/>
                  </a:solidFill>
                  <a:prstDash val="solid"/>
                  <a:headEnd type="none" w="med" len="med"/>
                  <a:tailEnd type="none" w="med" len="med"/>
                </a:ln>
                <a:effectLst/>
              </p:spPr>
            </p:cxnSp>
            <p:cxnSp>
              <p:nvCxnSpPr>
                <p:cNvPr id="424" name="Straight Connector 423"/>
                <p:cNvCxnSpPr/>
                <p:nvPr/>
              </p:nvCxnSpPr>
              <p:spPr>
                <a:xfrm>
                  <a:off x="3165682" y="3160857"/>
                  <a:ext cx="280135" cy="139633"/>
                </a:xfrm>
                <a:prstGeom prst="line">
                  <a:avLst/>
                </a:prstGeom>
                <a:noFill/>
                <a:ln w="9525" cap="flat" cmpd="sng" algn="ctr">
                  <a:solidFill>
                    <a:schemeClr val="accent6"/>
                  </a:solidFill>
                  <a:prstDash val="solid"/>
                  <a:headEnd type="none" w="med" len="med"/>
                  <a:tailEnd type="none" w="med" len="med"/>
                </a:ln>
                <a:effectLst/>
              </p:spPr>
            </p:cxnSp>
            <p:cxnSp>
              <p:nvCxnSpPr>
                <p:cNvPr id="425" name="Straight Connector 424"/>
                <p:cNvCxnSpPr>
                  <a:stCxn id="419" idx="0"/>
                </p:cNvCxnSpPr>
                <p:nvPr/>
              </p:nvCxnSpPr>
              <p:spPr>
                <a:xfrm flipV="1">
                  <a:off x="3773557" y="3498981"/>
                  <a:ext cx="62766" cy="225567"/>
                </a:xfrm>
                <a:prstGeom prst="line">
                  <a:avLst/>
                </a:prstGeom>
                <a:ln>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6" name="Rectangle 425"/>
                <p:cNvSpPr/>
                <p:nvPr/>
              </p:nvSpPr>
              <p:spPr bwMode="auto">
                <a:xfrm>
                  <a:off x="2698081" y="3374498"/>
                  <a:ext cx="705577" cy="231532"/>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a:t>
                  </a:r>
                  <a:br>
                    <a:rPr lang="en-US" sz="883" b="1" kern="0">
                      <a:solidFill>
                        <a:srgbClr val="00BCF2"/>
                      </a:solidFill>
                      <a:latin typeface="Segoe UI"/>
                      <a:ea typeface="Segoe UI" panose="020B0502040204020203" pitchFamily="34" charset="0"/>
                      <a:cs typeface="Segoe UI" panose="020B0502040204020203" pitchFamily="34" charset="0"/>
                    </a:rPr>
                  </a:br>
                  <a:r>
                    <a:rPr lang="en-US" sz="883" b="1" kern="0">
                      <a:solidFill>
                        <a:srgbClr val="00BCF2"/>
                      </a:solidFill>
                      <a:latin typeface="Segoe UI"/>
                      <a:ea typeface="Segoe UI" panose="020B0502040204020203" pitchFamily="34" charset="0"/>
                      <a:cs typeface="Segoe UI" panose="020B0502040204020203" pitchFamily="34" charset="0"/>
                    </a:rPr>
                    <a:t>West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sp>
              <p:nvSpPr>
                <p:cNvPr id="107" name="Oval 106"/>
                <p:cNvSpPr/>
                <p:nvPr/>
              </p:nvSpPr>
              <p:spPr bwMode="auto">
                <a:xfrm>
                  <a:off x="3834398" y="31752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8" name="Oval 107"/>
                <p:cNvSpPr/>
                <p:nvPr/>
              </p:nvSpPr>
              <p:spPr bwMode="auto">
                <a:xfrm>
                  <a:off x="3523267" y="333616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9" name="Oval 108"/>
                <p:cNvSpPr/>
                <p:nvPr/>
              </p:nvSpPr>
              <p:spPr bwMode="auto">
                <a:xfrm>
                  <a:off x="3406776" y="326395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0" name="Oval 109"/>
                <p:cNvSpPr/>
                <p:nvPr/>
              </p:nvSpPr>
              <p:spPr bwMode="auto">
                <a:xfrm>
                  <a:off x="3793495" y="343912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1" name="Oval 110"/>
                <p:cNvSpPr/>
                <p:nvPr/>
              </p:nvSpPr>
              <p:spPr bwMode="auto">
                <a:xfrm>
                  <a:off x="3179871" y="367208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2" name="Oval 111"/>
                <p:cNvSpPr/>
                <p:nvPr/>
              </p:nvSpPr>
              <p:spPr bwMode="auto">
                <a:xfrm>
                  <a:off x="2757139" y="321591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3" name="Oval 112"/>
                <p:cNvSpPr/>
                <p:nvPr/>
              </p:nvSpPr>
              <p:spPr bwMode="auto">
                <a:xfrm>
                  <a:off x="6104398" y="2885297"/>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4" name="Oval 113"/>
                <p:cNvSpPr/>
                <p:nvPr/>
              </p:nvSpPr>
              <p:spPr bwMode="auto">
                <a:xfrm>
                  <a:off x="6424785" y="3017408"/>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6" name="Oval 115"/>
                <p:cNvSpPr/>
                <p:nvPr/>
              </p:nvSpPr>
              <p:spPr bwMode="auto">
                <a:xfrm>
                  <a:off x="6310338" y="29216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7" name="Oval 116"/>
                <p:cNvSpPr/>
                <p:nvPr/>
              </p:nvSpPr>
              <p:spPr bwMode="auto">
                <a:xfrm>
                  <a:off x="9932240" y="342831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8" name="Oval 117"/>
                <p:cNvSpPr/>
                <p:nvPr/>
              </p:nvSpPr>
              <p:spPr bwMode="auto">
                <a:xfrm>
                  <a:off x="8370591" y="400522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grpSp>
          <p:nvGrpSpPr>
            <p:cNvPr id="14" name="Group 13"/>
            <p:cNvGrpSpPr/>
            <p:nvPr/>
          </p:nvGrpSpPr>
          <p:grpSpPr>
            <a:xfrm>
              <a:off x="5915748" y="2859948"/>
              <a:ext cx="613244" cy="533143"/>
              <a:chOff x="5915748" y="2859948"/>
              <a:chExt cx="613244" cy="533143"/>
            </a:xfrm>
          </p:grpSpPr>
          <p:pic>
            <p:nvPicPr>
              <p:cNvPr id="131" name="Picture 1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34341" y="2917966"/>
                <a:ext cx="494651" cy="475125"/>
              </a:xfrm>
              <a:prstGeom prst="rect">
                <a:avLst/>
              </a:prstGeom>
              <a:effectLst>
                <a:outerShdw blurRad="63500" sx="102000" sy="102000" algn="ctr" rotWithShape="0">
                  <a:prstClr val="black">
                    <a:alpha val="40000"/>
                  </a:prstClr>
                </a:outerShdw>
              </a:effectLst>
            </p:spPr>
          </p:pic>
          <p:pic>
            <p:nvPicPr>
              <p:cNvPr id="132" name="Picture 1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15748" y="2859948"/>
                <a:ext cx="494651" cy="475125"/>
              </a:xfrm>
              <a:prstGeom prst="rect">
                <a:avLst/>
              </a:prstGeom>
              <a:effectLst>
                <a:outerShdw blurRad="63500" sx="102000" sy="102000" algn="ctr" rotWithShape="0">
                  <a:prstClr val="black">
                    <a:alpha val="40000"/>
                  </a:prstClr>
                </a:outerShdw>
              </a:effectLst>
            </p:spPr>
          </p:pic>
        </p:grpSp>
        <p:sp>
          <p:nvSpPr>
            <p:cNvPr id="120" name="Oval 119"/>
            <p:cNvSpPr/>
            <p:nvPr/>
          </p:nvSpPr>
          <p:spPr bwMode="auto">
            <a:xfrm>
              <a:off x="6245540" y="3119492"/>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1" name="Oval 120"/>
            <p:cNvSpPr/>
            <p:nvPr/>
          </p:nvSpPr>
          <p:spPr bwMode="auto">
            <a:xfrm>
              <a:off x="6131629" y="3062963"/>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2" name="Rectangle 121"/>
            <p:cNvSpPr/>
            <p:nvPr/>
          </p:nvSpPr>
          <p:spPr bwMode="auto">
            <a:xfrm>
              <a:off x="5440234" y="3107943"/>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cxnSp>
          <p:nvCxnSpPr>
            <p:cNvPr id="123" name="Straight Connector 122"/>
            <p:cNvCxnSpPr>
              <a:endCxn id="121" idx="3"/>
            </p:cNvCxnSpPr>
            <p:nvPr/>
          </p:nvCxnSpPr>
          <p:spPr>
            <a:xfrm flipV="1">
              <a:off x="6032615" y="3125402"/>
              <a:ext cx="109727" cy="67242"/>
            </a:xfrm>
            <a:prstGeom prst="line">
              <a:avLst/>
            </a:prstGeom>
            <a:noFill/>
            <a:ln w="9525" cap="flat" cmpd="sng" algn="ctr">
              <a:solidFill>
                <a:schemeClr val="accent1"/>
              </a:solidFill>
              <a:prstDash val="solid"/>
              <a:headEnd type="none" w="med" len="med"/>
              <a:tailEnd type="none" w="med" len="med"/>
            </a:ln>
            <a:effectLst/>
          </p:spPr>
        </p:cxnSp>
        <p:cxnSp>
          <p:nvCxnSpPr>
            <p:cNvPr id="126" name="Straight Connector 125"/>
            <p:cNvCxnSpPr>
              <a:endCxn id="120" idx="3"/>
            </p:cNvCxnSpPr>
            <p:nvPr/>
          </p:nvCxnSpPr>
          <p:spPr>
            <a:xfrm flipV="1">
              <a:off x="6119669" y="3181931"/>
              <a:ext cx="136584" cy="139571"/>
            </a:xfrm>
            <a:prstGeom prst="line">
              <a:avLst/>
            </a:prstGeom>
            <a:noFill/>
            <a:ln w="9525" cap="flat" cmpd="sng" algn="ctr">
              <a:solidFill>
                <a:schemeClr val="accent1"/>
              </a:solidFill>
              <a:prstDash val="solid"/>
              <a:headEnd type="none" w="med" len="med"/>
              <a:tailEnd type="none" w="med" len="med"/>
            </a:ln>
            <a:effectLst/>
          </p:spPr>
        </p:cxnSp>
        <p:sp>
          <p:nvSpPr>
            <p:cNvPr id="127" name="Rectangle 126"/>
            <p:cNvSpPr/>
            <p:nvPr/>
          </p:nvSpPr>
          <p:spPr bwMode="auto">
            <a:xfrm>
              <a:off x="5610454" y="3278074"/>
              <a:ext cx="10146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grpSp>
          <p:nvGrpSpPr>
            <p:cNvPr id="128" name="Group 127"/>
            <p:cNvGrpSpPr/>
            <p:nvPr/>
          </p:nvGrpSpPr>
          <p:grpSpPr>
            <a:xfrm>
              <a:off x="1703915" y="2797040"/>
              <a:ext cx="1130851" cy="831703"/>
              <a:chOff x="1703915" y="2797040"/>
              <a:chExt cx="1130851" cy="831703"/>
            </a:xfrm>
          </p:grpSpPr>
          <p:pic>
            <p:nvPicPr>
              <p:cNvPr id="129" name="Picture 1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0115" y="3153618"/>
                <a:ext cx="494651" cy="475125"/>
              </a:xfrm>
              <a:prstGeom prst="rect">
                <a:avLst/>
              </a:prstGeom>
              <a:effectLst>
                <a:outerShdw blurRad="63500" sx="102000" sy="102000" algn="ctr" rotWithShape="0">
                  <a:prstClr val="black">
                    <a:alpha val="40000"/>
                  </a:prstClr>
                </a:outerShdw>
              </a:effectLst>
            </p:spPr>
          </p:pic>
          <p:sp>
            <p:nvSpPr>
              <p:cNvPr id="130" name="Rectangle 129"/>
              <p:cNvSpPr/>
              <p:nvPr/>
            </p:nvSpPr>
            <p:spPr bwMode="auto">
              <a:xfrm>
                <a:off x="1969704" y="3325754"/>
                <a:ext cx="49205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US</a:t>
                </a:r>
              </a:p>
            </p:txBody>
          </p:sp>
          <p:sp>
            <p:nvSpPr>
              <p:cNvPr id="133" name="Oval 132"/>
              <p:cNvSpPr/>
              <p:nvPr/>
            </p:nvSpPr>
            <p:spPr bwMode="auto">
              <a:xfrm>
                <a:off x="2550869" y="335937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pic>
            <p:nvPicPr>
              <p:cNvPr id="134" name="Picture 1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81739" y="2825366"/>
                <a:ext cx="494651" cy="475125"/>
              </a:xfrm>
              <a:prstGeom prst="rect">
                <a:avLst/>
              </a:prstGeom>
              <a:effectLst>
                <a:outerShdw blurRad="63500" sx="102000" sy="102000" algn="ctr" rotWithShape="0">
                  <a:prstClr val="black">
                    <a:alpha val="40000"/>
                  </a:prstClr>
                </a:outerShdw>
              </a:effectLst>
            </p:spPr>
          </p:pic>
          <p:sp>
            <p:nvSpPr>
              <p:cNvPr id="135" name="Rectangle 134"/>
              <p:cNvSpPr/>
              <p:nvPr/>
            </p:nvSpPr>
            <p:spPr bwMode="auto">
              <a:xfrm>
                <a:off x="1703915" y="2797040"/>
                <a:ext cx="9987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US 2</a:t>
                </a:r>
              </a:p>
            </p:txBody>
          </p:sp>
          <p:sp>
            <p:nvSpPr>
              <p:cNvPr id="146" name="Oval 145"/>
              <p:cNvSpPr/>
              <p:nvPr/>
            </p:nvSpPr>
            <p:spPr bwMode="auto">
              <a:xfrm>
                <a:off x="2492492" y="303111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sp>
        <p:nvSpPr>
          <p:cNvPr id="139" name="Rectangle 138"/>
          <p:cNvSpPr/>
          <p:nvPr/>
        </p:nvSpPr>
        <p:spPr bwMode="auto">
          <a:xfrm>
            <a:off x="-168953" y="4479659"/>
            <a:ext cx="3543407" cy="21605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100+ datacenters</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and</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Millions of Servers</a:t>
            </a:r>
          </a:p>
        </p:txBody>
      </p:sp>
      <p:sp>
        <p:nvSpPr>
          <p:cNvPr id="143" name="Oval 142"/>
          <p:cNvSpPr/>
          <p:nvPr/>
        </p:nvSpPr>
        <p:spPr bwMode="auto">
          <a:xfrm flipV="1">
            <a:off x="3488486" y="4741314"/>
            <a:ext cx="44820" cy="723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37">
              <a:defRPr/>
            </a:pPr>
            <a:endParaRPr lang="en-US" sz="1765">
              <a:solidFill>
                <a:srgbClr val="0078D7"/>
              </a:solidFill>
              <a:latin typeface="Segoe UI"/>
            </a:endParaRPr>
          </a:p>
        </p:txBody>
      </p:sp>
      <p:grpSp>
        <p:nvGrpSpPr>
          <p:cNvPr id="147" name="Group 146"/>
          <p:cNvGrpSpPr/>
          <p:nvPr/>
        </p:nvGrpSpPr>
        <p:grpSpPr>
          <a:xfrm>
            <a:off x="412725" y="6912924"/>
            <a:ext cx="164676" cy="361475"/>
            <a:chOff x="680574" y="5797942"/>
            <a:chExt cx="149775" cy="368723"/>
          </a:xfrm>
        </p:grpSpPr>
        <p:sp>
          <p:nvSpPr>
            <p:cNvPr id="149" name="Rectangle 148"/>
            <p:cNvSpPr/>
            <p:nvPr/>
          </p:nvSpPr>
          <p:spPr bwMode="auto">
            <a:xfrm>
              <a:off x="680574" y="6020361"/>
              <a:ext cx="146304" cy="146304"/>
            </a:xfrm>
            <a:prstGeom prst="rect">
              <a:avLst/>
            </a:prstGeom>
            <a:solidFill>
              <a:schemeClr val="accent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a:solidFill>
                    <a:srgbClr val="00BCF2"/>
                  </a:solidFill>
                  <a:latin typeface="Segoe UI"/>
                  <a:cs typeface="Segoe UI" pitchFamily="34" charset="0"/>
                </a:rPr>
                <a:t>Sovereign datacenters</a:t>
              </a:r>
            </a:p>
          </p:txBody>
        </p:sp>
        <p:sp>
          <p:nvSpPr>
            <p:cNvPr id="150" name="Rectangle 149"/>
            <p:cNvSpPr/>
            <p:nvPr/>
          </p:nvSpPr>
          <p:spPr bwMode="auto">
            <a:xfrm>
              <a:off x="684045" y="5797942"/>
              <a:ext cx="146304" cy="146304"/>
            </a:xfrm>
            <a:prstGeom prst="rect">
              <a:avLst/>
            </a:prstGeom>
            <a:solidFill>
              <a:schemeClr val="accent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dirty="0">
                  <a:solidFill>
                    <a:srgbClr val="0078D7"/>
                  </a:solidFill>
                  <a:latin typeface="Segoe UI"/>
                  <a:cs typeface="Segoe UI" pitchFamily="34" charset="0"/>
                </a:rPr>
                <a:t>Global datacenters</a:t>
              </a:r>
            </a:p>
          </p:txBody>
        </p:sp>
      </p:grpSp>
      <p:pic>
        <p:nvPicPr>
          <p:cNvPr id="137" name="Picture 136"/>
          <p:cNvPicPr>
            <a:picLocks noChangeAspect="1"/>
          </p:cNvPicPr>
          <p:nvPr/>
        </p:nvPicPr>
        <p:blipFill rotWithShape="1">
          <a:blip r:embed="rId10" cstate="print">
            <a:extLst>
              <a:ext uri="{28A0092B-C50C-407E-A947-70E740481C1C}">
                <a14:useLocalDpi xmlns:a14="http://schemas.microsoft.com/office/drawing/2010/main"/>
              </a:ext>
            </a:extLst>
          </a:blip>
          <a:srcRect b="-9725"/>
          <a:stretch/>
        </p:blipFill>
        <p:spPr>
          <a:xfrm>
            <a:off x="71842" y="3313658"/>
            <a:ext cx="1813815" cy="929533"/>
          </a:xfrm>
          <a:prstGeom prst="rect">
            <a:avLst/>
          </a:prstGeom>
        </p:spPr>
      </p:pic>
      <p:pic>
        <p:nvPicPr>
          <p:cNvPr id="148" name="Picture 14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9832612" y="4359570"/>
            <a:ext cx="1786653" cy="883849"/>
          </a:xfrm>
          <a:prstGeom prst="rect">
            <a:avLst/>
          </a:prstGeom>
        </p:spPr>
      </p:pic>
      <p:pic>
        <p:nvPicPr>
          <p:cNvPr id="151" name="Picture 150" descr="Automatically generated description: a view of a mountain"/>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3185275" y="596672"/>
            <a:ext cx="1809336" cy="887008"/>
          </a:xfrm>
          <a:prstGeom prst="rect">
            <a:avLst/>
          </a:prstGeom>
        </p:spPr>
      </p:pic>
      <p:pic>
        <p:nvPicPr>
          <p:cNvPr id="152" name="Picture 151" descr="Automatically generated description: tree, building, nintendo, nature"/>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811498" y="4292894"/>
            <a:ext cx="1800773" cy="862881"/>
          </a:xfrm>
          <a:prstGeom prst="rect">
            <a:avLst/>
          </a:prstGeom>
        </p:spPr>
      </p:pic>
      <p:pic>
        <p:nvPicPr>
          <p:cNvPr id="153" name="Picture 152" descr="Automatically generated description: a large house"/>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850005" y="1698499"/>
            <a:ext cx="1804987" cy="882528"/>
          </a:xfrm>
          <a:prstGeom prst="rect">
            <a:avLst/>
          </a:prstGeom>
        </p:spPr>
      </p:pic>
      <p:pic>
        <p:nvPicPr>
          <p:cNvPr id="155" name="Picture 15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521099" y="3632932"/>
            <a:ext cx="1791244" cy="834211"/>
          </a:xfrm>
          <a:prstGeom prst="rect">
            <a:avLst/>
          </a:prstGeom>
        </p:spPr>
      </p:pic>
      <p:pic>
        <p:nvPicPr>
          <p:cNvPr id="156" name="Picture 155" descr="Automatically generated description: building, electronics, nintendo"/>
          <p:cNvPicPr>
            <a:picLocks noChangeAspect="1"/>
          </p:cNvPicPr>
          <p:nvPr/>
        </p:nvPicPr>
        <p:blipFill>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a:ext>
            </a:extLst>
          </a:blip>
          <a:stretch>
            <a:fillRect/>
          </a:stretch>
        </p:blipFill>
        <p:spPr>
          <a:xfrm>
            <a:off x="71842" y="1710096"/>
            <a:ext cx="1712903" cy="972653"/>
          </a:xfrm>
          <a:prstGeom prst="rect">
            <a:avLst/>
          </a:prstGeom>
        </p:spPr>
      </p:pic>
      <p:pic>
        <p:nvPicPr>
          <p:cNvPr id="157" name="Picture 15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975125" y="600832"/>
            <a:ext cx="1827279" cy="871113"/>
          </a:xfrm>
          <a:prstGeom prst="rect">
            <a:avLst/>
          </a:prstGeom>
        </p:spPr>
      </p:pic>
      <p:pic>
        <p:nvPicPr>
          <p:cNvPr id="2" name="Picture 1"/>
          <p:cNvPicPr>
            <a:picLocks noChangeAspect="1"/>
          </p:cNvPicPr>
          <p:nvPr/>
        </p:nvPicPr>
        <p:blipFill>
          <a:blip r:embed="rId20"/>
          <a:stretch>
            <a:fillRect/>
          </a:stretch>
        </p:blipFill>
        <p:spPr>
          <a:xfrm>
            <a:off x="6467803" y="5670117"/>
            <a:ext cx="2521724" cy="698104"/>
          </a:xfrm>
          <a:prstGeom prst="rect">
            <a:avLst/>
          </a:prstGeom>
        </p:spPr>
      </p:pic>
    </p:spTree>
    <p:extLst>
      <p:ext uri="{BB962C8B-B14F-4D97-AF65-F5344CB8AC3E}">
        <p14:creationId xmlns:p14="http://schemas.microsoft.com/office/powerpoint/2010/main" val="188486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0067" y="306436"/>
            <a:ext cx="14620696" cy="927677"/>
          </a:xfrm>
          <a:prstGeom prst="rect">
            <a:avLst/>
          </a:prstGeom>
        </p:spPr>
        <p:txBody>
          <a:bodyPr lIns="179259" tIns="143407" rIns="179259" bIns="14340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defTabSz="932563"/>
            <a:r>
              <a:rPr lang="en-US" sz="4400" dirty="0">
                <a:gradFill>
                  <a:gsLst>
                    <a:gs pos="1250">
                      <a:srgbClr val="FFFFFF"/>
                    </a:gs>
                    <a:gs pos="100000">
                      <a:srgbClr val="FFFFFF"/>
                    </a:gs>
                  </a:gsLst>
                  <a:lin ang="5400000" scaled="0"/>
                </a:gradFill>
                <a:latin typeface="Segoe UI Light"/>
              </a:rPr>
              <a:t>Regions paired for geo-redundancy</a:t>
            </a:r>
          </a:p>
        </p:txBody>
      </p:sp>
      <p:sp>
        <p:nvSpPr>
          <p:cNvPr id="16" name="Freeform 128"/>
          <p:cNvSpPr>
            <a:spLocks noChangeAspect="1"/>
          </p:cNvSpPr>
          <p:nvPr/>
        </p:nvSpPr>
        <p:spPr bwMode="black">
          <a:xfrm>
            <a:off x="535244" y="2084569"/>
            <a:ext cx="4537619" cy="24987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FFFFFF"/>
                  </a:gs>
                  <a:gs pos="28000">
                    <a:srgbClr val="FFFFFF"/>
                  </a:gs>
                </a:gsLst>
                <a:lin ang="5400000" scaled="0"/>
              </a:gradFill>
              <a:latin typeface="Segoe UI Light"/>
            </a:endParaRPr>
          </a:p>
        </p:txBody>
      </p:sp>
      <p:sp>
        <p:nvSpPr>
          <p:cNvPr id="17" name="Freeform 79"/>
          <p:cNvSpPr>
            <a:spLocks noEditPoints="1"/>
          </p:cNvSpPr>
          <p:nvPr/>
        </p:nvSpPr>
        <p:spPr bwMode="black">
          <a:xfrm>
            <a:off x="2644903"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18" name="Freeform 79"/>
          <p:cNvSpPr>
            <a:spLocks noEditPoints="1"/>
          </p:cNvSpPr>
          <p:nvPr/>
        </p:nvSpPr>
        <p:spPr bwMode="black">
          <a:xfrm>
            <a:off x="3534230"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19" name="Freeform 79"/>
          <p:cNvSpPr>
            <a:spLocks noEditPoints="1"/>
          </p:cNvSpPr>
          <p:nvPr/>
        </p:nvSpPr>
        <p:spPr bwMode="black">
          <a:xfrm>
            <a:off x="1755576"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cxnSp>
        <p:nvCxnSpPr>
          <p:cNvPr id="20" name="Straight Connector 19"/>
          <p:cNvCxnSpPr/>
          <p:nvPr/>
        </p:nvCxnSpPr>
        <p:spPr>
          <a:xfrm>
            <a:off x="2583839" y="5390066"/>
            <a:ext cx="7019818"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610946" y="5276401"/>
            <a:ext cx="227331" cy="22733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sp>
        <p:nvSpPr>
          <p:cNvPr id="22" name="TextBox 21"/>
          <p:cNvSpPr txBox="1"/>
          <p:nvPr/>
        </p:nvSpPr>
        <p:spPr>
          <a:xfrm>
            <a:off x="9966088" y="5108137"/>
            <a:ext cx="1096313" cy="954320"/>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2353" dirty="0">
                <a:gradFill>
                  <a:gsLst>
                    <a:gs pos="61947">
                      <a:srgbClr val="FFFFFF"/>
                    </a:gs>
                    <a:gs pos="44000">
                      <a:srgbClr val="FFFFFF"/>
                    </a:gs>
                  </a:gsLst>
                  <a:lin ang="5400000" scaled="0"/>
                </a:gradFill>
                <a:latin typeface="Segoe UI Light"/>
              </a:rPr>
              <a:t>US </a:t>
            </a:r>
          </a:p>
          <a:p>
            <a:pPr defTabSz="914225"/>
            <a:r>
              <a:rPr lang="en-US" sz="2353" dirty="0">
                <a:gradFill>
                  <a:gsLst>
                    <a:gs pos="61947">
                      <a:srgbClr val="FFFFFF"/>
                    </a:gs>
                    <a:gs pos="44000">
                      <a:srgbClr val="FFFFFF"/>
                    </a:gs>
                  </a:gsLst>
                  <a:lin ang="5400000" scaled="0"/>
                </a:gradFill>
                <a:latin typeface="Segoe UI Light"/>
              </a:rPr>
              <a:t>East</a:t>
            </a:r>
          </a:p>
        </p:txBody>
      </p:sp>
      <p:sp>
        <p:nvSpPr>
          <p:cNvPr id="23" name="Oval 22"/>
          <p:cNvSpPr/>
          <p:nvPr/>
        </p:nvSpPr>
        <p:spPr bwMode="auto">
          <a:xfrm>
            <a:off x="2431432" y="5276401"/>
            <a:ext cx="227331" cy="22733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sp>
        <p:nvSpPr>
          <p:cNvPr id="24" name="TextBox 23"/>
          <p:cNvSpPr txBox="1"/>
          <p:nvPr/>
        </p:nvSpPr>
        <p:spPr>
          <a:xfrm>
            <a:off x="1348956" y="5108137"/>
            <a:ext cx="957561" cy="954320"/>
          </a:xfrm>
          <a:prstGeom prst="rect">
            <a:avLst/>
          </a:prstGeom>
          <a:noFill/>
        </p:spPr>
        <p:txBody>
          <a:bodyPr wrap="square" lIns="0" tIns="143407" rIns="0" bIns="143407" rtlCol="0">
            <a:spAutoFit/>
          </a:bodyPr>
          <a:lstStyle/>
          <a:p>
            <a:pPr algn="ctr" defTabSz="914225">
              <a:lnSpc>
                <a:spcPct val="90000"/>
              </a:lnSpc>
            </a:pPr>
            <a:r>
              <a:rPr lang="en-US" sz="2353" b="1" spc="-49" dirty="0">
                <a:gradFill>
                  <a:gsLst>
                    <a:gs pos="61947">
                      <a:srgbClr val="FFFFFF"/>
                    </a:gs>
                    <a:gs pos="44000">
                      <a:srgbClr val="FFFFFF"/>
                    </a:gs>
                  </a:gsLst>
                  <a:lin ang="5400000" scaled="0"/>
                </a:gradFill>
                <a:latin typeface="Segoe UI Light"/>
              </a:rPr>
              <a:t>US West</a:t>
            </a:r>
          </a:p>
        </p:txBody>
      </p:sp>
      <p:sp>
        <p:nvSpPr>
          <p:cNvPr id="25" name="TextBox 24"/>
          <p:cNvSpPr txBox="1"/>
          <p:nvPr/>
        </p:nvSpPr>
        <p:spPr>
          <a:xfrm>
            <a:off x="5072862" y="4768423"/>
            <a:ext cx="1733550" cy="561131"/>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1961" dirty="0">
                <a:gradFill>
                  <a:gsLst>
                    <a:gs pos="61947">
                      <a:srgbClr val="FFFFFF"/>
                    </a:gs>
                    <a:gs pos="44000">
                      <a:srgbClr val="FFFFFF"/>
                    </a:gs>
                  </a:gsLst>
                  <a:lin ang="5400000" scaled="0"/>
                </a:gradFill>
                <a:latin typeface="Segoe UI Light"/>
              </a:rPr>
              <a:t>&gt; 100 miles</a:t>
            </a:r>
          </a:p>
        </p:txBody>
      </p:sp>
      <p:sp>
        <p:nvSpPr>
          <p:cNvPr id="26" name="TextBox 25"/>
          <p:cNvSpPr txBox="1"/>
          <p:nvPr/>
        </p:nvSpPr>
        <p:spPr>
          <a:xfrm>
            <a:off x="270066" y="1098653"/>
            <a:ext cx="10792335" cy="1080617"/>
          </a:xfrm>
          <a:prstGeom prst="rect">
            <a:avLst/>
          </a:prstGeom>
          <a:noFill/>
        </p:spPr>
        <p:txBody>
          <a:bodyPr wrap="square" lIns="179259" tIns="143407" rIns="179259"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14225"/>
            <a:r>
              <a:rPr lang="en-US" sz="2800" dirty="0">
                <a:gradFill>
                  <a:gsLst>
                    <a:gs pos="2917">
                      <a:srgbClr val="FFFFFF"/>
                    </a:gs>
                    <a:gs pos="30000">
                      <a:srgbClr val="FFFFFF"/>
                    </a:gs>
                  </a:gsLst>
                  <a:lin ang="5400000" scaled="0"/>
                </a:gradFill>
                <a:latin typeface="Segoe UI Light"/>
              </a:rPr>
              <a:t>Designed for high data availability, resiliency against regional disasters</a:t>
            </a:r>
          </a:p>
          <a:p>
            <a:pPr algn="l" defTabSz="914225"/>
            <a:r>
              <a:rPr lang="en-US" sz="2800" dirty="0">
                <a:gradFill>
                  <a:gsLst>
                    <a:gs pos="2917">
                      <a:srgbClr val="FFFFFF"/>
                    </a:gs>
                    <a:gs pos="30000">
                      <a:srgbClr val="FFFFFF"/>
                    </a:gs>
                  </a:gsLst>
                  <a:lin ang="5400000" scaled="0"/>
                </a:gradFill>
                <a:latin typeface="Segoe UI Light"/>
              </a:rPr>
              <a:t>Geo-replicated data still within national boundaries for 8 countries </a:t>
            </a:r>
          </a:p>
        </p:txBody>
      </p:sp>
      <p:sp>
        <p:nvSpPr>
          <p:cNvPr id="27" name="TextBox 26"/>
          <p:cNvSpPr txBox="1"/>
          <p:nvPr/>
        </p:nvSpPr>
        <p:spPr>
          <a:xfrm>
            <a:off x="3955351" y="5890318"/>
            <a:ext cx="4214041" cy="677360"/>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2745" b="0" dirty="0">
                <a:gradFill>
                  <a:gsLst>
                    <a:gs pos="69027">
                      <a:srgbClr val="FFFFFF"/>
                    </a:gs>
                    <a:gs pos="56000">
                      <a:srgbClr val="FFFFFF"/>
                    </a:gs>
                  </a:gsLst>
                  <a:lin ang="5400000" scaled="0"/>
                </a:gradFill>
                <a:latin typeface="Segoe UI Light"/>
              </a:rPr>
              <a:t>Geo replication</a:t>
            </a:r>
          </a:p>
        </p:txBody>
      </p:sp>
      <p:sp>
        <p:nvSpPr>
          <p:cNvPr id="28" name="Oval 27"/>
          <p:cNvSpPr/>
          <p:nvPr/>
        </p:nvSpPr>
        <p:spPr bwMode="auto">
          <a:xfrm>
            <a:off x="9648320" y="5313776"/>
            <a:ext cx="152580" cy="15258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grpSp>
        <p:nvGrpSpPr>
          <p:cNvPr id="2" name="Group 1"/>
          <p:cNvGrpSpPr/>
          <p:nvPr/>
        </p:nvGrpSpPr>
        <p:grpSpPr>
          <a:xfrm>
            <a:off x="7130356" y="2084569"/>
            <a:ext cx="4537619" cy="2498704"/>
            <a:chOff x="7273482" y="2125677"/>
            <a:chExt cx="4629265" cy="2549169"/>
          </a:xfrm>
        </p:grpSpPr>
        <p:sp>
          <p:nvSpPr>
            <p:cNvPr id="29" name="Freeform 128"/>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FFFFFF"/>
                    </a:gs>
                    <a:gs pos="28000">
                      <a:srgbClr val="FFFFFF"/>
                    </a:gs>
                  </a:gsLst>
                  <a:lin ang="5400000" scaled="0"/>
                </a:gradFill>
                <a:latin typeface="Segoe UI Light"/>
              </a:endParaRPr>
            </a:p>
          </p:txBody>
        </p:sp>
        <p:sp>
          <p:nvSpPr>
            <p:cNvPr id="30" name="Freeform 79"/>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31" name="Freeform 79"/>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32" name="Freeform 79"/>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grpSp>
    </p:spTree>
    <p:extLst>
      <p:ext uri="{BB962C8B-B14F-4D97-AF65-F5344CB8AC3E}">
        <p14:creationId xmlns:p14="http://schemas.microsoft.com/office/powerpoint/2010/main" val="2444275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22" presetClass="entr" presetSubtype="2"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1250"/>
                                        <p:tgtEl>
                                          <p:spTgt spid="20"/>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600"/>
                                        <p:tgtEl>
                                          <p:spTgt spid="25"/>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25"/>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600"/>
                                        <p:tgtEl>
                                          <p:spTgt spid="26"/>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26"/>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600"/>
                                        <p:tgtEl>
                                          <p:spTgt spid="27"/>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27"/>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28"/>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19"/>
                                        </p:tgtEl>
                                        <p:attrNameLst>
                                          <p:attrName>style.color</p:attrName>
                                        </p:attrNameLst>
                                      </p:cBhvr>
                                      <p:to>
                                        <a:schemeClr val="accent2"/>
                                      </p:to>
                                    </p:animClr>
                                    <p:animClr clrSpc="rgb" dir="cw">
                                      <p:cBhvr>
                                        <p:cTn id="61" dur="500" fill="hold"/>
                                        <p:tgtEl>
                                          <p:spTgt spid="19"/>
                                        </p:tgtEl>
                                        <p:attrNameLst>
                                          <p:attrName>fillcolor</p:attrName>
                                        </p:attrNameLst>
                                      </p:cBhvr>
                                      <p:to>
                                        <a:schemeClr val="accent2"/>
                                      </p:to>
                                    </p:animClr>
                                    <p:set>
                                      <p:cBhvr>
                                        <p:cTn id="62" dur="500" fill="hold"/>
                                        <p:tgtEl>
                                          <p:spTgt spid="19"/>
                                        </p:tgtEl>
                                        <p:attrNameLst>
                                          <p:attrName>fill.type</p:attrName>
                                        </p:attrNameLst>
                                      </p:cBhvr>
                                      <p:to>
                                        <p:strVal val="solid"/>
                                      </p:to>
                                    </p:set>
                                    <p:set>
                                      <p:cBhvr>
                                        <p:cTn id="63" dur="500" fill="hold"/>
                                        <p:tgtEl>
                                          <p:spTgt spid="19"/>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17"/>
                                        </p:tgtEl>
                                        <p:attrNameLst>
                                          <p:attrName>style.color</p:attrName>
                                        </p:attrNameLst>
                                      </p:cBhvr>
                                      <p:to>
                                        <a:schemeClr val="accent2"/>
                                      </p:to>
                                    </p:animClr>
                                    <p:animClr clrSpc="rgb" dir="cw">
                                      <p:cBhvr>
                                        <p:cTn id="66" dur="500" fill="hold"/>
                                        <p:tgtEl>
                                          <p:spTgt spid="17"/>
                                        </p:tgtEl>
                                        <p:attrNameLst>
                                          <p:attrName>fillcolor</p:attrName>
                                        </p:attrNameLst>
                                      </p:cBhvr>
                                      <p:to>
                                        <a:schemeClr val="accent2"/>
                                      </p:to>
                                    </p:animClr>
                                    <p:set>
                                      <p:cBhvr>
                                        <p:cTn id="67" dur="500" fill="hold"/>
                                        <p:tgtEl>
                                          <p:spTgt spid="17"/>
                                        </p:tgtEl>
                                        <p:attrNameLst>
                                          <p:attrName>fill.type</p:attrName>
                                        </p:attrNameLst>
                                      </p:cBhvr>
                                      <p:to>
                                        <p:strVal val="solid"/>
                                      </p:to>
                                    </p:set>
                                    <p:set>
                                      <p:cBhvr>
                                        <p:cTn id="68" dur="500" fill="hold"/>
                                        <p:tgtEl>
                                          <p:spTgt spid="17"/>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18"/>
                                        </p:tgtEl>
                                        <p:attrNameLst>
                                          <p:attrName>style.color</p:attrName>
                                        </p:attrNameLst>
                                      </p:cBhvr>
                                      <p:to>
                                        <a:schemeClr val="accent2"/>
                                      </p:to>
                                    </p:animClr>
                                    <p:animClr clrSpc="rgb" dir="cw">
                                      <p:cBhvr>
                                        <p:cTn id="71" dur="500" fill="hold"/>
                                        <p:tgtEl>
                                          <p:spTgt spid="18"/>
                                        </p:tgtEl>
                                        <p:attrNameLst>
                                          <p:attrName>fillcolor</p:attrName>
                                        </p:attrNameLst>
                                      </p:cBhvr>
                                      <p:to>
                                        <a:schemeClr val="accent2"/>
                                      </p:to>
                                    </p:animClr>
                                    <p:set>
                                      <p:cBhvr>
                                        <p:cTn id="72" dur="500" fill="hold"/>
                                        <p:tgtEl>
                                          <p:spTgt spid="18"/>
                                        </p:tgtEl>
                                        <p:attrNameLst>
                                          <p:attrName>fill.type</p:attrName>
                                        </p:attrNameLst>
                                      </p:cBhvr>
                                      <p:to>
                                        <p:strVal val="solid"/>
                                      </p:to>
                                    </p:set>
                                    <p:set>
                                      <p:cBhvr>
                                        <p:cTn id="73"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What percentage of </a:t>
            </a:r>
            <a:r>
              <a:rPr lang="en-US" b="1" u="sng" dirty="0"/>
              <a:t>new</a:t>
            </a:r>
            <a:r>
              <a:rPr lang="en-US" b="1" dirty="0"/>
              <a:t> workloads in Azure are Linux?</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55000" lnSpcReduction="20000"/>
          </a:bodyPr>
          <a:lstStyle/>
          <a:p>
            <a:pPr algn="ctr"/>
            <a:r>
              <a:rPr lang="en-US" sz="14900" b="1" dirty="0">
                <a:effectLst>
                  <a:outerShdw blurRad="38100" dist="38100" dir="2700000" algn="tl">
                    <a:srgbClr val="000000">
                      <a:alpha val="43137"/>
                    </a:srgbClr>
                  </a:outerShdw>
                </a:effectLst>
              </a:rPr>
              <a:t>50+%</a:t>
            </a:r>
          </a:p>
          <a:p>
            <a:pPr algn="ctr"/>
            <a:r>
              <a:rPr lang="en-US" sz="9000" b="1" dirty="0">
                <a:effectLst>
                  <a:outerShdw blurRad="38100" dist="38100" dir="2700000" algn="tl">
                    <a:srgbClr val="000000">
                      <a:alpha val="43137"/>
                    </a:srgbClr>
                  </a:outerShdw>
                </a:effectLst>
              </a:rPr>
              <a:t>30% of the workloads run Linux today, and growing 2x compared to Windows</a:t>
            </a:r>
          </a:p>
        </p:txBody>
      </p:sp>
    </p:spTree>
    <p:extLst>
      <p:ext uri="{BB962C8B-B14F-4D97-AF65-F5344CB8AC3E}">
        <p14:creationId xmlns:p14="http://schemas.microsoft.com/office/powerpoint/2010/main" val="311731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Rectangle 481">
            <a:extLst>
              <a:ext uri="{FF2B5EF4-FFF2-40B4-BE49-F238E27FC236}">
                <a16:creationId xmlns:a16="http://schemas.microsoft.com/office/drawing/2014/main" id="{0466FBA7-F31E-4B5B-A64A-D65EF131FB46}"/>
              </a:ext>
            </a:extLst>
          </p:cNvPr>
          <p:cNvSpPr/>
          <p:nvPr/>
        </p:nvSpPr>
        <p:spPr bwMode="auto">
          <a:xfrm>
            <a:off x="5652917" y="2918668"/>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95543FE9-3C50-4BE9-8A25-60B1B6ABE1BA}"/>
              </a:ext>
            </a:extLst>
          </p:cNvPr>
          <p:cNvSpPr/>
          <p:nvPr/>
        </p:nvSpPr>
        <p:spPr bwMode="auto">
          <a:xfrm>
            <a:off x="398871" y="2918668"/>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6A6811E1-D500-456C-B97A-B2323FB073D8}"/>
              </a:ext>
            </a:extLst>
          </p:cNvPr>
          <p:cNvSpPr/>
          <p:nvPr/>
        </p:nvSpPr>
        <p:spPr bwMode="auto">
          <a:xfrm>
            <a:off x="5647788" y="1362243"/>
            <a:ext cx="6157542"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2A30E861-CB8A-4C77-91FD-49C59C7389B8}"/>
              </a:ext>
            </a:extLst>
          </p:cNvPr>
          <p:cNvSpPr/>
          <p:nvPr/>
        </p:nvSpPr>
        <p:spPr bwMode="auto">
          <a:xfrm>
            <a:off x="401762" y="1344837"/>
            <a:ext cx="5136616"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18" name="Rectangle 42"/>
          <p:cNvSpPr>
            <a:spLocks/>
          </p:cNvSpPr>
          <p:nvPr/>
        </p:nvSpPr>
        <p:spPr bwMode="auto">
          <a:xfrm>
            <a:off x="1979999" y="750475"/>
            <a:ext cx="8232004" cy="794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defTabSz="457112">
              <a:lnSpc>
                <a:spcPct val="90000"/>
              </a:lnSpc>
              <a:defRPr/>
            </a:pPr>
            <a:endParaRPr lang="en-US" sz="2953" dirty="0">
              <a:solidFill>
                <a:srgbClr val="C40022"/>
              </a:solidFill>
              <a:latin typeface="Arial Bold" panose="020B0704020202020204" pitchFamily="34" charset="0"/>
              <a:cs typeface="Arial Bold" panose="020B0704020202020204" pitchFamily="34" charset="0"/>
              <a:sym typeface="Arial Bold" panose="020B0704020202020204" pitchFamily="34" charset="0"/>
            </a:endParaRPr>
          </a:p>
        </p:txBody>
      </p:sp>
      <p:sp>
        <p:nvSpPr>
          <p:cNvPr id="3" name="Title 2"/>
          <p:cNvSpPr>
            <a:spLocks noGrp="1"/>
          </p:cNvSpPr>
          <p:nvPr>
            <p:ph type="title"/>
          </p:nvPr>
        </p:nvSpPr>
        <p:spPr/>
        <p:txBody>
          <a:bodyPr/>
          <a:lstStyle/>
          <a:p>
            <a:r>
              <a:rPr lang="en-US" dirty="0">
                <a:sym typeface="Arial Bold" panose="020B0704020202020204" pitchFamily="34" charset="0"/>
              </a:rPr>
              <a:t>Azure + Open Source Momentum</a:t>
            </a:r>
            <a:endParaRPr lang="en-US" dirty="0"/>
          </a:p>
        </p:txBody>
      </p:sp>
      <p:sp>
        <p:nvSpPr>
          <p:cNvPr id="62" name="TextBox 61"/>
          <p:cNvSpPr txBox="1"/>
          <p:nvPr/>
        </p:nvSpPr>
        <p:spPr>
          <a:xfrm>
            <a:off x="5909405" y="3211010"/>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~60% of 3</a:t>
            </a:r>
            <a:r>
              <a:rPr lang="en-US" sz="2353" baseline="30000" dirty="0">
                <a:gradFill>
                  <a:gsLst>
                    <a:gs pos="61272">
                      <a:srgbClr val="0078D7"/>
                    </a:gs>
                    <a:gs pos="47000">
                      <a:srgbClr val="0078D7"/>
                    </a:gs>
                  </a:gsLst>
                  <a:lin ang="5400000" scaled="0"/>
                </a:gradFill>
                <a:latin typeface="Segoe UI Semilight"/>
                <a:cs typeface="Segoe UI Light" panose="020B0502040204020203" pitchFamily="34" charset="0"/>
              </a:rPr>
              <a:t>rd</a:t>
            </a: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 party Azure Marketplace images are OSS</a:t>
            </a:r>
          </a:p>
        </p:txBody>
      </p:sp>
      <p:sp>
        <p:nvSpPr>
          <p:cNvPr id="64" name="TextBox 63"/>
          <p:cNvSpPr txBox="1"/>
          <p:nvPr/>
        </p:nvSpPr>
        <p:spPr>
          <a:xfrm>
            <a:off x="684292" y="1688797"/>
            <a:ext cx="3467814" cy="651728"/>
          </a:xfrm>
          <a:prstGeom prst="rect">
            <a:avLst/>
          </a:prstGeom>
        </p:spPr>
        <p:txBody>
          <a:bodyPr wrap="square" lIns="0" tIns="0" rIns="0" bIns="0" rtlCol="0">
            <a:spAutoFit/>
          </a:bodyPr>
          <a:lstStyle/>
          <a:p>
            <a:pPr defTabSz="457112">
              <a:lnSpc>
                <a:spcPct val="90000"/>
              </a:lnSpc>
              <a:spcBef>
                <a:spcPts val="588"/>
              </a:spcBef>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Azure is a strong platform for Open Source</a:t>
            </a:r>
          </a:p>
        </p:txBody>
      </p:sp>
      <p:sp>
        <p:nvSpPr>
          <p:cNvPr id="86" name="Rectangle 85"/>
          <p:cNvSpPr/>
          <p:nvPr/>
        </p:nvSpPr>
        <p:spPr>
          <a:xfrm>
            <a:off x="5828672" y="1669459"/>
            <a:ext cx="2254966" cy="742246"/>
          </a:xfrm>
          <a:prstGeom prst="rect">
            <a:avLst/>
          </a:prstGeom>
        </p:spPr>
        <p:txBody>
          <a:bodyPr wrap="square">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1 in 3 VMs on Azure are Linux</a:t>
            </a:r>
          </a:p>
        </p:txBody>
      </p:sp>
      <p:sp>
        <p:nvSpPr>
          <p:cNvPr id="314" name="Rectangle 313"/>
          <p:cNvSpPr/>
          <p:nvPr/>
        </p:nvSpPr>
        <p:spPr>
          <a:xfrm>
            <a:off x="671199" y="3081926"/>
            <a:ext cx="2605149" cy="1395767"/>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Linux VMs are growing at ~2 times Windows VMs today</a:t>
            </a:r>
          </a:p>
        </p:txBody>
      </p:sp>
      <p:grpSp>
        <p:nvGrpSpPr>
          <p:cNvPr id="330" name="Group 329">
            <a:extLst>
              <a:ext uri="{FF2B5EF4-FFF2-40B4-BE49-F238E27FC236}">
                <a16:creationId xmlns:a16="http://schemas.microsoft.com/office/drawing/2014/main" id="{A042AC89-82B7-4397-A4D1-1AE7AF3CBD73}"/>
              </a:ext>
            </a:extLst>
          </p:cNvPr>
          <p:cNvGrpSpPr/>
          <p:nvPr/>
        </p:nvGrpSpPr>
        <p:grpSpPr>
          <a:xfrm>
            <a:off x="9356921" y="1744311"/>
            <a:ext cx="2109789" cy="569755"/>
            <a:chOff x="2942457" y="3451166"/>
            <a:chExt cx="2563807" cy="692364"/>
          </a:xfrm>
        </p:grpSpPr>
        <p:grpSp>
          <p:nvGrpSpPr>
            <p:cNvPr id="294" name="Group 8">
              <a:extLst>
                <a:ext uri="{FF2B5EF4-FFF2-40B4-BE49-F238E27FC236}">
                  <a16:creationId xmlns:a16="http://schemas.microsoft.com/office/drawing/2014/main" id="{50858ADD-C83A-4B00-8F8E-E8847E074F12}"/>
                </a:ext>
              </a:extLst>
            </p:cNvPr>
            <p:cNvGrpSpPr>
              <a:grpSpLocks noChangeAspect="1"/>
            </p:cNvGrpSpPr>
            <p:nvPr/>
          </p:nvGrpSpPr>
          <p:grpSpPr bwMode="auto">
            <a:xfrm>
              <a:off x="2942457" y="3451166"/>
              <a:ext cx="430207" cy="692364"/>
              <a:chOff x="2093" y="-527"/>
              <a:chExt cx="192" cy="309"/>
            </a:xfrm>
          </p:grpSpPr>
          <p:sp>
            <p:nvSpPr>
              <p:cNvPr id="296" name="Rectangle 9">
                <a:extLst>
                  <a:ext uri="{FF2B5EF4-FFF2-40B4-BE49-F238E27FC236}">
                    <a16:creationId xmlns:a16="http://schemas.microsoft.com/office/drawing/2014/main" id="{A733EE12-2E4C-4EFF-8888-6D65624C0C25}"/>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Rectangle 10">
                <a:extLst>
                  <a:ext uri="{FF2B5EF4-FFF2-40B4-BE49-F238E27FC236}">
                    <a16:creationId xmlns:a16="http://schemas.microsoft.com/office/drawing/2014/main" id="{904BF696-FC6F-4113-A291-68E864BB59B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Rectangle 11">
                <a:extLst>
                  <a:ext uri="{FF2B5EF4-FFF2-40B4-BE49-F238E27FC236}">
                    <a16:creationId xmlns:a16="http://schemas.microsoft.com/office/drawing/2014/main" id="{0BC15B5C-0E12-484F-B549-CAFEEAF2FED0}"/>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9" name="Rectangle 12">
                <a:extLst>
                  <a:ext uri="{FF2B5EF4-FFF2-40B4-BE49-F238E27FC236}">
                    <a16:creationId xmlns:a16="http://schemas.microsoft.com/office/drawing/2014/main" id="{6FBB9787-9879-4222-BD77-9399726A287F}"/>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0" name="Freeform 13">
                <a:extLst>
                  <a:ext uri="{FF2B5EF4-FFF2-40B4-BE49-F238E27FC236}">
                    <a16:creationId xmlns:a16="http://schemas.microsoft.com/office/drawing/2014/main" id="{9AB42D15-5ADD-4CED-8DD3-5237F2DD1E41}"/>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14">
                <a:extLst>
                  <a:ext uri="{FF2B5EF4-FFF2-40B4-BE49-F238E27FC236}">
                    <a16:creationId xmlns:a16="http://schemas.microsoft.com/office/drawing/2014/main" id="{2B85338E-DA6D-44F7-84EB-B91E06FF5FB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Oval 15">
                <a:extLst>
                  <a:ext uri="{FF2B5EF4-FFF2-40B4-BE49-F238E27FC236}">
                    <a16:creationId xmlns:a16="http://schemas.microsoft.com/office/drawing/2014/main" id="{E8C579DE-FFCF-40F1-BB38-1C2E184C38FC}"/>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Oval 16">
                <a:extLst>
                  <a:ext uri="{FF2B5EF4-FFF2-40B4-BE49-F238E27FC236}">
                    <a16:creationId xmlns:a16="http://schemas.microsoft.com/office/drawing/2014/main" id="{8A776CA2-FCE3-412A-BB91-B8A34AFF71DD}"/>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Rectangle 17">
                <a:extLst>
                  <a:ext uri="{FF2B5EF4-FFF2-40B4-BE49-F238E27FC236}">
                    <a16:creationId xmlns:a16="http://schemas.microsoft.com/office/drawing/2014/main" id="{B003D158-0181-454F-9C51-D6E74E26D964}"/>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34" name="Group 8">
              <a:extLst>
                <a:ext uri="{FF2B5EF4-FFF2-40B4-BE49-F238E27FC236}">
                  <a16:creationId xmlns:a16="http://schemas.microsoft.com/office/drawing/2014/main" id="{DC1D05D3-B41B-479E-B7AC-3BA3B71B8DF2}"/>
                </a:ext>
              </a:extLst>
            </p:cNvPr>
            <p:cNvGrpSpPr>
              <a:grpSpLocks noChangeAspect="1"/>
            </p:cNvGrpSpPr>
            <p:nvPr/>
          </p:nvGrpSpPr>
          <p:grpSpPr bwMode="auto">
            <a:xfrm>
              <a:off x="3475857" y="3451166"/>
              <a:ext cx="430207" cy="692364"/>
              <a:chOff x="2093" y="-527"/>
              <a:chExt cx="192" cy="309"/>
            </a:xfrm>
          </p:grpSpPr>
          <p:sp>
            <p:nvSpPr>
              <p:cNvPr id="335" name="Rectangle 9">
                <a:extLst>
                  <a:ext uri="{FF2B5EF4-FFF2-40B4-BE49-F238E27FC236}">
                    <a16:creationId xmlns:a16="http://schemas.microsoft.com/office/drawing/2014/main" id="{F4C6831B-DB02-4A70-AF9E-B978EF366BC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6" name="Rectangle 10">
                <a:extLst>
                  <a:ext uri="{FF2B5EF4-FFF2-40B4-BE49-F238E27FC236}">
                    <a16:creationId xmlns:a16="http://schemas.microsoft.com/office/drawing/2014/main" id="{322D3153-DD7C-4CE2-8E62-8C9BB588AC50}"/>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Rectangle 11">
                <a:extLst>
                  <a:ext uri="{FF2B5EF4-FFF2-40B4-BE49-F238E27FC236}">
                    <a16:creationId xmlns:a16="http://schemas.microsoft.com/office/drawing/2014/main" id="{8E684CCE-63B2-4B90-888D-0627C4DFBCBD}"/>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Rectangle 12">
                <a:extLst>
                  <a:ext uri="{FF2B5EF4-FFF2-40B4-BE49-F238E27FC236}">
                    <a16:creationId xmlns:a16="http://schemas.microsoft.com/office/drawing/2014/main" id="{34BCBA2E-4F15-44A1-A1A6-BAD11BE9CBB3}"/>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9" name="Freeform 13">
                <a:extLst>
                  <a:ext uri="{FF2B5EF4-FFF2-40B4-BE49-F238E27FC236}">
                    <a16:creationId xmlns:a16="http://schemas.microsoft.com/office/drawing/2014/main" id="{45C16F4E-A77D-45B2-85B1-F33C01CB2C20}"/>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14">
                <a:extLst>
                  <a:ext uri="{FF2B5EF4-FFF2-40B4-BE49-F238E27FC236}">
                    <a16:creationId xmlns:a16="http://schemas.microsoft.com/office/drawing/2014/main" id="{D1978161-2E0F-4947-BDBF-E235707A1A3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Oval 15">
                <a:extLst>
                  <a:ext uri="{FF2B5EF4-FFF2-40B4-BE49-F238E27FC236}">
                    <a16:creationId xmlns:a16="http://schemas.microsoft.com/office/drawing/2014/main" id="{9D2606EF-ECF1-45DB-9B9B-3E3493A1824B}"/>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Oval 16">
                <a:extLst>
                  <a:ext uri="{FF2B5EF4-FFF2-40B4-BE49-F238E27FC236}">
                    <a16:creationId xmlns:a16="http://schemas.microsoft.com/office/drawing/2014/main" id="{0B61E4AD-91DF-4296-A518-932388A19C59}"/>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Rectangle 17">
                <a:extLst>
                  <a:ext uri="{FF2B5EF4-FFF2-40B4-BE49-F238E27FC236}">
                    <a16:creationId xmlns:a16="http://schemas.microsoft.com/office/drawing/2014/main" id="{E878AAA6-80D4-484F-941F-758B3A0B325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44" name="Group 8">
              <a:extLst>
                <a:ext uri="{FF2B5EF4-FFF2-40B4-BE49-F238E27FC236}">
                  <a16:creationId xmlns:a16="http://schemas.microsoft.com/office/drawing/2014/main" id="{7F47692A-5888-450F-8AB4-03904088D327}"/>
                </a:ext>
              </a:extLst>
            </p:cNvPr>
            <p:cNvGrpSpPr>
              <a:grpSpLocks noChangeAspect="1"/>
            </p:cNvGrpSpPr>
            <p:nvPr/>
          </p:nvGrpSpPr>
          <p:grpSpPr bwMode="auto">
            <a:xfrm>
              <a:off x="4009257" y="3451166"/>
              <a:ext cx="430207" cy="692364"/>
              <a:chOff x="2093" y="-527"/>
              <a:chExt cx="192" cy="309"/>
            </a:xfrm>
          </p:grpSpPr>
          <p:sp>
            <p:nvSpPr>
              <p:cNvPr id="345" name="Rectangle 9">
                <a:extLst>
                  <a:ext uri="{FF2B5EF4-FFF2-40B4-BE49-F238E27FC236}">
                    <a16:creationId xmlns:a16="http://schemas.microsoft.com/office/drawing/2014/main" id="{CAE0E99B-FADC-4676-ABFD-B0711D74DED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Rectangle 10">
                <a:extLst>
                  <a:ext uri="{FF2B5EF4-FFF2-40B4-BE49-F238E27FC236}">
                    <a16:creationId xmlns:a16="http://schemas.microsoft.com/office/drawing/2014/main" id="{7D097AFB-EC1A-4374-A2D5-3D727CA82B2B}"/>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Rectangle 11">
                <a:extLst>
                  <a:ext uri="{FF2B5EF4-FFF2-40B4-BE49-F238E27FC236}">
                    <a16:creationId xmlns:a16="http://schemas.microsoft.com/office/drawing/2014/main" id="{E695BD0F-75C9-49E6-8573-6101C134F6DC}"/>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Rectangle 12">
                <a:extLst>
                  <a:ext uri="{FF2B5EF4-FFF2-40B4-BE49-F238E27FC236}">
                    <a16:creationId xmlns:a16="http://schemas.microsoft.com/office/drawing/2014/main" id="{8877583E-44BC-4FE4-AC1B-F8015B6A24D8}"/>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13">
                <a:extLst>
                  <a:ext uri="{FF2B5EF4-FFF2-40B4-BE49-F238E27FC236}">
                    <a16:creationId xmlns:a16="http://schemas.microsoft.com/office/drawing/2014/main" id="{6364A662-BE63-4D11-AA07-0B2E18E30B2E}"/>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14">
                <a:extLst>
                  <a:ext uri="{FF2B5EF4-FFF2-40B4-BE49-F238E27FC236}">
                    <a16:creationId xmlns:a16="http://schemas.microsoft.com/office/drawing/2014/main" id="{89A4E086-1FB6-41D4-9C63-83C776D58279}"/>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Oval 15">
                <a:extLst>
                  <a:ext uri="{FF2B5EF4-FFF2-40B4-BE49-F238E27FC236}">
                    <a16:creationId xmlns:a16="http://schemas.microsoft.com/office/drawing/2014/main" id="{B83ACE44-628F-4C01-BBB4-E2C8A7977915}"/>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Oval 16">
                <a:extLst>
                  <a:ext uri="{FF2B5EF4-FFF2-40B4-BE49-F238E27FC236}">
                    <a16:creationId xmlns:a16="http://schemas.microsoft.com/office/drawing/2014/main" id="{ED90EC58-3E61-40BD-ABF7-F56C79134ABF}"/>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Rectangle 17">
                <a:extLst>
                  <a:ext uri="{FF2B5EF4-FFF2-40B4-BE49-F238E27FC236}">
                    <a16:creationId xmlns:a16="http://schemas.microsoft.com/office/drawing/2014/main" id="{91F7FE29-22D8-47B2-ADD0-631ED29CB06C}"/>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54" name="Group 8">
              <a:extLst>
                <a:ext uri="{FF2B5EF4-FFF2-40B4-BE49-F238E27FC236}">
                  <a16:creationId xmlns:a16="http://schemas.microsoft.com/office/drawing/2014/main" id="{94252A5C-90D6-4E1E-ABFC-26A310A3BF43}"/>
                </a:ext>
              </a:extLst>
            </p:cNvPr>
            <p:cNvGrpSpPr>
              <a:grpSpLocks noChangeAspect="1"/>
            </p:cNvGrpSpPr>
            <p:nvPr/>
          </p:nvGrpSpPr>
          <p:grpSpPr bwMode="auto">
            <a:xfrm>
              <a:off x="4542657" y="3451166"/>
              <a:ext cx="430207" cy="692364"/>
              <a:chOff x="2093" y="-527"/>
              <a:chExt cx="192" cy="309"/>
            </a:xfrm>
          </p:grpSpPr>
          <p:sp>
            <p:nvSpPr>
              <p:cNvPr id="355" name="Rectangle 9">
                <a:extLst>
                  <a:ext uri="{FF2B5EF4-FFF2-40B4-BE49-F238E27FC236}">
                    <a16:creationId xmlns:a16="http://schemas.microsoft.com/office/drawing/2014/main" id="{7588DFE3-1A84-4417-960B-61D7F178DCDF}"/>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Rectangle 10">
                <a:extLst>
                  <a:ext uri="{FF2B5EF4-FFF2-40B4-BE49-F238E27FC236}">
                    <a16:creationId xmlns:a16="http://schemas.microsoft.com/office/drawing/2014/main" id="{19CE3A23-28AC-4B83-8638-C9D376D694F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Rectangle 11">
                <a:extLst>
                  <a:ext uri="{FF2B5EF4-FFF2-40B4-BE49-F238E27FC236}">
                    <a16:creationId xmlns:a16="http://schemas.microsoft.com/office/drawing/2014/main" id="{09587804-58E0-428D-9DAE-2D5EDBA857BE}"/>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Rectangle 12">
                <a:extLst>
                  <a:ext uri="{FF2B5EF4-FFF2-40B4-BE49-F238E27FC236}">
                    <a16:creationId xmlns:a16="http://schemas.microsoft.com/office/drawing/2014/main" id="{CE0B7DDE-9ACA-411B-9E79-2D22EB97FFD9}"/>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13">
                <a:extLst>
                  <a:ext uri="{FF2B5EF4-FFF2-40B4-BE49-F238E27FC236}">
                    <a16:creationId xmlns:a16="http://schemas.microsoft.com/office/drawing/2014/main" id="{CAE444E5-7A6A-4B1E-8D49-85A640AAF28D}"/>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Freeform 14">
                <a:extLst>
                  <a:ext uri="{FF2B5EF4-FFF2-40B4-BE49-F238E27FC236}">
                    <a16:creationId xmlns:a16="http://schemas.microsoft.com/office/drawing/2014/main" id="{84C875C7-0A14-4968-8623-CA82CA86287B}"/>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Oval 15">
                <a:extLst>
                  <a:ext uri="{FF2B5EF4-FFF2-40B4-BE49-F238E27FC236}">
                    <a16:creationId xmlns:a16="http://schemas.microsoft.com/office/drawing/2014/main" id="{A22992D8-7D5A-4B1F-AA6C-C1229057F6C4}"/>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Oval 16">
                <a:extLst>
                  <a:ext uri="{FF2B5EF4-FFF2-40B4-BE49-F238E27FC236}">
                    <a16:creationId xmlns:a16="http://schemas.microsoft.com/office/drawing/2014/main" id="{9976C32E-7FBD-498B-AAF0-2A79331EBBEE}"/>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Rectangle 17">
                <a:extLst>
                  <a:ext uri="{FF2B5EF4-FFF2-40B4-BE49-F238E27FC236}">
                    <a16:creationId xmlns:a16="http://schemas.microsoft.com/office/drawing/2014/main" id="{48E8ABF3-03F0-4158-A809-97A48B96C187}"/>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64" name="Group 8">
              <a:extLst>
                <a:ext uri="{FF2B5EF4-FFF2-40B4-BE49-F238E27FC236}">
                  <a16:creationId xmlns:a16="http://schemas.microsoft.com/office/drawing/2014/main" id="{BE187353-D00F-4165-95AE-36B1C05D67B0}"/>
                </a:ext>
              </a:extLst>
            </p:cNvPr>
            <p:cNvGrpSpPr>
              <a:grpSpLocks noChangeAspect="1"/>
            </p:cNvGrpSpPr>
            <p:nvPr/>
          </p:nvGrpSpPr>
          <p:grpSpPr bwMode="auto">
            <a:xfrm>
              <a:off x="5076057" y="3451166"/>
              <a:ext cx="430207" cy="692364"/>
              <a:chOff x="2093" y="-527"/>
              <a:chExt cx="192" cy="309"/>
            </a:xfrm>
          </p:grpSpPr>
          <p:sp>
            <p:nvSpPr>
              <p:cNvPr id="365" name="Rectangle 9">
                <a:extLst>
                  <a:ext uri="{FF2B5EF4-FFF2-40B4-BE49-F238E27FC236}">
                    <a16:creationId xmlns:a16="http://schemas.microsoft.com/office/drawing/2014/main" id="{81A3D845-48DE-4417-AA93-A39B9399BAA3}"/>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Rectangle 10">
                <a:extLst>
                  <a:ext uri="{FF2B5EF4-FFF2-40B4-BE49-F238E27FC236}">
                    <a16:creationId xmlns:a16="http://schemas.microsoft.com/office/drawing/2014/main" id="{5C5B28FF-F8FB-4047-8CE3-E592AF648321}"/>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Rectangle 11">
                <a:extLst>
                  <a:ext uri="{FF2B5EF4-FFF2-40B4-BE49-F238E27FC236}">
                    <a16:creationId xmlns:a16="http://schemas.microsoft.com/office/drawing/2014/main" id="{4BBCCAC1-CB4C-4208-AD7C-411917E40F08}"/>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Rectangle 12">
                <a:extLst>
                  <a:ext uri="{FF2B5EF4-FFF2-40B4-BE49-F238E27FC236}">
                    <a16:creationId xmlns:a16="http://schemas.microsoft.com/office/drawing/2014/main" id="{70040865-9689-46E3-8DFD-CF7B8A6302A1}"/>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13">
                <a:extLst>
                  <a:ext uri="{FF2B5EF4-FFF2-40B4-BE49-F238E27FC236}">
                    <a16:creationId xmlns:a16="http://schemas.microsoft.com/office/drawing/2014/main" id="{8AF0F59F-E4E1-46C1-A0F0-89359B91743F}"/>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14">
                <a:extLst>
                  <a:ext uri="{FF2B5EF4-FFF2-40B4-BE49-F238E27FC236}">
                    <a16:creationId xmlns:a16="http://schemas.microsoft.com/office/drawing/2014/main" id="{BBA195CD-0308-4B3C-8F0A-89117B0C8686}"/>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1" name="Oval 15">
                <a:extLst>
                  <a:ext uri="{FF2B5EF4-FFF2-40B4-BE49-F238E27FC236}">
                    <a16:creationId xmlns:a16="http://schemas.microsoft.com/office/drawing/2014/main" id="{2DD38D4C-DA0A-4844-8D3F-FF1FB7F03272}"/>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Oval 16">
                <a:extLst>
                  <a:ext uri="{FF2B5EF4-FFF2-40B4-BE49-F238E27FC236}">
                    <a16:creationId xmlns:a16="http://schemas.microsoft.com/office/drawing/2014/main" id="{8861146D-454A-4171-88E8-279FD3E42671}"/>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Rectangle 17">
                <a:extLst>
                  <a:ext uri="{FF2B5EF4-FFF2-40B4-BE49-F238E27FC236}">
                    <a16:creationId xmlns:a16="http://schemas.microsoft.com/office/drawing/2014/main" id="{37EA23B9-BC26-4274-A367-94CAD30FE11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322" name="Group 38">
            <a:extLst>
              <a:ext uri="{FF2B5EF4-FFF2-40B4-BE49-F238E27FC236}">
                <a16:creationId xmlns:a16="http://schemas.microsoft.com/office/drawing/2014/main" id="{DBBFCA54-A281-4682-8EC8-89684CD376C5}"/>
              </a:ext>
            </a:extLst>
          </p:cNvPr>
          <p:cNvGrpSpPr>
            <a:grpSpLocks noChangeAspect="1"/>
          </p:cNvGrpSpPr>
          <p:nvPr/>
        </p:nvGrpSpPr>
        <p:grpSpPr bwMode="auto">
          <a:xfrm>
            <a:off x="4324614" y="3347897"/>
            <a:ext cx="851306" cy="485914"/>
            <a:chOff x="6972" y="642"/>
            <a:chExt cx="445" cy="254"/>
          </a:xfrm>
        </p:grpSpPr>
        <p:sp>
          <p:nvSpPr>
            <p:cNvPr id="324" name="Line 39">
              <a:extLst>
                <a:ext uri="{FF2B5EF4-FFF2-40B4-BE49-F238E27FC236}">
                  <a16:creationId xmlns:a16="http://schemas.microsoft.com/office/drawing/2014/main" id="{4B26F547-B0C8-496F-BC27-DB9BC72639AB}"/>
                </a:ext>
              </a:extLst>
            </p:cNvPr>
            <p:cNvSpPr>
              <a:spLocks noChangeShapeType="1"/>
            </p:cNvSpPr>
            <p:nvPr/>
          </p:nvSpPr>
          <p:spPr bwMode="auto">
            <a:xfrm>
              <a:off x="6972" y="839"/>
              <a:ext cx="56"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Line 40">
              <a:extLst>
                <a:ext uri="{FF2B5EF4-FFF2-40B4-BE49-F238E27FC236}">
                  <a16:creationId xmlns:a16="http://schemas.microsoft.com/office/drawing/2014/main" id="{A41588A6-4F75-4A52-AA2D-7B3A6078B62C}"/>
                </a:ext>
              </a:extLst>
            </p:cNvPr>
            <p:cNvSpPr>
              <a:spLocks noChangeShapeType="1"/>
            </p:cNvSpPr>
            <p:nvPr/>
          </p:nvSpPr>
          <p:spPr bwMode="auto">
            <a:xfrm>
              <a:off x="7056" y="839"/>
              <a:ext cx="5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41">
              <a:extLst>
                <a:ext uri="{FF2B5EF4-FFF2-40B4-BE49-F238E27FC236}">
                  <a16:creationId xmlns:a16="http://schemas.microsoft.com/office/drawing/2014/main" id="{C8670D16-71A4-40C0-928E-3523C3CB1504}"/>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42">
              <a:extLst>
                <a:ext uri="{FF2B5EF4-FFF2-40B4-BE49-F238E27FC236}">
                  <a16:creationId xmlns:a16="http://schemas.microsoft.com/office/drawing/2014/main" id="{B9AE810F-1BD9-4D6C-91F0-670C80ED0613}"/>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Line 43">
              <a:extLst>
                <a:ext uri="{FF2B5EF4-FFF2-40B4-BE49-F238E27FC236}">
                  <a16:creationId xmlns:a16="http://schemas.microsoft.com/office/drawing/2014/main" id="{9185114A-D98D-40E7-81A2-19F7F6137D37}"/>
                </a:ext>
              </a:extLst>
            </p:cNvPr>
            <p:cNvSpPr>
              <a:spLocks noChangeShapeType="1"/>
            </p:cNvSpPr>
            <p:nvPr/>
          </p:nvSpPr>
          <p:spPr bwMode="auto">
            <a:xfrm>
              <a:off x="6972" y="896"/>
              <a:ext cx="44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218" name="Freeform 7"/>
          <p:cNvSpPr>
            <a:spLocks noEditPoints="1"/>
          </p:cNvSpPr>
          <p:nvPr/>
        </p:nvSpPr>
        <p:spPr bwMode="auto">
          <a:xfrm>
            <a:off x="4315526" y="1677100"/>
            <a:ext cx="914258" cy="772979"/>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B0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54" tIns="45677" rIns="91354" bIns="45677" numCol="1" anchor="t" anchorCtr="0" compatLnSpc="1">
            <a:prstTxWarp prst="textNoShape">
              <a:avLst/>
            </a:prstTxWarp>
          </a:bodyPr>
          <a:lstStyle/>
          <a:p>
            <a:pPr defTabSz="456726">
              <a:defRPr/>
            </a:pPr>
            <a:endParaRPr lang="en-US" sz="1765" dirty="0">
              <a:solidFill>
                <a:srgbClr val="333333"/>
              </a:solidFill>
              <a:latin typeface="Segoe UI Semilight"/>
            </a:endParaRPr>
          </a:p>
        </p:txBody>
      </p:sp>
      <p:grpSp>
        <p:nvGrpSpPr>
          <p:cNvPr id="286" name="Group 285">
            <a:extLst/>
          </p:cNvPr>
          <p:cNvGrpSpPr/>
          <p:nvPr/>
        </p:nvGrpSpPr>
        <p:grpSpPr>
          <a:xfrm>
            <a:off x="10019340" y="3393516"/>
            <a:ext cx="1042973" cy="606687"/>
            <a:chOff x="10484128" y="4941888"/>
            <a:chExt cx="666750" cy="447675"/>
          </a:xfrm>
        </p:grpSpPr>
        <p:sp>
          <p:nvSpPr>
            <p:cNvPr id="287"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289" name="Group 288">
              <a:extLst/>
            </p:cNvPr>
            <p:cNvGrpSpPr/>
            <p:nvPr/>
          </p:nvGrpSpPr>
          <p:grpSpPr>
            <a:xfrm>
              <a:off x="10595793" y="5179789"/>
              <a:ext cx="424453" cy="115236"/>
              <a:chOff x="8980353" y="4943569"/>
              <a:chExt cx="424453" cy="115236"/>
            </a:xfrm>
          </p:grpSpPr>
          <p:sp>
            <p:nvSpPr>
              <p:cNvPr id="290"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1"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08" name="Rectangle 107">
            <a:extLst/>
          </p:cNvPr>
          <p:cNvSpPr/>
          <p:nvPr/>
        </p:nvSpPr>
        <p:spPr bwMode="auto">
          <a:xfrm>
            <a:off x="5652917" y="4646754"/>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Rectangle 108">
            <a:extLst/>
          </p:cNvPr>
          <p:cNvSpPr/>
          <p:nvPr/>
        </p:nvSpPr>
        <p:spPr bwMode="auto">
          <a:xfrm>
            <a:off x="398871" y="4646754"/>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109"/>
          <p:cNvSpPr txBox="1"/>
          <p:nvPr/>
        </p:nvSpPr>
        <p:spPr>
          <a:xfrm>
            <a:off x="5909405" y="4939097"/>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&gt;50% of all Azure consumption will be driven by Linux/OSS….</a:t>
            </a:r>
          </a:p>
        </p:txBody>
      </p:sp>
      <p:sp>
        <p:nvSpPr>
          <p:cNvPr id="111" name="Rectangle 110"/>
          <p:cNvSpPr/>
          <p:nvPr/>
        </p:nvSpPr>
        <p:spPr>
          <a:xfrm>
            <a:off x="671199" y="4810013"/>
            <a:ext cx="2605149" cy="1068111"/>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Majority of the VM’s in Azure China and Germany are Linux</a:t>
            </a:r>
          </a:p>
        </p:txBody>
      </p:sp>
      <p:grpSp>
        <p:nvGrpSpPr>
          <p:cNvPr id="118" name="Group 20">
            <a:extLst/>
          </p:cNvPr>
          <p:cNvGrpSpPr>
            <a:grpSpLocks noChangeAspect="1"/>
          </p:cNvGrpSpPr>
          <p:nvPr/>
        </p:nvGrpSpPr>
        <p:grpSpPr bwMode="auto">
          <a:xfrm>
            <a:off x="9592937" y="5246021"/>
            <a:ext cx="416109" cy="434939"/>
            <a:chOff x="2966" y="-409"/>
            <a:chExt cx="221" cy="231"/>
          </a:xfrm>
        </p:grpSpPr>
        <p:sp>
          <p:nvSpPr>
            <p:cNvPr id="119" name="Rectangle 21">
              <a:extLst/>
            </p:cNvPr>
            <p:cNvSpPr>
              <a:spLocks noChangeArrowheads="1"/>
            </p:cNvSpPr>
            <p:nvPr/>
          </p:nvSpPr>
          <p:spPr bwMode="auto">
            <a:xfrm>
              <a:off x="2966" y="-409"/>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Line 22">
              <a:extLst/>
            </p:cNvPr>
            <p:cNvSpPr>
              <a:spLocks noChangeShapeType="1"/>
            </p:cNvSpPr>
            <p:nvPr/>
          </p:nvSpPr>
          <p:spPr bwMode="auto">
            <a:xfrm flipH="1">
              <a:off x="3145"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 name="Line 23">
              <a:extLst/>
            </p:cNvPr>
            <p:cNvSpPr>
              <a:spLocks noChangeShapeType="1"/>
            </p:cNvSpPr>
            <p:nvPr/>
          </p:nvSpPr>
          <p:spPr bwMode="auto">
            <a:xfrm flipH="1">
              <a:off x="3111"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 name="Line 24">
              <a:extLst/>
            </p:cNvPr>
            <p:cNvSpPr>
              <a:spLocks noChangeShapeType="1"/>
            </p:cNvSpPr>
            <p:nvPr/>
          </p:nvSpPr>
          <p:spPr bwMode="auto">
            <a:xfrm flipH="1">
              <a:off x="3008" y="-379"/>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 name="Rectangle 25">
              <a:extLst/>
            </p:cNvPr>
            <p:cNvSpPr>
              <a:spLocks noChangeArrowheads="1"/>
            </p:cNvSpPr>
            <p:nvPr/>
          </p:nvSpPr>
          <p:spPr bwMode="auto">
            <a:xfrm>
              <a:off x="2966" y="-323"/>
              <a:ext cx="221" cy="5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 name="Line 26">
              <a:extLst/>
            </p:cNvPr>
            <p:cNvSpPr>
              <a:spLocks noChangeShapeType="1"/>
            </p:cNvSpPr>
            <p:nvPr/>
          </p:nvSpPr>
          <p:spPr bwMode="auto">
            <a:xfrm flipH="1">
              <a:off x="3145"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 name="Line 27">
              <a:extLst/>
            </p:cNvPr>
            <p:cNvSpPr>
              <a:spLocks noChangeShapeType="1"/>
            </p:cNvSpPr>
            <p:nvPr/>
          </p:nvSpPr>
          <p:spPr bwMode="auto">
            <a:xfrm flipH="1">
              <a:off x="3111"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 name="Line 28">
              <a:extLst/>
            </p:cNvPr>
            <p:cNvSpPr>
              <a:spLocks noChangeShapeType="1"/>
            </p:cNvSpPr>
            <p:nvPr/>
          </p:nvSpPr>
          <p:spPr bwMode="auto">
            <a:xfrm flipH="1">
              <a:off x="3008" y="-293"/>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 name="Rectangle 29">
              <a:extLst/>
            </p:cNvPr>
            <p:cNvSpPr>
              <a:spLocks noChangeArrowheads="1"/>
            </p:cNvSpPr>
            <p:nvPr/>
          </p:nvSpPr>
          <p:spPr bwMode="auto">
            <a:xfrm>
              <a:off x="2966" y="-238"/>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 name="Line 30">
              <a:extLst/>
            </p:cNvPr>
            <p:cNvSpPr>
              <a:spLocks noChangeShapeType="1"/>
            </p:cNvSpPr>
            <p:nvPr/>
          </p:nvSpPr>
          <p:spPr bwMode="auto">
            <a:xfrm flipH="1">
              <a:off x="3145"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 name="Line 31">
              <a:extLst/>
            </p:cNvPr>
            <p:cNvSpPr>
              <a:spLocks noChangeShapeType="1"/>
            </p:cNvSpPr>
            <p:nvPr/>
          </p:nvSpPr>
          <p:spPr bwMode="auto">
            <a:xfrm flipH="1">
              <a:off x="3111"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 name="Line 32">
              <a:extLst/>
            </p:cNvPr>
            <p:cNvSpPr>
              <a:spLocks noChangeShapeType="1"/>
            </p:cNvSpPr>
            <p:nvPr/>
          </p:nvSpPr>
          <p:spPr bwMode="auto">
            <a:xfrm flipH="1">
              <a:off x="3008" y="-208"/>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Line 33">
              <a:extLst/>
            </p:cNvPr>
            <p:cNvSpPr>
              <a:spLocks noChangeShapeType="1"/>
            </p:cNvSpPr>
            <p:nvPr/>
          </p:nvSpPr>
          <p:spPr bwMode="auto">
            <a:xfrm flipV="1">
              <a:off x="3119" y="-289"/>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Line 34">
              <a:extLst/>
            </p:cNvPr>
            <p:cNvSpPr>
              <a:spLocks noChangeShapeType="1"/>
            </p:cNvSpPr>
            <p:nvPr/>
          </p:nvSpPr>
          <p:spPr bwMode="auto">
            <a:xfrm flipV="1">
              <a:off x="3119" y="-374"/>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Line 35">
              <a:extLst/>
            </p:cNvPr>
            <p:cNvSpPr>
              <a:spLocks noChangeShapeType="1"/>
            </p:cNvSpPr>
            <p:nvPr/>
          </p:nvSpPr>
          <p:spPr bwMode="auto">
            <a:xfrm flipV="1">
              <a:off x="3119" y="-204"/>
              <a:ext cx="0" cy="2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4" name="Group 133">
            <a:extLst/>
          </p:cNvPr>
          <p:cNvGrpSpPr/>
          <p:nvPr/>
        </p:nvGrpSpPr>
        <p:grpSpPr>
          <a:xfrm>
            <a:off x="10148315" y="5244373"/>
            <a:ext cx="653643" cy="438875"/>
            <a:chOff x="10484128" y="4941888"/>
            <a:chExt cx="666750" cy="447675"/>
          </a:xfrm>
        </p:grpSpPr>
        <p:sp>
          <p:nvSpPr>
            <p:cNvPr id="135"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36" name="Group 135">
              <a:extLst/>
            </p:cNvPr>
            <p:cNvGrpSpPr/>
            <p:nvPr/>
          </p:nvGrpSpPr>
          <p:grpSpPr>
            <a:xfrm>
              <a:off x="10595793" y="5179789"/>
              <a:ext cx="424453" cy="115236"/>
              <a:chOff x="8980353" y="4943569"/>
              <a:chExt cx="424453" cy="115236"/>
            </a:xfrm>
          </p:grpSpPr>
          <p:sp>
            <p:nvSpPr>
              <p:cNvPr id="137"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1"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142" name="Group 141">
            <a:extLst/>
          </p:cNvPr>
          <p:cNvGrpSpPr/>
          <p:nvPr/>
        </p:nvGrpSpPr>
        <p:grpSpPr>
          <a:xfrm>
            <a:off x="10857712" y="5193014"/>
            <a:ext cx="746398" cy="566164"/>
            <a:chOff x="11207750" y="4889499"/>
            <a:chExt cx="761365" cy="577517"/>
          </a:xfrm>
        </p:grpSpPr>
        <p:sp>
          <p:nvSpPr>
            <p:cNvPr id="143" name="Freeform 47">
              <a:extLst/>
            </p:cNvPr>
            <p:cNvSpPr>
              <a:spLocks/>
            </p:cNvSpPr>
            <p:nvPr/>
          </p:nvSpPr>
          <p:spPr bwMode="auto">
            <a:xfrm>
              <a:off x="11302365"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Rectangle 143">
              <a:extLst/>
            </p:cNvPr>
            <p:cNvSpPr/>
            <p:nvPr/>
          </p:nvSpPr>
          <p:spPr bwMode="auto">
            <a:xfrm>
              <a:off x="11207750" y="4889499"/>
              <a:ext cx="478147" cy="5775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5" name="Group 144">
              <a:extLst/>
            </p:cNvPr>
            <p:cNvGrpSpPr/>
            <p:nvPr/>
          </p:nvGrpSpPr>
          <p:grpSpPr>
            <a:xfrm>
              <a:off x="11269528" y="5035612"/>
              <a:ext cx="424453" cy="278488"/>
              <a:chOff x="8980353" y="5108741"/>
              <a:chExt cx="424453" cy="278488"/>
            </a:xfrm>
          </p:grpSpPr>
          <p:sp>
            <p:nvSpPr>
              <p:cNvPr id="146" name="Rectangle 25">
                <a:extLst/>
              </p:cNvPr>
              <p:cNvSpPr>
                <a:spLocks noChangeArrowheads="1"/>
              </p:cNvSpPr>
              <p:nvPr/>
            </p:nvSpPr>
            <p:spPr bwMode="auto">
              <a:xfrm>
                <a:off x="8980353" y="5108741"/>
                <a:ext cx="424453" cy="11331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Line 26">
                <a:extLst/>
              </p:cNvPr>
              <p:cNvSpPr>
                <a:spLocks noChangeShapeType="1"/>
              </p:cNvSpPr>
              <p:nvPr/>
            </p:nvSpPr>
            <p:spPr bwMode="auto">
              <a:xfrm flipH="1">
                <a:off x="9324141"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Line 27">
                <a:extLst/>
              </p:cNvPr>
              <p:cNvSpPr>
                <a:spLocks noChangeShapeType="1"/>
              </p:cNvSpPr>
              <p:nvPr/>
            </p:nvSpPr>
            <p:spPr bwMode="auto">
              <a:xfrm flipH="1">
                <a:off x="9258840"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9" name="Line 28">
                <a:extLst/>
              </p:cNvPr>
              <p:cNvSpPr>
                <a:spLocks noChangeShapeType="1"/>
              </p:cNvSpPr>
              <p:nvPr/>
            </p:nvSpPr>
            <p:spPr bwMode="auto">
              <a:xfrm flipH="1">
                <a:off x="9061018" y="5166359"/>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0" name="Rectangle 29">
                <a:extLst/>
              </p:cNvPr>
              <p:cNvSpPr>
                <a:spLocks noChangeArrowheads="1"/>
              </p:cNvSpPr>
              <p:nvPr/>
            </p:nvSpPr>
            <p:spPr bwMode="auto">
              <a:xfrm>
                <a:off x="8980353" y="5271993"/>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Line 30">
                <a:extLst/>
              </p:cNvPr>
              <p:cNvSpPr>
                <a:spLocks noChangeShapeType="1"/>
              </p:cNvSpPr>
              <p:nvPr/>
            </p:nvSpPr>
            <p:spPr bwMode="auto">
              <a:xfrm flipH="1">
                <a:off x="9324141"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Line 31">
                <a:extLst/>
              </p:cNvPr>
              <p:cNvSpPr>
                <a:spLocks noChangeShapeType="1"/>
              </p:cNvSpPr>
              <p:nvPr/>
            </p:nvSpPr>
            <p:spPr bwMode="auto">
              <a:xfrm flipH="1">
                <a:off x="9258840"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Line 32">
                <a:extLst/>
              </p:cNvPr>
              <p:cNvSpPr>
                <a:spLocks noChangeShapeType="1"/>
              </p:cNvSpPr>
              <p:nvPr/>
            </p:nvSpPr>
            <p:spPr bwMode="auto">
              <a:xfrm flipH="1">
                <a:off x="9061018" y="5329611"/>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4" name="Line 33">
                <a:extLst/>
              </p:cNvPr>
              <p:cNvSpPr>
                <a:spLocks noChangeShapeType="1"/>
              </p:cNvSpPr>
              <p:nvPr/>
            </p:nvSpPr>
            <p:spPr bwMode="auto">
              <a:xfrm flipV="1">
                <a:off x="9274205" y="5174042"/>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5" name="Line 35">
                <a:extLst/>
              </p:cNvPr>
              <p:cNvSpPr>
                <a:spLocks noChangeShapeType="1"/>
              </p:cNvSpPr>
              <p:nvPr/>
            </p:nvSpPr>
            <p:spPr bwMode="auto">
              <a:xfrm flipV="1">
                <a:off x="9274205" y="5337293"/>
                <a:ext cx="0" cy="4993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pic>
        <p:nvPicPr>
          <p:cNvPr id="4" name="Picture 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contrast="-40000"/>
                    </a14:imgEffect>
                  </a14:imgLayer>
                </a14:imgProps>
              </a:ext>
            </a:extLst>
          </a:blip>
          <a:stretch>
            <a:fillRect/>
          </a:stretch>
        </p:blipFill>
        <p:spPr>
          <a:xfrm>
            <a:off x="4485310" y="5126462"/>
            <a:ext cx="683607" cy="683607"/>
          </a:xfrm>
          <a:prstGeom prst="rect">
            <a:avLst/>
          </a:prstGeom>
        </p:spPr>
      </p:pic>
    </p:spTree>
    <p:extLst>
      <p:ext uri="{BB962C8B-B14F-4D97-AF65-F5344CB8AC3E}">
        <p14:creationId xmlns:p14="http://schemas.microsoft.com/office/powerpoint/2010/main" val="196893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9141" y="2440809"/>
            <a:ext cx="302896" cy="362074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Rectangle 65"/>
          <p:cNvSpPr/>
          <p:nvPr/>
        </p:nvSpPr>
        <p:spPr bwMode="auto">
          <a:xfrm>
            <a:off x="3208293" y="124446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solidFill>
                  <a:srgbClr val="00188F"/>
                </a:solidFill>
                <a:latin typeface="Segoe UI Light" panose="020B0502040204020203" pitchFamily="34" charset="0"/>
                <a:cs typeface="Segoe UI Light" panose="020B0502040204020203" pitchFamily="34" charset="0"/>
              </a:rPr>
              <a:t>Cloud Computing Models</a:t>
            </a:r>
          </a:p>
        </p:txBody>
      </p:sp>
      <p:grpSp>
        <p:nvGrpSpPr>
          <p:cNvPr id="4" name="Group 3"/>
          <p:cNvGrpSpPr/>
          <p:nvPr/>
        </p:nvGrpSpPr>
        <p:grpSpPr>
          <a:xfrm>
            <a:off x="796966" y="1538808"/>
            <a:ext cx="2427913" cy="4497741"/>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On-Premises</a:t>
              </a:r>
            </a:p>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27" name="TextBox 52"/>
            <p:cNvSpPr txBox="1"/>
            <p:nvPr/>
          </p:nvSpPr>
          <p:spPr>
            <a:xfrm>
              <a:off x="855665" y="3333164"/>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grpSp>
      <p:sp>
        <p:nvSpPr>
          <p:cNvPr id="138" name="Rectangle 137"/>
          <p:cNvSpPr/>
          <p:nvPr/>
        </p:nvSpPr>
        <p:spPr>
          <a:xfrm>
            <a:off x="4381891" y="1511658"/>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Infrastructure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grpSp>
        <p:nvGrpSpPr>
          <p:cNvPr id="5" name="Group 4"/>
          <p:cNvGrpSpPr/>
          <p:nvPr/>
        </p:nvGrpSpPr>
        <p:grpSpPr>
          <a:xfrm>
            <a:off x="4412036" y="2460754"/>
            <a:ext cx="1645145" cy="3575799"/>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grpSp>
      <p:sp>
        <p:nvSpPr>
          <p:cNvPr id="140" name="Left Brace 139"/>
          <p:cNvSpPr/>
          <p:nvPr/>
        </p:nvSpPr>
        <p:spPr>
          <a:xfrm flipH="1">
            <a:off x="6059507" y="4724823"/>
            <a:ext cx="228600" cy="1325319"/>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1" name="TextBox 56"/>
          <p:cNvSpPr txBox="1"/>
          <p:nvPr/>
        </p:nvSpPr>
        <p:spPr>
          <a:xfrm flipH="1">
            <a:off x="6246230" y="4447057"/>
            <a:ext cx="615553" cy="17064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Physical Fabric</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Vendor</a:t>
            </a:r>
          </a:p>
        </p:txBody>
      </p:sp>
      <p:sp>
        <p:nvSpPr>
          <p:cNvPr id="142" name="Left Brace 141"/>
          <p:cNvSpPr/>
          <p:nvPr/>
        </p:nvSpPr>
        <p:spPr>
          <a:xfrm>
            <a:off x="4210567" y="2447306"/>
            <a:ext cx="179434"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3" name="TextBox 58"/>
          <p:cNvSpPr txBox="1"/>
          <p:nvPr/>
        </p:nvSpPr>
        <p:spPr>
          <a:xfrm>
            <a:off x="3798298" y="2520291"/>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sp>
        <p:nvSpPr>
          <p:cNvPr id="154" name="Rectangle 153"/>
          <p:cNvSpPr/>
          <p:nvPr/>
        </p:nvSpPr>
        <p:spPr>
          <a:xfrm>
            <a:off x="6889630" y="15016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Platform</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55" name="Left Brace 154"/>
          <p:cNvSpPr/>
          <p:nvPr/>
        </p:nvSpPr>
        <p:spPr>
          <a:xfrm flipH="1">
            <a:off x="8615631" y="3370388"/>
            <a:ext cx="182529" cy="266616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6" name="TextBox 54"/>
          <p:cNvSpPr txBox="1"/>
          <p:nvPr/>
        </p:nvSpPr>
        <p:spPr>
          <a:xfrm flipH="1">
            <a:off x="8769624" y="3238202"/>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sp>
        <p:nvSpPr>
          <p:cNvPr id="157" name="Left Brace 156"/>
          <p:cNvSpPr/>
          <p:nvPr/>
        </p:nvSpPr>
        <p:spPr>
          <a:xfrm>
            <a:off x="6806303" y="2441702"/>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8" name="TextBox 60"/>
          <p:cNvSpPr txBox="1"/>
          <p:nvPr/>
        </p:nvSpPr>
        <p:spPr>
          <a:xfrm>
            <a:off x="6463314" y="2323184"/>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grpSp>
        <p:nvGrpSpPr>
          <p:cNvPr id="9" name="Group 8"/>
          <p:cNvGrpSpPr/>
          <p:nvPr/>
        </p:nvGrpSpPr>
        <p:grpSpPr>
          <a:xfrm>
            <a:off x="6968130" y="2460753"/>
            <a:ext cx="1638240" cy="3575799"/>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grpSp>
      <p:sp>
        <p:nvSpPr>
          <p:cNvPr id="170" name="Rectangle 169"/>
          <p:cNvSpPr/>
          <p:nvPr/>
        </p:nvSpPr>
        <p:spPr>
          <a:xfrm>
            <a:off x="9464724" y="15016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Software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72" name="TextBox 64"/>
          <p:cNvSpPr txBox="1"/>
          <p:nvPr/>
        </p:nvSpPr>
        <p:spPr>
          <a:xfrm flipH="1">
            <a:off x="11387709" y="3008341"/>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grpSp>
        <p:nvGrpSpPr>
          <p:cNvPr id="11" name="Group 10"/>
          <p:cNvGrpSpPr/>
          <p:nvPr/>
        </p:nvGrpSpPr>
        <p:grpSpPr>
          <a:xfrm>
            <a:off x="9524698" y="2460750"/>
            <a:ext cx="1638240" cy="3575799"/>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grpSp>
      <p:sp>
        <p:nvSpPr>
          <p:cNvPr id="64" name="Left Brace 63"/>
          <p:cNvSpPr/>
          <p:nvPr/>
        </p:nvSpPr>
        <p:spPr>
          <a:xfrm flipH="1">
            <a:off x="11181463" y="2861103"/>
            <a:ext cx="206246" cy="321370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Rectangle 66"/>
          <p:cNvSpPr/>
          <p:nvPr/>
        </p:nvSpPr>
        <p:spPr bwMode="auto">
          <a:xfrm flipH="1">
            <a:off x="252797" y="124446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TextBox 58"/>
          <p:cNvSpPr txBox="1"/>
          <p:nvPr/>
        </p:nvSpPr>
        <p:spPr>
          <a:xfrm>
            <a:off x="3661291" y="4846263"/>
            <a:ext cx="830997" cy="94275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Microsoft </a:t>
            </a:r>
          </a:p>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Provisions</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endPar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endParaRPr>
          </a:p>
        </p:txBody>
      </p:sp>
      <p:sp>
        <p:nvSpPr>
          <p:cNvPr id="8" name="Left Bracket 7"/>
          <p:cNvSpPr/>
          <p:nvPr/>
        </p:nvSpPr>
        <p:spPr>
          <a:xfrm>
            <a:off x="4286075" y="4724823"/>
            <a:ext cx="95815" cy="1333645"/>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0" name="Straight Connector 9"/>
          <p:cNvCxnSpPr/>
          <p:nvPr/>
        </p:nvCxnSpPr>
        <p:spPr>
          <a:xfrm>
            <a:off x="4187700" y="5364535"/>
            <a:ext cx="1076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321891" y="2413083"/>
            <a:ext cx="184282" cy="47386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0" name="TextBox 60"/>
          <p:cNvSpPr txBox="1"/>
          <p:nvPr/>
        </p:nvSpPr>
        <p:spPr>
          <a:xfrm>
            <a:off x="8969679" y="2099076"/>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sp>
        <p:nvSpPr>
          <p:cNvPr id="76" name="Rectangle 75"/>
          <p:cNvSpPr/>
          <p:nvPr/>
        </p:nvSpPr>
        <p:spPr bwMode="auto">
          <a:xfrm>
            <a:off x="4381890"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Host</a:t>
            </a:r>
          </a:p>
        </p:txBody>
      </p:sp>
      <p:sp>
        <p:nvSpPr>
          <p:cNvPr id="77" name="Rectangle 76"/>
          <p:cNvSpPr/>
          <p:nvPr/>
        </p:nvSpPr>
        <p:spPr bwMode="auto">
          <a:xfrm>
            <a:off x="6937984" y="6400934"/>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Develop</a:t>
            </a:r>
          </a:p>
        </p:txBody>
      </p:sp>
      <p:sp>
        <p:nvSpPr>
          <p:cNvPr id="78" name="Rectangle 77"/>
          <p:cNvSpPr/>
          <p:nvPr/>
        </p:nvSpPr>
        <p:spPr bwMode="auto">
          <a:xfrm>
            <a:off x="9494078"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Consume</a:t>
            </a:r>
          </a:p>
        </p:txBody>
      </p:sp>
    </p:spTree>
    <p:extLst>
      <p:ext uri="{BB962C8B-B14F-4D97-AF65-F5344CB8AC3E}">
        <p14:creationId xmlns:p14="http://schemas.microsoft.com/office/powerpoint/2010/main" val="13243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board&#10;&#10;Description generated with high confidence">
            <a:extLst>
              <a:ext uri="{FF2B5EF4-FFF2-40B4-BE49-F238E27FC236}">
                <a16:creationId xmlns:a16="http://schemas.microsoft.com/office/drawing/2014/main" id="{1054546B-289A-4163-A221-24A447F72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954" y="0"/>
            <a:ext cx="5996066" cy="6862419"/>
          </a:xfrm>
          <a:prstGeom prst="rect">
            <a:avLst/>
          </a:prstGeom>
        </p:spPr>
      </p:pic>
    </p:spTree>
    <p:extLst>
      <p:ext uri="{BB962C8B-B14F-4D97-AF65-F5344CB8AC3E}">
        <p14:creationId xmlns:p14="http://schemas.microsoft.com/office/powerpoint/2010/main" val="7643433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30258" y="105230"/>
            <a:ext cx="11874129" cy="462288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Platform Services</a:t>
            </a:r>
          </a:p>
        </p:txBody>
      </p:sp>
      <p:sp>
        <p:nvSpPr>
          <p:cNvPr id="87" name="Rectangle 86"/>
          <p:cNvSpPr/>
          <p:nvPr/>
        </p:nvSpPr>
        <p:spPr bwMode="auto">
          <a:xfrm>
            <a:off x="5522" y="4513210"/>
            <a:ext cx="12188542" cy="237246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Infrastructure Services</a:t>
            </a:r>
          </a:p>
        </p:txBody>
      </p:sp>
      <p:sp>
        <p:nvSpPr>
          <p:cNvPr id="31" name="Rectangle 30"/>
          <p:cNvSpPr/>
          <p:nvPr/>
        </p:nvSpPr>
        <p:spPr bwMode="auto">
          <a:xfrm>
            <a:off x="130258" y="4847324"/>
            <a:ext cx="2576756" cy="77365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32" name="Rectangle 31"/>
          <p:cNvSpPr/>
          <p:nvPr/>
        </p:nvSpPr>
        <p:spPr bwMode="auto">
          <a:xfrm>
            <a:off x="2884618" y="4847324"/>
            <a:ext cx="2834465" cy="77405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56" name="Rectangle 55"/>
          <p:cNvSpPr/>
          <p:nvPr/>
        </p:nvSpPr>
        <p:spPr bwMode="auto">
          <a:xfrm>
            <a:off x="-134835" y="5747550"/>
            <a:ext cx="12389892" cy="1075537"/>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Datacenter Infrastructure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37676" y="6182037"/>
            <a:ext cx="764734" cy="764734"/>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26929" y="6182037"/>
            <a:ext cx="764734" cy="764734"/>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16184" y="6182037"/>
            <a:ext cx="764734" cy="764734"/>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00869" y="6182037"/>
            <a:ext cx="764734" cy="764734"/>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490123" y="6182037"/>
            <a:ext cx="764734" cy="764734"/>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279378" y="6182037"/>
            <a:ext cx="764734" cy="764734"/>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068633" y="6182037"/>
            <a:ext cx="764734" cy="764734"/>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857886" y="6182037"/>
            <a:ext cx="764734" cy="764734"/>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647142" y="6182037"/>
            <a:ext cx="764734" cy="764734"/>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436395" y="6182037"/>
            <a:ext cx="764734" cy="764734"/>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25650" y="6182037"/>
            <a:ext cx="764734" cy="764734"/>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014904" y="6182037"/>
            <a:ext cx="764734" cy="764734"/>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804159" y="6182037"/>
            <a:ext cx="764734" cy="764734"/>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593413" y="6182037"/>
            <a:ext cx="764734" cy="764734"/>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0835" y="6182037"/>
            <a:ext cx="764734" cy="764734"/>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8420" y="6182037"/>
            <a:ext cx="764734" cy="764734"/>
          </a:xfrm>
          <a:prstGeom prst="rect">
            <a:avLst/>
          </a:prstGeom>
        </p:spPr>
      </p:pic>
      <p:sp>
        <p:nvSpPr>
          <p:cNvPr id="41" name="Rectangle 40"/>
          <p:cNvSpPr/>
          <p:nvPr/>
        </p:nvSpPr>
        <p:spPr bwMode="auto">
          <a:xfrm>
            <a:off x="4339229" y="536352"/>
            <a:ext cx="2149415" cy="2141405"/>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Application Platform</a:t>
            </a:r>
          </a:p>
        </p:txBody>
      </p:sp>
      <p:grpSp>
        <p:nvGrpSpPr>
          <p:cNvPr id="137" name="Group 136"/>
          <p:cNvGrpSpPr/>
          <p:nvPr/>
        </p:nvGrpSpPr>
        <p:grpSpPr>
          <a:xfrm>
            <a:off x="4599123" y="1022387"/>
            <a:ext cx="988436" cy="310652"/>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Web</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493698" y="988100"/>
            <a:ext cx="995779" cy="285290"/>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647005" y="1534222"/>
            <a:ext cx="998026" cy="288928"/>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501959" y="1988454"/>
            <a:ext cx="983554" cy="321575"/>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Notification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236754" y="206169"/>
            <a:ext cx="1538640" cy="4514586"/>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Hybrid</a:t>
            </a:r>
          </a:p>
          <a:p>
            <a:pPr algn="ctr" defTabSz="895579" fontAlgn="base">
              <a:lnSpc>
                <a:spcPct val="90000"/>
              </a:lnSpc>
              <a:defRPr/>
            </a:pPr>
            <a:r>
              <a:rPr lang="en-US" sz="1272"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Cloud</a:t>
            </a:r>
          </a:p>
        </p:txBody>
      </p:sp>
      <p:sp>
        <p:nvSpPr>
          <p:cNvPr id="206" name="TextBox 205"/>
          <p:cNvSpPr txBox="1"/>
          <p:nvPr/>
        </p:nvSpPr>
        <p:spPr>
          <a:xfrm>
            <a:off x="10829772" y="2279519"/>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89138" y="2224227"/>
            <a:ext cx="290499" cy="290499"/>
          </a:xfrm>
          <a:prstGeom prst="rect">
            <a:avLst/>
          </a:prstGeom>
        </p:spPr>
      </p:pic>
      <p:sp>
        <p:nvSpPr>
          <p:cNvPr id="208" name="TextBox 207"/>
          <p:cNvSpPr txBox="1"/>
          <p:nvPr/>
        </p:nvSpPr>
        <p:spPr>
          <a:xfrm>
            <a:off x="10838209" y="4247522"/>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err="1">
                <a:solidFill>
                  <a:srgbClr val="FFFFFF"/>
                </a:solidFill>
                <a:latin typeface="Segoe UI" panose="020B0502040204020203" pitchFamily="34" charset="0"/>
                <a:ea typeface="Arial Unicode MS" panose="020B0604020202020204" pitchFamily="34" charset="-128"/>
                <a:cs typeface="Segoe UI" panose="020B0502040204020203" pitchFamily="34" charset="0"/>
              </a:rPr>
              <a:t>StorSimple</a:t>
            </a: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498529" y="4218196"/>
            <a:ext cx="281109" cy="281109"/>
          </a:xfrm>
          <a:prstGeom prst="rect">
            <a:avLst/>
          </a:prstGeom>
        </p:spPr>
      </p:pic>
      <p:sp>
        <p:nvSpPr>
          <p:cNvPr id="210" name="TextBox 209"/>
          <p:cNvSpPr txBox="1"/>
          <p:nvPr/>
        </p:nvSpPr>
        <p:spPr>
          <a:xfrm>
            <a:off x="10845188" y="376697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Site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507926" y="3723403"/>
            <a:ext cx="280144" cy="280144"/>
          </a:xfrm>
          <a:prstGeom prst="rect">
            <a:avLst/>
          </a:prstGeom>
        </p:spPr>
      </p:pic>
      <p:sp>
        <p:nvSpPr>
          <p:cNvPr id="212" name="TextBox 211"/>
          <p:cNvSpPr txBox="1"/>
          <p:nvPr/>
        </p:nvSpPr>
        <p:spPr>
          <a:xfrm>
            <a:off x="10830248" y="3306402"/>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499161" y="3286744"/>
            <a:ext cx="281036" cy="281036"/>
          </a:xfrm>
          <a:prstGeom prst="rect">
            <a:avLst/>
          </a:prstGeom>
        </p:spPr>
      </p:pic>
      <p:sp>
        <p:nvSpPr>
          <p:cNvPr id="33" name="Rectangle 32"/>
          <p:cNvSpPr/>
          <p:nvPr/>
        </p:nvSpPr>
        <p:spPr bwMode="auto">
          <a:xfrm>
            <a:off x="5896686" y="4846922"/>
            <a:ext cx="6166317" cy="77405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37" name="Rectangle 36"/>
          <p:cNvSpPr/>
          <p:nvPr/>
        </p:nvSpPr>
        <p:spPr bwMode="auto">
          <a:xfrm>
            <a:off x="6613379" y="536351"/>
            <a:ext cx="3469170" cy="1309118"/>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a:t>
            </a:r>
          </a:p>
        </p:txBody>
      </p:sp>
      <p:grpSp>
        <p:nvGrpSpPr>
          <p:cNvPr id="388" name="Group 387"/>
          <p:cNvGrpSpPr/>
          <p:nvPr/>
        </p:nvGrpSpPr>
        <p:grpSpPr>
          <a:xfrm>
            <a:off x="6790682" y="886793"/>
            <a:ext cx="1031343" cy="317724"/>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8870313" y="925905"/>
            <a:ext cx="973254" cy="345542"/>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7890308" y="1401045"/>
            <a:ext cx="991593" cy="312483"/>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Redis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374305" y="1396949"/>
            <a:ext cx="991394" cy="318216"/>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Search</a:t>
              </a: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597303" y="1398779"/>
            <a:ext cx="1016599" cy="31221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Storage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873787" y="923311"/>
            <a:ext cx="757944" cy="346988"/>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Data</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Warehouse</a:t>
              </a:r>
            </a:p>
          </p:txBody>
        </p:sp>
      </p:grpSp>
      <p:sp>
        <p:nvSpPr>
          <p:cNvPr id="9" name="Freeform 8"/>
          <p:cNvSpPr/>
          <p:nvPr/>
        </p:nvSpPr>
        <p:spPr bwMode="auto">
          <a:xfrm>
            <a:off x="10968619" y="2681059"/>
            <a:ext cx="67680"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197" name="TextBox 196"/>
          <p:cNvSpPr txBox="1"/>
          <p:nvPr/>
        </p:nvSpPr>
        <p:spPr>
          <a:xfrm>
            <a:off x="10846769" y="77928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Health Monitoring</a:t>
            </a:r>
          </a:p>
        </p:txBody>
      </p:sp>
      <p:grpSp>
        <p:nvGrpSpPr>
          <p:cNvPr id="229" name="Group 228"/>
          <p:cNvGrpSpPr/>
          <p:nvPr/>
        </p:nvGrpSpPr>
        <p:grpSpPr>
          <a:xfrm>
            <a:off x="10492695" y="765537"/>
            <a:ext cx="304413" cy="654526"/>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5956344" y="5141628"/>
            <a:ext cx="826745" cy="33927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5965875" y="5161857"/>
            <a:ext cx="262365" cy="262365"/>
          </a:xfrm>
          <a:prstGeom prst="rect">
            <a:avLst/>
          </a:prstGeom>
          <a:noFill/>
        </p:spPr>
      </p:pic>
      <p:sp>
        <p:nvSpPr>
          <p:cNvPr id="27" name="Rectangle 26"/>
          <p:cNvSpPr/>
          <p:nvPr/>
        </p:nvSpPr>
        <p:spPr bwMode="auto">
          <a:xfrm>
            <a:off x="8396936" y="5184808"/>
            <a:ext cx="907060"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17924" rIns="0" bIns="89617"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Express</a:t>
            </a:r>
          </a:p>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399117" y="5169669"/>
            <a:ext cx="246742" cy="246742"/>
          </a:xfrm>
          <a:prstGeom prst="rect">
            <a:avLst/>
          </a:prstGeom>
          <a:noFill/>
        </p:spPr>
      </p:pic>
      <p:sp>
        <p:nvSpPr>
          <p:cNvPr id="25" name="Rectangle 24"/>
          <p:cNvSpPr/>
          <p:nvPr/>
        </p:nvSpPr>
        <p:spPr bwMode="auto">
          <a:xfrm>
            <a:off x="2966404" y="5193835"/>
            <a:ext cx="558482"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977829" y="5180827"/>
            <a:ext cx="242242" cy="242243"/>
          </a:xfrm>
          <a:prstGeom prst="rect">
            <a:avLst/>
          </a:prstGeom>
          <a:noFill/>
        </p:spPr>
      </p:pic>
      <p:sp>
        <p:nvSpPr>
          <p:cNvPr id="26" name="Rectangle 25"/>
          <p:cNvSpPr/>
          <p:nvPr/>
        </p:nvSpPr>
        <p:spPr bwMode="auto">
          <a:xfrm>
            <a:off x="4446431" y="5198662"/>
            <a:ext cx="559704"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457486" y="5185654"/>
            <a:ext cx="242242" cy="242243"/>
          </a:xfrm>
          <a:prstGeom prst="rect">
            <a:avLst/>
          </a:prstGeom>
          <a:noFill/>
        </p:spPr>
      </p:pic>
      <p:sp>
        <p:nvSpPr>
          <p:cNvPr id="61" name="Rectangle 60"/>
          <p:cNvSpPr/>
          <p:nvPr/>
        </p:nvSpPr>
        <p:spPr bwMode="auto">
          <a:xfrm>
            <a:off x="5078587" y="5193833"/>
            <a:ext cx="603161"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082190" y="5180827"/>
            <a:ext cx="242242" cy="242243"/>
          </a:xfrm>
          <a:prstGeom prst="rect">
            <a:avLst/>
          </a:prstGeom>
          <a:noFill/>
        </p:spPr>
      </p:pic>
      <p:sp>
        <p:nvSpPr>
          <p:cNvPr id="43" name="Rectangle 42"/>
          <p:cNvSpPr/>
          <p:nvPr/>
        </p:nvSpPr>
        <p:spPr bwMode="auto">
          <a:xfrm>
            <a:off x="273301" y="5205428"/>
            <a:ext cx="1126864" cy="34896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245" y="5190686"/>
            <a:ext cx="256366" cy="256367"/>
          </a:xfrm>
          <a:prstGeom prst="rect">
            <a:avLst/>
          </a:prstGeom>
          <a:noFill/>
          <a:ln>
            <a:noFill/>
          </a:ln>
        </p:spPr>
      </p:pic>
      <p:sp>
        <p:nvSpPr>
          <p:cNvPr id="236" name="TextBox 235"/>
          <p:cNvSpPr txBox="1"/>
          <p:nvPr/>
        </p:nvSpPr>
        <p:spPr>
          <a:xfrm>
            <a:off x="10846769" y="122189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AD Privileged</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Identity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pic>
        <p:nvPicPr>
          <p:cNvPr id="272" name="Picture 271"/>
          <p:cNvPicPr>
            <a:picLocks noChangeAspect="1"/>
          </p:cNvPicPr>
          <p:nvPr/>
        </p:nvPicPr>
        <p:blipFill>
          <a:blip r:embed="rId23"/>
          <a:stretch>
            <a:fillRect/>
          </a:stretch>
        </p:blipFill>
        <p:spPr>
          <a:xfrm>
            <a:off x="10487162" y="1243033"/>
            <a:ext cx="240563" cy="311587"/>
          </a:xfrm>
          <a:prstGeom prst="rect">
            <a:avLst/>
          </a:prstGeom>
        </p:spPr>
      </p:pic>
      <p:sp>
        <p:nvSpPr>
          <p:cNvPr id="28" name="Rectangle 27"/>
          <p:cNvSpPr/>
          <p:nvPr/>
        </p:nvSpPr>
        <p:spPr bwMode="auto">
          <a:xfrm>
            <a:off x="9311418" y="5141302"/>
            <a:ext cx="903269"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358271" y="5190072"/>
            <a:ext cx="205938" cy="205938"/>
          </a:xfrm>
          <a:prstGeom prst="rect">
            <a:avLst/>
          </a:prstGeom>
          <a:noFill/>
        </p:spPr>
      </p:pic>
      <p:sp>
        <p:nvSpPr>
          <p:cNvPr id="247" name="Rectangle 246"/>
          <p:cNvSpPr/>
          <p:nvPr/>
        </p:nvSpPr>
        <p:spPr bwMode="auto">
          <a:xfrm>
            <a:off x="11151342" y="5141302"/>
            <a:ext cx="853046"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35847"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App</a:t>
            </a:r>
          </a:p>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Gateway</a:t>
            </a:r>
          </a:p>
        </p:txBody>
      </p:sp>
      <p:sp>
        <p:nvSpPr>
          <p:cNvPr id="327" name="Freeform 326"/>
          <p:cNvSpPr/>
          <p:nvPr/>
        </p:nvSpPr>
        <p:spPr bwMode="auto">
          <a:xfrm rot="2700000">
            <a:off x="11200500" y="5200872"/>
            <a:ext cx="184339" cy="18433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29" name="TextBox 328"/>
          <p:cNvSpPr txBox="1"/>
          <p:nvPr/>
        </p:nvSpPr>
        <p:spPr>
          <a:xfrm>
            <a:off x="10841658" y="275499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Operational</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490629" y="2710593"/>
            <a:ext cx="274644" cy="274645"/>
          </a:xfrm>
          <a:prstGeom prst="rect">
            <a:avLst/>
          </a:prstGeom>
        </p:spPr>
      </p:pic>
      <p:sp>
        <p:nvSpPr>
          <p:cNvPr id="35" name="Rectangle 34"/>
          <p:cNvSpPr/>
          <p:nvPr/>
        </p:nvSpPr>
        <p:spPr bwMode="auto">
          <a:xfrm>
            <a:off x="1984029" y="2880929"/>
            <a:ext cx="2244028" cy="1625140"/>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 Services</a:t>
            </a:r>
          </a:p>
        </p:txBody>
      </p:sp>
      <p:grpSp>
        <p:nvGrpSpPr>
          <p:cNvPr id="344" name="Group 343"/>
          <p:cNvGrpSpPr/>
          <p:nvPr/>
        </p:nvGrpSpPr>
        <p:grpSpPr>
          <a:xfrm>
            <a:off x="5486108" y="1517106"/>
            <a:ext cx="981401" cy="331275"/>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Cloud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18885" y="3767986"/>
            <a:ext cx="987651" cy="313672"/>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26429" y="3770708"/>
            <a:ext cx="1024215" cy="356181"/>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4985565" y="2021236"/>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Fabric</a:t>
            </a:r>
          </a:p>
        </p:txBody>
      </p:sp>
      <p:sp>
        <p:nvSpPr>
          <p:cNvPr id="360" name="Freeform 359"/>
          <p:cNvSpPr/>
          <p:nvPr/>
        </p:nvSpPr>
        <p:spPr bwMode="auto">
          <a:xfrm>
            <a:off x="4650332" y="2005371"/>
            <a:ext cx="276810" cy="266051"/>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bwMode="auto">
          <a:xfrm>
            <a:off x="4339118" y="2785143"/>
            <a:ext cx="2146394" cy="1728067"/>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Developer Services</a:t>
            </a:r>
          </a:p>
        </p:txBody>
      </p:sp>
      <p:grpSp>
        <p:nvGrpSpPr>
          <p:cNvPr id="144" name="Group 143"/>
          <p:cNvGrpSpPr/>
          <p:nvPr/>
        </p:nvGrpSpPr>
        <p:grpSpPr>
          <a:xfrm>
            <a:off x="4457359" y="3231475"/>
            <a:ext cx="995979" cy="302933"/>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01504" y="4085208"/>
            <a:ext cx="1036693" cy="313024"/>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Application</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417840" y="3651026"/>
            <a:ext cx="889652" cy="308478"/>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62" name="Rectangle 61"/>
          <p:cNvSpPr/>
          <p:nvPr/>
        </p:nvSpPr>
        <p:spPr bwMode="auto">
          <a:xfrm>
            <a:off x="1652013" y="5214115"/>
            <a:ext cx="844567" cy="34896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Containers</a:t>
            </a:r>
          </a:p>
        </p:txBody>
      </p:sp>
      <p:grpSp>
        <p:nvGrpSpPr>
          <p:cNvPr id="412" name="Group 411"/>
          <p:cNvGrpSpPr/>
          <p:nvPr/>
        </p:nvGrpSpPr>
        <p:grpSpPr>
          <a:xfrm>
            <a:off x="1664485" y="5235440"/>
            <a:ext cx="216646" cy="166861"/>
            <a:chOff x="729660" y="5278586"/>
            <a:chExt cx="294653" cy="226942"/>
          </a:xfrm>
          <a:noFill/>
        </p:grpSpPr>
        <p:grpSp>
          <p:nvGrpSpPr>
            <p:cNvPr id="402" name="Group 401"/>
            <p:cNvGrpSpPr/>
            <p:nvPr/>
          </p:nvGrpSpPr>
          <p:grpSpPr>
            <a:xfrm>
              <a:off x="748309" y="5298113"/>
              <a:ext cx="97032" cy="104038"/>
              <a:chOff x="-760416" y="3893954"/>
              <a:chExt cx="291844" cy="312914"/>
            </a:xfrm>
            <a:grp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04" name="Group 403"/>
            <p:cNvGrpSpPr/>
            <p:nvPr/>
          </p:nvGrpSpPr>
          <p:grpSpPr>
            <a:xfrm>
              <a:off x="893156" y="5298645"/>
              <a:ext cx="97032" cy="104036"/>
              <a:chOff x="-760425" y="3893952"/>
              <a:chExt cx="291846" cy="312908"/>
            </a:xfrm>
            <a:grp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8" name="Group 407"/>
            <p:cNvGrpSpPr/>
            <p:nvPr/>
          </p:nvGrpSpPr>
          <p:grpSpPr>
            <a:xfrm>
              <a:off x="824684" y="5380094"/>
              <a:ext cx="97032" cy="104038"/>
              <a:chOff x="-760434" y="3893950"/>
              <a:chExt cx="291848" cy="312914"/>
            </a:xfrm>
            <a:grp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0" name="Rectangle 29"/>
          <p:cNvSpPr/>
          <p:nvPr/>
        </p:nvSpPr>
        <p:spPr bwMode="auto">
          <a:xfrm>
            <a:off x="7660913" y="5193509"/>
            <a:ext cx="677522"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709538" y="5189319"/>
            <a:ext cx="207445" cy="207445"/>
          </a:xfrm>
          <a:prstGeom prst="rect">
            <a:avLst/>
          </a:prstGeom>
          <a:noFill/>
        </p:spPr>
      </p:pic>
      <p:sp>
        <p:nvSpPr>
          <p:cNvPr id="34" name="Rectangle 33"/>
          <p:cNvSpPr/>
          <p:nvPr/>
        </p:nvSpPr>
        <p:spPr bwMode="auto">
          <a:xfrm>
            <a:off x="10255277" y="5141302"/>
            <a:ext cx="853046"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257614" y="5174700"/>
            <a:ext cx="236680" cy="236680"/>
          </a:xfrm>
          <a:prstGeom prst="rect">
            <a:avLst/>
          </a:prstGeom>
          <a:noFill/>
        </p:spPr>
      </p:pic>
      <p:sp>
        <p:nvSpPr>
          <p:cNvPr id="29" name="Rectangle 28"/>
          <p:cNvSpPr/>
          <p:nvPr/>
        </p:nvSpPr>
        <p:spPr bwMode="auto">
          <a:xfrm>
            <a:off x="6816056" y="5141628"/>
            <a:ext cx="813081" cy="33927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854865" y="5176000"/>
            <a:ext cx="234081" cy="234081"/>
          </a:xfrm>
          <a:prstGeom prst="rect">
            <a:avLst/>
          </a:prstGeom>
          <a:noFill/>
        </p:spPr>
      </p:pic>
      <p:sp>
        <p:nvSpPr>
          <p:cNvPr id="244" name="TextBox 243"/>
          <p:cNvSpPr txBox="1"/>
          <p:nvPr/>
        </p:nvSpPr>
        <p:spPr>
          <a:xfrm>
            <a:off x="10822698" y="1799006"/>
            <a:ext cx="646015" cy="29663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Domain Services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461361" y="1709996"/>
            <a:ext cx="292161" cy="292160"/>
          </a:xfrm>
          <a:prstGeom prst="rect">
            <a:avLst/>
          </a:prstGeom>
        </p:spPr>
      </p:pic>
      <p:sp>
        <p:nvSpPr>
          <p:cNvPr id="39" name="Rectangle 38"/>
          <p:cNvSpPr/>
          <p:nvPr/>
        </p:nvSpPr>
        <p:spPr bwMode="auto">
          <a:xfrm>
            <a:off x="6608556" y="2692377"/>
            <a:ext cx="3473635" cy="1821206"/>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Analytics &amp; IoT</a:t>
            </a:r>
          </a:p>
        </p:txBody>
      </p:sp>
      <p:grpSp>
        <p:nvGrpSpPr>
          <p:cNvPr id="381" name="Group 380"/>
          <p:cNvGrpSpPr/>
          <p:nvPr/>
        </p:nvGrpSpPr>
        <p:grpSpPr>
          <a:xfrm>
            <a:off x="6853424" y="3081626"/>
            <a:ext cx="991512" cy="340438"/>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7957835" y="3104285"/>
            <a:ext cx="932222" cy="295103"/>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Machine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8963612" y="3092007"/>
            <a:ext cx="1003094" cy="374368"/>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407566" y="3994580"/>
            <a:ext cx="982970" cy="327902"/>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578774" y="4022429"/>
            <a:ext cx="985620" cy="321145"/>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Event</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244640" y="353028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 Service</a:t>
            </a:r>
          </a:p>
        </p:txBody>
      </p:sp>
      <p:grpSp>
        <p:nvGrpSpPr>
          <p:cNvPr id="255" name="Group 254"/>
          <p:cNvGrpSpPr/>
          <p:nvPr/>
        </p:nvGrpSpPr>
        <p:grpSpPr>
          <a:xfrm>
            <a:off x="6735154" y="4008150"/>
            <a:ext cx="722885" cy="359080"/>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err="1">
                  <a:solidFill>
                    <a:srgbClr val="FFFFFF"/>
                  </a:solidFill>
                  <a:latin typeface="Segoe UI" panose="020B0502040204020203" pitchFamily="34" charset="0"/>
                  <a:ea typeface="Arial Unicode MS" panose="020B0604020202020204" pitchFamily="34" charset="-128"/>
                  <a:cs typeface="Segoe UI" panose="020B0502040204020203" pitchFamily="34" charset="0"/>
                </a:rPr>
                <a:t>IoT</a:t>
              </a: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 Hub</a:t>
              </a:r>
            </a:p>
          </p:txBody>
        </p:sp>
      </p:grpSp>
      <p:grpSp>
        <p:nvGrpSpPr>
          <p:cNvPr id="259" name="Group 258"/>
          <p:cNvGrpSpPr/>
          <p:nvPr/>
        </p:nvGrpSpPr>
        <p:grpSpPr>
          <a:xfrm>
            <a:off x="6948643" y="3489260"/>
            <a:ext cx="839062" cy="342641"/>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3567" y="206168"/>
            <a:ext cx="1516859" cy="4514587"/>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Security &amp; Management</a:t>
            </a:r>
          </a:p>
        </p:txBody>
      </p:sp>
      <p:sp>
        <p:nvSpPr>
          <p:cNvPr id="193" name="TextBox 192"/>
          <p:cNvSpPr txBox="1"/>
          <p:nvPr/>
        </p:nvSpPr>
        <p:spPr>
          <a:xfrm>
            <a:off x="900181" y="1518167"/>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Active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53799" y="1498247"/>
            <a:ext cx="292161" cy="292160"/>
          </a:xfrm>
          <a:prstGeom prst="rect">
            <a:avLst/>
          </a:prstGeom>
        </p:spPr>
      </p:pic>
      <p:sp>
        <p:nvSpPr>
          <p:cNvPr id="195" name="TextBox 194"/>
          <p:cNvSpPr txBox="1"/>
          <p:nvPr/>
        </p:nvSpPr>
        <p:spPr>
          <a:xfrm>
            <a:off x="862929" y="232088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Multi-Factor</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53799" y="2311163"/>
            <a:ext cx="282277" cy="282277"/>
          </a:xfrm>
          <a:prstGeom prst="rect">
            <a:avLst/>
          </a:prstGeom>
        </p:spPr>
      </p:pic>
      <p:sp>
        <p:nvSpPr>
          <p:cNvPr id="198" name="TextBox 197"/>
          <p:cNvSpPr txBox="1"/>
          <p:nvPr/>
        </p:nvSpPr>
        <p:spPr>
          <a:xfrm>
            <a:off x="896178" y="272769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53799" y="2692378"/>
            <a:ext cx="283834" cy="283834"/>
          </a:xfrm>
          <a:prstGeom prst="rect">
            <a:avLst/>
          </a:prstGeom>
        </p:spPr>
      </p:pic>
      <p:sp>
        <p:nvSpPr>
          <p:cNvPr id="200" name="TextBox 199"/>
          <p:cNvSpPr txBox="1"/>
          <p:nvPr/>
        </p:nvSpPr>
        <p:spPr>
          <a:xfrm>
            <a:off x="879594" y="1218244"/>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53800" y="1120235"/>
            <a:ext cx="280529" cy="280529"/>
          </a:xfrm>
          <a:prstGeom prst="rect">
            <a:avLst/>
          </a:prstGeom>
        </p:spPr>
      </p:pic>
      <p:sp>
        <p:nvSpPr>
          <p:cNvPr id="204" name="TextBox 203"/>
          <p:cNvSpPr txBox="1"/>
          <p:nvPr/>
        </p:nvSpPr>
        <p:spPr>
          <a:xfrm>
            <a:off x="894381" y="351231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53798" y="3454162"/>
            <a:ext cx="230574" cy="256191"/>
          </a:xfrm>
          <a:prstGeom prst="rect">
            <a:avLst/>
          </a:prstGeom>
        </p:spPr>
      </p:pic>
      <p:sp>
        <p:nvSpPr>
          <p:cNvPr id="230" name="TextBox 229"/>
          <p:cNvSpPr txBox="1"/>
          <p:nvPr/>
        </p:nvSpPr>
        <p:spPr>
          <a:xfrm>
            <a:off x="912007" y="3840228"/>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53800" y="3824383"/>
            <a:ext cx="285495" cy="285495"/>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3799" y="4284174"/>
            <a:ext cx="247003" cy="247003"/>
          </a:xfrm>
          <a:prstGeom prst="rect">
            <a:avLst/>
          </a:prstGeom>
        </p:spPr>
      </p:pic>
      <p:sp>
        <p:nvSpPr>
          <p:cNvPr id="414" name="TextBox 413"/>
          <p:cNvSpPr txBox="1"/>
          <p:nvPr/>
        </p:nvSpPr>
        <p:spPr>
          <a:xfrm>
            <a:off x="896070" y="4292149"/>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Image Gallery</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&amp; VM Depot</a:t>
            </a:r>
          </a:p>
        </p:txBody>
      </p:sp>
      <p:sp>
        <p:nvSpPr>
          <p:cNvPr id="257" name="TextBox 256"/>
          <p:cNvSpPr txBox="1"/>
          <p:nvPr/>
        </p:nvSpPr>
        <p:spPr>
          <a:xfrm>
            <a:off x="900181" y="190080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53799" y="1880881"/>
            <a:ext cx="292161" cy="292160"/>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27504" y="3059780"/>
            <a:ext cx="326685" cy="326685"/>
          </a:xfrm>
          <a:prstGeom prst="rect">
            <a:avLst/>
          </a:prstGeom>
        </p:spPr>
      </p:pic>
      <p:sp>
        <p:nvSpPr>
          <p:cNvPr id="263" name="TextBox 262"/>
          <p:cNvSpPr txBox="1"/>
          <p:nvPr/>
        </p:nvSpPr>
        <p:spPr>
          <a:xfrm>
            <a:off x="886563" y="309097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Scheduler</a:t>
            </a:r>
          </a:p>
        </p:txBody>
      </p:sp>
      <p:sp>
        <p:nvSpPr>
          <p:cNvPr id="264" name="TextBox 263"/>
          <p:cNvSpPr txBox="1"/>
          <p:nvPr/>
        </p:nvSpPr>
        <p:spPr>
          <a:xfrm>
            <a:off x="5936802" y="3753501"/>
            <a:ext cx="530408" cy="245041"/>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534596" y="3619504"/>
            <a:ext cx="409756" cy="409756"/>
          </a:xfrm>
          <a:prstGeom prst="rect">
            <a:avLst/>
          </a:prstGeom>
        </p:spPr>
      </p:pic>
      <p:sp>
        <p:nvSpPr>
          <p:cNvPr id="265" name="TextBox 264"/>
          <p:cNvSpPr txBox="1"/>
          <p:nvPr/>
        </p:nvSpPr>
        <p:spPr>
          <a:xfrm>
            <a:off x="5906707" y="4142630"/>
            <a:ext cx="530408" cy="245041"/>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481085" y="3980765"/>
            <a:ext cx="457469" cy="457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022611" y="3999508"/>
            <a:ext cx="581079" cy="305067"/>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538008" y="4016283"/>
            <a:ext cx="646015" cy="2533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Power BI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Embedded</a:t>
            </a:r>
          </a:p>
        </p:txBody>
      </p:sp>
      <p:sp>
        <p:nvSpPr>
          <p:cNvPr id="276" name="Down Arrow 275"/>
          <p:cNvSpPr/>
          <p:nvPr/>
        </p:nvSpPr>
        <p:spPr bwMode="auto">
          <a:xfrm rot="16200000">
            <a:off x="7038293" y="3653756"/>
            <a:ext cx="69953" cy="108830"/>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783085" y="1400275"/>
            <a:ext cx="262433" cy="262433"/>
          </a:xfrm>
          <a:prstGeom prst="rect">
            <a:avLst/>
          </a:prstGeom>
        </p:spPr>
      </p:pic>
      <p:sp>
        <p:nvSpPr>
          <p:cNvPr id="282" name="TextBox 281"/>
          <p:cNvSpPr txBox="1"/>
          <p:nvPr/>
        </p:nvSpPr>
        <p:spPr>
          <a:xfrm>
            <a:off x="7114264" y="1407688"/>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Server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538828" y="3232341"/>
            <a:ext cx="302065" cy="302065"/>
          </a:xfrm>
          <a:prstGeom prst="rect">
            <a:avLst/>
          </a:prstGeom>
        </p:spPr>
      </p:pic>
      <p:sp>
        <p:nvSpPr>
          <p:cNvPr id="287" name="TextBox 286"/>
          <p:cNvSpPr txBox="1"/>
          <p:nvPr/>
        </p:nvSpPr>
        <p:spPr>
          <a:xfrm>
            <a:off x="5909811" y="3246840"/>
            <a:ext cx="646015" cy="256420"/>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Engagement</a:t>
            </a:r>
          </a:p>
        </p:txBody>
      </p:sp>
      <p:sp>
        <p:nvSpPr>
          <p:cNvPr id="288" name="TextBox 287"/>
          <p:cNvSpPr txBox="1"/>
          <p:nvPr/>
        </p:nvSpPr>
        <p:spPr>
          <a:xfrm>
            <a:off x="5665681" y="2392229"/>
            <a:ext cx="646015" cy="256420"/>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Functions</a:t>
            </a:r>
          </a:p>
        </p:txBody>
      </p:sp>
      <p:sp>
        <p:nvSpPr>
          <p:cNvPr id="289" name="Rectangle 288"/>
          <p:cNvSpPr/>
          <p:nvPr/>
        </p:nvSpPr>
        <p:spPr bwMode="auto">
          <a:xfrm>
            <a:off x="6618003" y="1951311"/>
            <a:ext cx="3474848" cy="637983"/>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736464" y="2199581"/>
            <a:ext cx="338292" cy="338292"/>
          </a:xfrm>
          <a:prstGeom prst="rect">
            <a:avLst/>
          </a:prstGeom>
        </p:spPr>
      </p:pic>
      <p:sp>
        <p:nvSpPr>
          <p:cNvPr id="290" name="TextBox 289"/>
          <p:cNvSpPr txBox="1"/>
          <p:nvPr/>
        </p:nvSpPr>
        <p:spPr>
          <a:xfrm>
            <a:off x="7156275" y="2328291"/>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038598" y="2211979"/>
            <a:ext cx="373277" cy="373277"/>
          </a:xfrm>
          <a:prstGeom prst="rect">
            <a:avLst/>
          </a:prstGeom>
        </p:spPr>
      </p:pic>
      <p:sp>
        <p:nvSpPr>
          <p:cNvPr id="291" name="TextBox 290"/>
          <p:cNvSpPr txBox="1"/>
          <p:nvPr/>
        </p:nvSpPr>
        <p:spPr>
          <a:xfrm>
            <a:off x="8400041" y="2328291"/>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185758" y="2301625"/>
            <a:ext cx="213302" cy="213302"/>
          </a:xfrm>
          <a:prstGeom prst="rect">
            <a:avLst/>
          </a:prstGeom>
        </p:spPr>
      </p:pic>
      <p:sp>
        <p:nvSpPr>
          <p:cNvPr id="292" name="TextBox 291"/>
          <p:cNvSpPr txBox="1"/>
          <p:nvPr/>
        </p:nvSpPr>
        <p:spPr>
          <a:xfrm>
            <a:off x="9474313" y="2325592"/>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0433" y="806498"/>
            <a:ext cx="295527" cy="295527"/>
          </a:xfrm>
          <a:prstGeom prst="rect">
            <a:avLst/>
          </a:prstGeom>
        </p:spPr>
      </p:pic>
      <p:sp>
        <p:nvSpPr>
          <p:cNvPr id="295" name="TextBox 294"/>
          <p:cNvSpPr txBox="1"/>
          <p:nvPr/>
        </p:nvSpPr>
        <p:spPr>
          <a:xfrm>
            <a:off x="881435" y="898810"/>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097515" y="3293973"/>
            <a:ext cx="358537" cy="358537"/>
          </a:xfrm>
          <a:prstGeom prst="rect">
            <a:avLst/>
          </a:prstGeom>
        </p:spPr>
      </p:pic>
      <p:sp>
        <p:nvSpPr>
          <p:cNvPr id="285" name="TextBox 284"/>
          <p:cNvSpPr txBox="1"/>
          <p:nvPr/>
        </p:nvSpPr>
        <p:spPr>
          <a:xfrm>
            <a:off x="2548153" y="3376128"/>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Container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079074" y="2331417"/>
            <a:ext cx="586157" cy="354137"/>
          </a:xfrm>
          <a:prstGeom prst="rect">
            <a:avLst/>
          </a:prstGeom>
        </p:spPr>
      </p:pic>
      <p:sp>
        <p:nvSpPr>
          <p:cNvPr id="293" name="Rectangle 292"/>
          <p:cNvSpPr/>
          <p:nvPr/>
        </p:nvSpPr>
        <p:spPr bwMode="auto">
          <a:xfrm>
            <a:off x="3631792" y="5195189"/>
            <a:ext cx="705099"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643218" y="5182181"/>
            <a:ext cx="242242" cy="242243"/>
          </a:xfrm>
          <a:prstGeom prst="rect">
            <a:avLst/>
          </a:prstGeom>
          <a:noFill/>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187929" y="3321427"/>
            <a:ext cx="334283" cy="334283"/>
          </a:xfrm>
          <a:prstGeom prst="rect">
            <a:avLst/>
          </a:prstGeom>
        </p:spPr>
      </p:pic>
      <p:sp>
        <p:nvSpPr>
          <p:cNvPr id="299" name="TextBox 298"/>
          <p:cNvSpPr txBox="1"/>
          <p:nvPr/>
        </p:nvSpPr>
        <p:spPr>
          <a:xfrm>
            <a:off x="3592042" y="3338008"/>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Scale Sets</a:t>
            </a:r>
          </a:p>
        </p:txBody>
      </p:sp>
      <p:sp>
        <p:nvSpPr>
          <p:cNvPr id="302" name="TextBox 301"/>
          <p:cNvSpPr txBox="1"/>
          <p:nvPr/>
        </p:nvSpPr>
        <p:spPr>
          <a:xfrm>
            <a:off x="9306834" y="359962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 Store</a:t>
            </a:r>
          </a:p>
        </p:txBody>
      </p:sp>
      <p:sp>
        <p:nvSpPr>
          <p:cNvPr id="306" name="Rectangle 305"/>
          <p:cNvSpPr/>
          <p:nvPr/>
        </p:nvSpPr>
        <p:spPr bwMode="auto">
          <a:xfrm>
            <a:off x="2728579" y="4222190"/>
            <a:ext cx="1247969" cy="25768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772145" y="4200978"/>
            <a:ext cx="205255" cy="205255"/>
          </a:xfrm>
          <a:prstGeom prst="rect">
            <a:avLst/>
          </a:prstGeom>
        </p:spPr>
      </p:pic>
      <p:sp>
        <p:nvSpPr>
          <p:cNvPr id="303" name="Rectangle 302"/>
          <p:cNvSpPr/>
          <p:nvPr/>
        </p:nvSpPr>
        <p:spPr bwMode="auto">
          <a:xfrm>
            <a:off x="2123675" y="1409620"/>
            <a:ext cx="1960000" cy="1421768"/>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Integration</a:t>
            </a:r>
          </a:p>
        </p:txBody>
      </p:sp>
      <p:grpSp>
        <p:nvGrpSpPr>
          <p:cNvPr id="307" name="Group 306"/>
          <p:cNvGrpSpPr/>
          <p:nvPr/>
        </p:nvGrpSpPr>
        <p:grpSpPr>
          <a:xfrm>
            <a:off x="3138917" y="1861108"/>
            <a:ext cx="985538" cy="305706"/>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BizTalk</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147097" y="2382904"/>
            <a:ext cx="978523" cy="317311"/>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33820" y="2328354"/>
            <a:ext cx="237955" cy="237955"/>
          </a:xfrm>
          <a:prstGeom prst="rect">
            <a:avLst/>
          </a:prstGeom>
        </p:spPr>
      </p:pic>
      <p:sp>
        <p:nvSpPr>
          <p:cNvPr id="314" name="TextBox 313"/>
          <p:cNvSpPr txBox="1"/>
          <p:nvPr/>
        </p:nvSpPr>
        <p:spPr>
          <a:xfrm>
            <a:off x="2444529" y="227237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Logic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11353" y="1879208"/>
            <a:ext cx="309594" cy="309594"/>
          </a:xfrm>
          <a:prstGeom prst="rect">
            <a:avLst/>
          </a:prstGeom>
        </p:spPr>
      </p:pic>
      <p:sp>
        <p:nvSpPr>
          <p:cNvPr id="316" name="TextBox 315"/>
          <p:cNvSpPr txBox="1"/>
          <p:nvPr/>
        </p:nvSpPr>
        <p:spPr>
          <a:xfrm>
            <a:off x="2375135" y="1873917"/>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sp>
        <p:nvSpPr>
          <p:cNvPr id="319" name="Rectangle 318"/>
          <p:cNvSpPr/>
          <p:nvPr/>
        </p:nvSpPr>
        <p:spPr bwMode="auto">
          <a:xfrm>
            <a:off x="1978646" y="536349"/>
            <a:ext cx="2248168" cy="823729"/>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69"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Media &amp; CDN</a:t>
            </a:r>
          </a:p>
        </p:txBody>
      </p:sp>
      <p:grpSp>
        <p:nvGrpSpPr>
          <p:cNvPr id="320" name="Group 319"/>
          <p:cNvGrpSpPr/>
          <p:nvPr/>
        </p:nvGrpSpPr>
        <p:grpSpPr>
          <a:xfrm>
            <a:off x="3475085" y="921650"/>
            <a:ext cx="966221" cy="304239"/>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Content </a:t>
              </a:r>
              <a:b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Delivery</a:t>
              </a:r>
            </a:p>
            <a:p>
              <a:pPr defTabSz="913599" eaLnBrk="0" fontAlgn="base" hangingPunct="0">
                <a:lnSpc>
                  <a:spcPts val="800"/>
                </a:lnSpc>
                <a:spcBef>
                  <a:spcPct val="0"/>
                </a:spcBef>
                <a:spcAft>
                  <a:spcPct val="0"/>
                </a:spcAft>
                <a:defRPr/>
              </a:pP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06536" y="939794"/>
            <a:ext cx="977300" cy="295103"/>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28198" y="946775"/>
            <a:ext cx="464102"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696912" y="956409"/>
            <a:ext cx="276509" cy="276509"/>
          </a:xfrm>
          <a:prstGeom prst="rect">
            <a:avLst/>
          </a:prstGeom>
        </p:spPr>
      </p:pic>
      <p:sp>
        <p:nvSpPr>
          <p:cNvPr id="348" name="Freeform 347"/>
          <p:cNvSpPr/>
          <p:nvPr/>
        </p:nvSpPr>
        <p:spPr bwMode="auto">
          <a:xfrm rot="2700000">
            <a:off x="11147703" y="5205562"/>
            <a:ext cx="184339" cy="18433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50" name="Group 349"/>
          <p:cNvGrpSpPr/>
          <p:nvPr/>
        </p:nvGrpSpPr>
        <p:grpSpPr>
          <a:xfrm>
            <a:off x="7879866" y="3512312"/>
            <a:ext cx="291213" cy="289783"/>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grpSp>
      <p:grpSp>
        <p:nvGrpSpPr>
          <p:cNvPr id="353" name="Group 352"/>
          <p:cNvGrpSpPr/>
          <p:nvPr/>
        </p:nvGrpSpPr>
        <p:grpSpPr>
          <a:xfrm>
            <a:off x="8976526" y="3554772"/>
            <a:ext cx="261325" cy="204865"/>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grpSp>
      <p:grpSp>
        <p:nvGrpSpPr>
          <p:cNvPr id="15" name="Group 14"/>
          <p:cNvGrpSpPr/>
          <p:nvPr/>
        </p:nvGrpSpPr>
        <p:grpSpPr>
          <a:xfrm>
            <a:off x="130258" y="105231"/>
            <a:ext cx="11874129" cy="5686766"/>
            <a:chOff x="160236" y="106362"/>
            <a:chExt cx="12085195" cy="5801621"/>
          </a:xfrm>
        </p:grpSpPr>
        <p:sp>
          <p:nvSpPr>
            <p:cNvPr id="5" name="Rectangle 4"/>
            <p:cNvSpPr/>
            <p:nvPr/>
          </p:nvSpPr>
          <p:spPr bwMode="auto">
            <a:xfrm>
              <a:off x="160236" y="4588035"/>
              <a:ext cx="12085195" cy="1319948"/>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49" name="Rectangle 248"/>
            <p:cNvSpPr/>
            <p:nvPr/>
          </p:nvSpPr>
          <p:spPr bwMode="auto">
            <a:xfrm>
              <a:off x="387514" y="106362"/>
              <a:ext cx="1411872" cy="4728360"/>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54" name="Rectangle 253"/>
            <p:cNvSpPr/>
            <p:nvPr/>
          </p:nvSpPr>
          <p:spPr bwMode="auto">
            <a:xfrm>
              <a:off x="10504571" y="209338"/>
              <a:ext cx="1521572" cy="4466645"/>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56" name="Rectangle 255"/>
            <p:cNvSpPr/>
            <p:nvPr/>
          </p:nvSpPr>
          <p:spPr bwMode="auto">
            <a:xfrm flipH="1">
              <a:off x="1989683" y="2849245"/>
              <a:ext cx="2306325" cy="1826738"/>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7952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Compute</a:t>
            </a:r>
            <a:br>
              <a:rPr lang="en-US" b="1" dirty="0"/>
            </a:br>
            <a:r>
              <a:rPr lang="en-US" b="1" dirty="0"/>
              <a:t>	</a:t>
            </a:r>
          </a:p>
        </p:txBody>
      </p:sp>
    </p:spTree>
    <p:extLst>
      <p:ext uri="{BB962C8B-B14F-4D97-AF65-F5344CB8AC3E}">
        <p14:creationId xmlns:p14="http://schemas.microsoft.com/office/powerpoint/2010/main" val="50666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3C2AF0-FE2E-4BE3-9D58-105C42A78C90}"/>
              </a:ext>
            </a:extLst>
          </p:cNvPr>
          <p:cNvPicPr>
            <a:picLocks noChangeAspect="1"/>
          </p:cNvPicPr>
          <p:nvPr/>
        </p:nvPicPr>
        <p:blipFill rotWithShape="1">
          <a:blip r:embed="rId3"/>
          <a:srcRect t="18658"/>
          <a:stretch/>
        </p:blipFill>
        <p:spPr>
          <a:xfrm>
            <a:off x="195374" y="1575547"/>
            <a:ext cx="11933745" cy="4846241"/>
          </a:xfrm>
          <a:prstGeom prst="rect">
            <a:avLst/>
          </a:prstGeom>
        </p:spPr>
      </p:pic>
      <p:sp>
        <p:nvSpPr>
          <p:cNvPr id="5" name="Title 2"/>
          <p:cNvSpPr txBox="1">
            <a:spLocks/>
          </p:cNvSpPr>
          <p:nvPr/>
        </p:nvSpPr>
        <p:spPr>
          <a:xfrm>
            <a:off x="543937" y="335531"/>
            <a:ext cx="11647200" cy="897853"/>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04">
                <a:gradFill>
                  <a:gsLst>
                    <a:gs pos="1250">
                      <a:srgbClr val="FFFFFF"/>
                    </a:gs>
                    <a:gs pos="100000">
                      <a:srgbClr val="FFFFFF"/>
                    </a:gs>
                  </a:gsLst>
                  <a:lin ang="5400000" scaled="0"/>
                </a:gradFill>
                <a:latin typeface="Segoe UI Light"/>
              </a:rPr>
              <a:t>Hardware Innovation</a:t>
            </a:r>
          </a:p>
        </p:txBody>
      </p:sp>
      <p:sp>
        <p:nvSpPr>
          <p:cNvPr id="19" name="Rectangle 18">
            <a:extLst/>
          </p:cNvPr>
          <p:cNvSpPr/>
          <p:nvPr/>
        </p:nvSpPr>
        <p:spPr bwMode="auto">
          <a:xfrm>
            <a:off x="-390856" y="-228080"/>
            <a:ext cx="12697550" cy="7349157"/>
          </a:xfrm>
          <a:prstGeom prst="rect">
            <a:avLst/>
          </a:prstGeom>
          <a:gradFill flip="none" rotWithShape="1">
            <a:gsLst>
              <a:gs pos="0">
                <a:srgbClr val="000000">
                  <a:tint val="66000"/>
                  <a:satMod val="160000"/>
                  <a:alpha val="28000"/>
                </a:srgbClr>
              </a:gs>
              <a:gs pos="100000">
                <a:schemeClr val="bg1">
                  <a:lumMod val="50000"/>
                  <a:alpha val="71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4" name="A Group"/>
          <p:cNvGrpSpPr/>
          <p:nvPr/>
        </p:nvGrpSpPr>
        <p:grpSpPr>
          <a:xfrm>
            <a:off x="3000082" y="5010873"/>
            <a:ext cx="1934507" cy="1859060"/>
            <a:chOff x="2135046" y="1779460"/>
            <a:chExt cx="2182814" cy="2297176"/>
          </a:xfrm>
        </p:grpSpPr>
        <p:sp>
          <p:nvSpPr>
            <p:cNvPr id="45" name="Rectangle 44"/>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High memory</a:t>
              </a:r>
            </a:p>
          </p:txBody>
        </p:sp>
        <p:grpSp>
          <p:nvGrpSpPr>
            <p:cNvPr id="46" name="Group 45"/>
            <p:cNvGrpSpPr/>
            <p:nvPr/>
          </p:nvGrpSpPr>
          <p:grpSpPr>
            <a:xfrm>
              <a:off x="2536151" y="1779460"/>
              <a:ext cx="1179920" cy="1538737"/>
              <a:chOff x="406421" y="2432376"/>
              <a:chExt cx="2059118" cy="2685303"/>
            </a:xfrm>
          </p:grpSpPr>
          <p:grpSp>
            <p:nvGrpSpPr>
              <p:cNvPr id="47" name="Group 46"/>
              <p:cNvGrpSpPr/>
              <p:nvPr/>
            </p:nvGrpSpPr>
            <p:grpSpPr>
              <a:xfrm>
                <a:off x="406421" y="2432376"/>
                <a:ext cx="2059118" cy="2685303"/>
                <a:chOff x="6982264" y="1006524"/>
                <a:chExt cx="4480135" cy="5829701"/>
              </a:xfrm>
            </p:grpSpPr>
            <p:pic>
              <p:nvPicPr>
                <p:cNvPr id="49" name="Picture 48"/>
                <p:cNvPicPr>
                  <a:picLocks noChangeAspect="1"/>
                </p:cNvPicPr>
                <p:nvPr/>
              </p:nvPicPr>
              <p:blipFill>
                <a:blip r:embed="rId4"/>
                <a:stretch>
                  <a:fillRect/>
                </a:stretch>
              </p:blipFill>
              <p:spPr>
                <a:xfrm>
                  <a:off x="7199561" y="1172781"/>
                  <a:ext cx="4182166" cy="3848482"/>
                </a:xfrm>
                <a:prstGeom prst="rect">
                  <a:avLst/>
                </a:prstGeom>
              </p:spPr>
            </p:pic>
            <p:pic>
              <p:nvPicPr>
                <p:cNvPr id="50" name="Picture 49"/>
                <p:cNvPicPr>
                  <a:picLocks noChangeAspect="1"/>
                </p:cNvPicPr>
                <p:nvPr/>
              </p:nvPicPr>
              <p:blipFill>
                <a:blip r:embed="rId5"/>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48" name="TextBox 47"/>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2" name="A Group"/>
          <p:cNvGrpSpPr/>
          <p:nvPr/>
        </p:nvGrpSpPr>
        <p:grpSpPr>
          <a:xfrm>
            <a:off x="1403763" y="4975268"/>
            <a:ext cx="1920089" cy="1870568"/>
            <a:chOff x="2034704" y="1779460"/>
            <a:chExt cx="2182814" cy="2305406"/>
          </a:xfrm>
        </p:grpSpPr>
        <p:sp>
          <p:nvSpPr>
            <p:cNvPr id="33" name="Rectangle 3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generation of D family</a:t>
              </a:r>
            </a:p>
          </p:txBody>
        </p:sp>
        <p:grpSp>
          <p:nvGrpSpPr>
            <p:cNvPr id="34" name="Group 33"/>
            <p:cNvGrpSpPr/>
            <p:nvPr/>
          </p:nvGrpSpPr>
          <p:grpSpPr>
            <a:xfrm>
              <a:off x="2536151"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36" name="TextBox 35"/>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 name="A Group"/>
          <p:cNvGrpSpPr/>
          <p:nvPr/>
        </p:nvGrpSpPr>
        <p:grpSpPr>
          <a:xfrm>
            <a:off x="4556869" y="5035851"/>
            <a:ext cx="1792595" cy="1865055"/>
            <a:chOff x="2060423" y="1779460"/>
            <a:chExt cx="2182814" cy="2205487"/>
          </a:xfrm>
        </p:grpSpPr>
        <p:sp>
          <p:nvSpPr>
            <p:cNvPr id="7" name="Rectangle 6"/>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Deep Learning</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P40s</a:t>
              </a:r>
            </a:p>
          </p:txBody>
        </p:sp>
        <p:grpSp>
          <p:nvGrpSpPr>
            <p:cNvPr id="8" name="Group 7"/>
            <p:cNvGrpSpPr/>
            <p:nvPr/>
          </p:nvGrpSpPr>
          <p:grpSpPr>
            <a:xfrm>
              <a:off x="2536151" y="1779460"/>
              <a:ext cx="1179921" cy="1538738"/>
              <a:chOff x="406421" y="2432376"/>
              <a:chExt cx="2059119" cy="2685305"/>
            </a:xfrm>
          </p:grpSpPr>
          <p:grpSp>
            <p:nvGrpSpPr>
              <p:cNvPr id="9" name="Group 8"/>
              <p:cNvGrpSpPr/>
              <p:nvPr/>
            </p:nvGrpSpPr>
            <p:grpSpPr>
              <a:xfrm>
                <a:off x="406421" y="2432376"/>
                <a:ext cx="2059119" cy="2685305"/>
                <a:chOff x="6982264" y="1006524"/>
                <a:chExt cx="4480137" cy="5829706"/>
              </a:xfrm>
            </p:grpSpPr>
            <p:pic>
              <p:nvPicPr>
                <p:cNvPr id="12" name="Picture 11"/>
                <p:cNvPicPr>
                  <a:picLocks noChangeAspect="1"/>
                </p:cNvPicPr>
                <p:nvPr/>
              </p:nvPicPr>
              <p:blipFill>
                <a:blip r:embed="rId4"/>
                <a:stretch>
                  <a:fillRect/>
                </a:stretch>
              </p:blipFill>
              <p:spPr>
                <a:xfrm>
                  <a:off x="7199561" y="1172781"/>
                  <a:ext cx="4182166" cy="3848482"/>
                </a:xfrm>
                <a:prstGeom prst="rect">
                  <a:avLst/>
                </a:prstGeom>
              </p:spPr>
            </p:pic>
            <p:pic>
              <p:nvPicPr>
                <p:cNvPr id="13" name="Picture 12"/>
                <p:cNvPicPr>
                  <a:picLocks noChangeAspect="1"/>
                </p:cNvPicPr>
                <p:nvPr/>
              </p:nvPicPr>
              <p:blipFill>
                <a:blip r:embed="rId5"/>
                <a:stretch>
                  <a:fillRect/>
                </a:stretch>
              </p:blipFill>
              <p:spPr>
                <a:xfrm>
                  <a:off x="6982264" y="4945066"/>
                  <a:ext cx="4480137" cy="1891164"/>
                </a:xfrm>
                <a:prstGeom prst="rect">
                  <a:avLst/>
                </a:prstGeom>
              </p:spPr>
            </p:pic>
            <p:sp>
              <p:nvSpPr>
                <p:cNvPr id="1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11" name="TextBox 10"/>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 name="Rectangle 1"/>
          <p:cNvSpPr/>
          <p:nvPr/>
        </p:nvSpPr>
        <p:spPr>
          <a:xfrm>
            <a:off x="5112808" y="5212886"/>
            <a:ext cx="620595"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ND</a:t>
            </a:r>
          </a:p>
        </p:txBody>
      </p:sp>
      <p:grpSp>
        <p:nvGrpSpPr>
          <p:cNvPr id="16" name="Group 15"/>
          <p:cNvGrpSpPr/>
          <p:nvPr/>
        </p:nvGrpSpPr>
        <p:grpSpPr>
          <a:xfrm>
            <a:off x="5282922" y="5045575"/>
            <a:ext cx="617701" cy="286064"/>
            <a:chOff x="2011646" y="6450038"/>
            <a:chExt cx="630176" cy="291841"/>
          </a:xfrm>
        </p:grpSpPr>
        <p:sp>
          <p:nvSpPr>
            <p:cNvPr id="3" name="Rectangle 2"/>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20" name="A Group"/>
          <p:cNvGrpSpPr/>
          <p:nvPr/>
        </p:nvGrpSpPr>
        <p:grpSpPr>
          <a:xfrm>
            <a:off x="6054739" y="4997285"/>
            <a:ext cx="1874845" cy="1872648"/>
            <a:chOff x="2024777" y="1779460"/>
            <a:chExt cx="2182814" cy="2202730"/>
          </a:xfrm>
        </p:grpSpPr>
        <p:sp>
          <p:nvSpPr>
            <p:cNvPr id="21" name="Rectangle 20"/>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 of NC</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P100s</a:t>
              </a:r>
            </a:p>
          </p:txBody>
        </p:sp>
        <p:grpSp>
          <p:nvGrpSpPr>
            <p:cNvPr id="22" name="Group 21"/>
            <p:cNvGrpSpPr/>
            <p:nvPr/>
          </p:nvGrpSpPr>
          <p:grpSpPr>
            <a:xfrm>
              <a:off x="2536151" y="1779460"/>
              <a:ext cx="1179920" cy="1538737"/>
              <a:chOff x="406421" y="2432376"/>
              <a:chExt cx="2059118" cy="2685303"/>
            </a:xfrm>
          </p:grpSpPr>
          <p:grpSp>
            <p:nvGrpSpPr>
              <p:cNvPr id="23" name="Group 22"/>
              <p:cNvGrpSpPr/>
              <p:nvPr/>
            </p:nvGrpSpPr>
            <p:grpSpPr>
              <a:xfrm>
                <a:off x="406421" y="2432376"/>
                <a:ext cx="2059118" cy="2685303"/>
                <a:chOff x="6982264" y="1006524"/>
                <a:chExt cx="4480135" cy="5829701"/>
              </a:xfrm>
            </p:grpSpPr>
            <p:pic>
              <p:nvPicPr>
                <p:cNvPr id="25" name="Picture 24"/>
                <p:cNvPicPr>
                  <a:picLocks noChangeAspect="1"/>
                </p:cNvPicPr>
                <p:nvPr/>
              </p:nvPicPr>
              <p:blipFill>
                <a:blip r:embed="rId4"/>
                <a:stretch>
                  <a:fillRect/>
                </a:stretch>
              </p:blipFill>
              <p:spPr>
                <a:xfrm>
                  <a:off x="7199561" y="1172781"/>
                  <a:ext cx="4182166" cy="3848482"/>
                </a:xfrm>
                <a:prstGeom prst="rect">
                  <a:avLst/>
                </a:prstGeom>
              </p:spPr>
            </p:pic>
            <p:pic>
              <p:nvPicPr>
                <p:cNvPr id="26" name="Picture 25"/>
                <p:cNvPicPr>
                  <a:picLocks noChangeAspect="1"/>
                </p:cNvPicPr>
                <p:nvPr/>
              </p:nvPicPr>
              <p:blipFill>
                <a:blip r:embed="rId5"/>
                <a:stretch>
                  <a:fillRect/>
                </a:stretch>
              </p:blipFill>
              <p:spPr>
                <a:xfrm>
                  <a:off x="6982264" y="4945062"/>
                  <a:ext cx="4480135" cy="1891163"/>
                </a:xfrm>
                <a:prstGeom prst="rect">
                  <a:avLst/>
                </a:prstGeom>
              </p:spPr>
            </p:pic>
            <p:sp>
              <p:nvSpPr>
                <p:cNvPr id="27"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24" name="TextBox 23"/>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8" name="Rectangle 27"/>
          <p:cNvSpPr/>
          <p:nvPr/>
        </p:nvSpPr>
        <p:spPr>
          <a:xfrm>
            <a:off x="6616137" y="5244589"/>
            <a:ext cx="785681"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NCv2</a:t>
            </a:r>
          </a:p>
        </p:txBody>
      </p:sp>
      <p:grpSp>
        <p:nvGrpSpPr>
          <p:cNvPr id="29" name="Group 28"/>
          <p:cNvGrpSpPr/>
          <p:nvPr/>
        </p:nvGrpSpPr>
        <p:grpSpPr>
          <a:xfrm>
            <a:off x="6877166" y="5004849"/>
            <a:ext cx="617701" cy="286064"/>
            <a:chOff x="2011646" y="6450038"/>
            <a:chExt cx="630176" cy="291841"/>
          </a:xfrm>
        </p:grpSpPr>
        <p:sp>
          <p:nvSpPr>
            <p:cNvPr id="30" name="Rectangle 29"/>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40" name="Rectangle 39"/>
          <p:cNvSpPr/>
          <p:nvPr/>
        </p:nvSpPr>
        <p:spPr>
          <a:xfrm>
            <a:off x="2048881" y="5160715"/>
            <a:ext cx="702337"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Dv3</a:t>
            </a:r>
          </a:p>
        </p:txBody>
      </p:sp>
      <p:sp>
        <p:nvSpPr>
          <p:cNvPr id="52" name="Rectangle 51"/>
          <p:cNvSpPr/>
          <p:nvPr/>
        </p:nvSpPr>
        <p:spPr>
          <a:xfrm>
            <a:off x="3592869" y="5161964"/>
            <a:ext cx="646240"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Ev3</a:t>
            </a:r>
          </a:p>
        </p:txBody>
      </p:sp>
      <p:grpSp>
        <p:nvGrpSpPr>
          <p:cNvPr id="53" name="A Group">
            <a:extLst>
              <a:ext uri="{FF2B5EF4-FFF2-40B4-BE49-F238E27FC236}">
                <a16:creationId xmlns:a16="http://schemas.microsoft.com/office/drawing/2014/main" id="{072105F1-5108-4F6C-A273-952B992CA0C7}"/>
              </a:ext>
            </a:extLst>
          </p:cNvPr>
          <p:cNvGrpSpPr/>
          <p:nvPr/>
        </p:nvGrpSpPr>
        <p:grpSpPr>
          <a:xfrm>
            <a:off x="7574425" y="4981574"/>
            <a:ext cx="1874845" cy="1872648"/>
            <a:chOff x="2024777" y="1779460"/>
            <a:chExt cx="2182814" cy="2202730"/>
          </a:xfrm>
        </p:grpSpPr>
        <p:sp>
          <p:nvSpPr>
            <p:cNvPr id="54" name="Rectangle 53">
              <a:extLst>
                <a:ext uri="{FF2B5EF4-FFF2-40B4-BE49-F238E27FC236}">
                  <a16:creationId xmlns:a16="http://schemas.microsoft.com/office/drawing/2014/main" id="{6CBDA66C-C6AE-4AFF-943E-487486E27433}"/>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AMD-based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Sizes</a:t>
              </a:r>
            </a:p>
          </p:txBody>
        </p:sp>
        <p:grpSp>
          <p:nvGrpSpPr>
            <p:cNvPr id="55" name="Group 54">
              <a:extLst>
                <a:ext uri="{FF2B5EF4-FFF2-40B4-BE49-F238E27FC236}">
                  <a16:creationId xmlns:a16="http://schemas.microsoft.com/office/drawing/2014/main" id="{0C628732-997A-42DF-9BE9-EC5E0E3251E4}"/>
                </a:ext>
              </a:extLst>
            </p:cNvPr>
            <p:cNvGrpSpPr/>
            <p:nvPr/>
          </p:nvGrpSpPr>
          <p:grpSpPr>
            <a:xfrm>
              <a:off x="2536151" y="1779460"/>
              <a:ext cx="1179920" cy="1538737"/>
              <a:chOff x="406421" y="2432376"/>
              <a:chExt cx="2059118" cy="2685303"/>
            </a:xfrm>
          </p:grpSpPr>
          <p:grpSp>
            <p:nvGrpSpPr>
              <p:cNvPr id="56" name="Group 55">
                <a:extLst>
                  <a:ext uri="{FF2B5EF4-FFF2-40B4-BE49-F238E27FC236}">
                    <a16:creationId xmlns:a16="http://schemas.microsoft.com/office/drawing/2014/main" id="{15D9E671-A4A9-4E32-93FA-56F9B7C0A743}"/>
                  </a:ext>
                </a:extLst>
              </p:cNvPr>
              <p:cNvGrpSpPr/>
              <p:nvPr/>
            </p:nvGrpSpPr>
            <p:grpSpPr>
              <a:xfrm>
                <a:off x="406421" y="2432376"/>
                <a:ext cx="2059118" cy="2685303"/>
                <a:chOff x="6982264" y="1006524"/>
                <a:chExt cx="4480135" cy="5829701"/>
              </a:xfrm>
            </p:grpSpPr>
            <p:pic>
              <p:nvPicPr>
                <p:cNvPr id="58" name="Picture 57">
                  <a:extLst>
                    <a:ext uri="{FF2B5EF4-FFF2-40B4-BE49-F238E27FC236}">
                      <a16:creationId xmlns:a16="http://schemas.microsoft.com/office/drawing/2014/main" id="{B1FFED71-E8F6-4659-8A0B-194865EA9A95}"/>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59" name="Picture 58">
                  <a:extLst>
                    <a:ext uri="{FF2B5EF4-FFF2-40B4-BE49-F238E27FC236}">
                      <a16:creationId xmlns:a16="http://schemas.microsoft.com/office/drawing/2014/main" id="{1F087BEA-D12A-4315-A8D9-598A14577458}"/>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60" name="AutoShape 3">
                  <a:extLst>
                    <a:ext uri="{FF2B5EF4-FFF2-40B4-BE49-F238E27FC236}">
                      <a16:creationId xmlns:a16="http://schemas.microsoft.com/office/drawing/2014/main" id="{C5E46FB4-D516-4D1B-8E50-283F9892079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57" name="TextBox 56">
                <a:extLst>
                  <a:ext uri="{FF2B5EF4-FFF2-40B4-BE49-F238E27FC236}">
                    <a16:creationId xmlns:a16="http://schemas.microsoft.com/office/drawing/2014/main" id="{5413DCC2-09AE-4CFD-95E6-982F96304102}"/>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4D6F2396-C2D4-4F95-AE7A-387CCAF586CE}"/>
              </a:ext>
            </a:extLst>
          </p:cNvPr>
          <p:cNvGrpSpPr/>
          <p:nvPr/>
        </p:nvGrpSpPr>
        <p:grpSpPr>
          <a:xfrm>
            <a:off x="8395546" y="4991027"/>
            <a:ext cx="617701" cy="286064"/>
            <a:chOff x="2011646" y="6450038"/>
            <a:chExt cx="630176" cy="291841"/>
          </a:xfrm>
        </p:grpSpPr>
        <p:sp>
          <p:nvSpPr>
            <p:cNvPr id="62" name="Rectangle 61">
              <a:extLst>
                <a:ext uri="{FF2B5EF4-FFF2-40B4-BE49-F238E27FC236}">
                  <a16:creationId xmlns:a16="http://schemas.microsoft.com/office/drawing/2014/main" id="{1BFD32DA-A61E-41FA-BC15-2DDFAEF087E6}"/>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E25B93B-CC5A-4632-AD86-77F789D6886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64" name="Rectangle 63">
            <a:extLst>
              <a:ext uri="{FF2B5EF4-FFF2-40B4-BE49-F238E27FC236}">
                <a16:creationId xmlns:a16="http://schemas.microsoft.com/office/drawing/2014/main" id="{95E7D16A-CEC0-4CFB-A89C-DBCD6A1B8D9E}"/>
              </a:ext>
            </a:extLst>
          </p:cNvPr>
          <p:cNvSpPr/>
          <p:nvPr/>
        </p:nvSpPr>
        <p:spPr>
          <a:xfrm>
            <a:off x="8241330" y="5207214"/>
            <a:ext cx="558087"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Lv2</a:t>
            </a:r>
          </a:p>
        </p:txBody>
      </p:sp>
      <p:grpSp>
        <p:nvGrpSpPr>
          <p:cNvPr id="65" name="A Group">
            <a:extLst>
              <a:ext uri="{FF2B5EF4-FFF2-40B4-BE49-F238E27FC236}">
                <a16:creationId xmlns:a16="http://schemas.microsoft.com/office/drawing/2014/main" id="{A118C2C1-2A67-4146-ADF8-8573184CAD7B}"/>
              </a:ext>
            </a:extLst>
          </p:cNvPr>
          <p:cNvGrpSpPr/>
          <p:nvPr/>
        </p:nvGrpSpPr>
        <p:grpSpPr>
          <a:xfrm>
            <a:off x="9057584" y="4999856"/>
            <a:ext cx="1920089" cy="1870568"/>
            <a:chOff x="2034704" y="1779460"/>
            <a:chExt cx="2182814" cy="2305406"/>
          </a:xfrm>
        </p:grpSpPr>
        <p:sp>
          <p:nvSpPr>
            <p:cNvPr id="66" name="Rectangle 65">
              <a:extLst>
                <a:ext uri="{FF2B5EF4-FFF2-40B4-BE49-F238E27FC236}">
                  <a16:creationId xmlns:a16="http://schemas.microsoft.com/office/drawing/2014/main" id="{E8B13A9C-4A05-42B4-B689-67B59AEEC8FE}"/>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Burstable</a:t>
              </a:r>
            </a:p>
          </p:txBody>
        </p:sp>
        <p:grpSp>
          <p:nvGrpSpPr>
            <p:cNvPr id="67" name="Group 66">
              <a:extLst>
                <a:ext uri="{FF2B5EF4-FFF2-40B4-BE49-F238E27FC236}">
                  <a16:creationId xmlns:a16="http://schemas.microsoft.com/office/drawing/2014/main" id="{B4BCBF1C-B434-4136-BD60-EB0DEC40FE7D}"/>
                </a:ext>
              </a:extLst>
            </p:cNvPr>
            <p:cNvGrpSpPr/>
            <p:nvPr/>
          </p:nvGrpSpPr>
          <p:grpSpPr>
            <a:xfrm>
              <a:off x="2536151" y="1779460"/>
              <a:ext cx="1179920" cy="1538737"/>
              <a:chOff x="406421" y="2432376"/>
              <a:chExt cx="2059118" cy="2685303"/>
            </a:xfrm>
          </p:grpSpPr>
          <p:grpSp>
            <p:nvGrpSpPr>
              <p:cNvPr id="68" name="Group 67">
                <a:extLst>
                  <a:ext uri="{FF2B5EF4-FFF2-40B4-BE49-F238E27FC236}">
                    <a16:creationId xmlns:a16="http://schemas.microsoft.com/office/drawing/2014/main" id="{DDB35520-287D-4BA2-8233-549F9CB6A0BA}"/>
                  </a:ext>
                </a:extLst>
              </p:cNvPr>
              <p:cNvGrpSpPr/>
              <p:nvPr/>
            </p:nvGrpSpPr>
            <p:grpSpPr>
              <a:xfrm>
                <a:off x="406421" y="2432376"/>
                <a:ext cx="2059118" cy="2685303"/>
                <a:chOff x="6982264" y="1006524"/>
                <a:chExt cx="4480135" cy="5829701"/>
              </a:xfrm>
            </p:grpSpPr>
            <p:pic>
              <p:nvPicPr>
                <p:cNvPr id="70" name="Picture 69">
                  <a:extLst>
                    <a:ext uri="{FF2B5EF4-FFF2-40B4-BE49-F238E27FC236}">
                      <a16:creationId xmlns:a16="http://schemas.microsoft.com/office/drawing/2014/main" id="{EC29E200-60C5-45FE-A195-1F5ED6BA8204}"/>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71" name="Picture 70">
                  <a:extLst>
                    <a:ext uri="{FF2B5EF4-FFF2-40B4-BE49-F238E27FC236}">
                      <a16:creationId xmlns:a16="http://schemas.microsoft.com/office/drawing/2014/main" id="{F7C29746-A308-4419-9C82-4B784C8AB980}"/>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72" name="AutoShape 3">
                  <a:extLst>
                    <a:ext uri="{FF2B5EF4-FFF2-40B4-BE49-F238E27FC236}">
                      <a16:creationId xmlns:a16="http://schemas.microsoft.com/office/drawing/2014/main" id="{A19C807D-2BF9-44BD-A1FC-E08F7306485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69" name="TextBox 68">
                <a:extLst>
                  <a:ext uri="{FF2B5EF4-FFF2-40B4-BE49-F238E27FC236}">
                    <a16:creationId xmlns:a16="http://schemas.microsoft.com/office/drawing/2014/main" id="{517C5FF6-8D16-44E5-83E6-3DD731E402B5}"/>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3" name="Rectangle 72">
            <a:extLst>
              <a:ext uri="{FF2B5EF4-FFF2-40B4-BE49-F238E27FC236}">
                <a16:creationId xmlns:a16="http://schemas.microsoft.com/office/drawing/2014/main" id="{FB2951BD-0224-4EBE-BE6C-B4C95BF77710}"/>
              </a:ext>
            </a:extLst>
          </p:cNvPr>
          <p:cNvSpPr/>
          <p:nvPr/>
        </p:nvSpPr>
        <p:spPr>
          <a:xfrm>
            <a:off x="9865916" y="5174489"/>
            <a:ext cx="356138"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B</a:t>
            </a:r>
          </a:p>
        </p:txBody>
      </p:sp>
      <p:grpSp>
        <p:nvGrpSpPr>
          <p:cNvPr id="74" name="Group 73">
            <a:extLst>
              <a:ext uri="{FF2B5EF4-FFF2-40B4-BE49-F238E27FC236}">
                <a16:creationId xmlns:a16="http://schemas.microsoft.com/office/drawing/2014/main" id="{85E3D9E5-8EBF-4D6E-9D63-7516DFA98F5F}"/>
              </a:ext>
            </a:extLst>
          </p:cNvPr>
          <p:cNvGrpSpPr/>
          <p:nvPr/>
        </p:nvGrpSpPr>
        <p:grpSpPr>
          <a:xfrm>
            <a:off x="9904520" y="5004041"/>
            <a:ext cx="617701" cy="286064"/>
            <a:chOff x="2011646" y="6450038"/>
            <a:chExt cx="630176" cy="291841"/>
          </a:xfrm>
        </p:grpSpPr>
        <p:sp>
          <p:nvSpPr>
            <p:cNvPr id="75" name="Rectangle 74">
              <a:extLst>
                <a:ext uri="{FF2B5EF4-FFF2-40B4-BE49-F238E27FC236}">
                  <a16:creationId xmlns:a16="http://schemas.microsoft.com/office/drawing/2014/main" id="{A0D7C397-A66A-4F81-86CD-E11B204F320B}"/>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FF864B1-C29B-4D28-A36D-9CAEC3CEC98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80" name="A Group">
            <a:extLst>
              <a:ext uri="{FF2B5EF4-FFF2-40B4-BE49-F238E27FC236}">
                <a16:creationId xmlns:a16="http://schemas.microsoft.com/office/drawing/2014/main" id="{628FF27B-9906-413A-9DBF-4E0F32798FDB}"/>
              </a:ext>
            </a:extLst>
          </p:cNvPr>
          <p:cNvGrpSpPr/>
          <p:nvPr/>
        </p:nvGrpSpPr>
        <p:grpSpPr>
          <a:xfrm>
            <a:off x="-258320" y="4962888"/>
            <a:ext cx="1920089" cy="1870568"/>
            <a:chOff x="2034704" y="1779460"/>
            <a:chExt cx="2182814" cy="2305406"/>
          </a:xfrm>
        </p:grpSpPr>
        <p:sp>
          <p:nvSpPr>
            <p:cNvPr id="81" name="Rectangle 80">
              <a:extLst>
                <a:ext uri="{FF2B5EF4-FFF2-40B4-BE49-F238E27FC236}">
                  <a16:creationId xmlns:a16="http://schemas.microsoft.com/office/drawing/2014/main" id="{207BF85C-5C8E-4278-9DBC-446FA5501E21}"/>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Extremely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Large Memory</a:t>
              </a:r>
            </a:p>
          </p:txBody>
        </p:sp>
        <p:grpSp>
          <p:nvGrpSpPr>
            <p:cNvPr id="82" name="Group 81">
              <a:extLst>
                <a:ext uri="{FF2B5EF4-FFF2-40B4-BE49-F238E27FC236}">
                  <a16:creationId xmlns:a16="http://schemas.microsoft.com/office/drawing/2014/main" id="{DAF5597E-EAB3-4682-84E9-B9A455742C24}"/>
                </a:ext>
              </a:extLst>
            </p:cNvPr>
            <p:cNvGrpSpPr/>
            <p:nvPr/>
          </p:nvGrpSpPr>
          <p:grpSpPr>
            <a:xfrm>
              <a:off x="2536151" y="1779460"/>
              <a:ext cx="1179920" cy="1538737"/>
              <a:chOff x="406421" y="2432376"/>
              <a:chExt cx="2059118" cy="2685303"/>
            </a:xfrm>
          </p:grpSpPr>
          <p:grpSp>
            <p:nvGrpSpPr>
              <p:cNvPr id="83" name="Group 82">
                <a:extLst>
                  <a:ext uri="{FF2B5EF4-FFF2-40B4-BE49-F238E27FC236}">
                    <a16:creationId xmlns:a16="http://schemas.microsoft.com/office/drawing/2014/main" id="{9BDE8017-B05B-4433-BE3B-465B80A7CDBB}"/>
                  </a:ext>
                </a:extLst>
              </p:cNvPr>
              <p:cNvGrpSpPr/>
              <p:nvPr/>
            </p:nvGrpSpPr>
            <p:grpSpPr>
              <a:xfrm>
                <a:off x="406421" y="2432376"/>
                <a:ext cx="2059118" cy="2685303"/>
                <a:chOff x="6982264" y="1006524"/>
                <a:chExt cx="4480135" cy="5829701"/>
              </a:xfrm>
            </p:grpSpPr>
            <p:pic>
              <p:nvPicPr>
                <p:cNvPr id="85" name="Picture 84">
                  <a:extLst>
                    <a:ext uri="{FF2B5EF4-FFF2-40B4-BE49-F238E27FC236}">
                      <a16:creationId xmlns:a16="http://schemas.microsoft.com/office/drawing/2014/main" id="{472AECDC-25E5-490E-A09C-DA5AC77A5ABD}"/>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86" name="Picture 85">
                  <a:extLst>
                    <a:ext uri="{FF2B5EF4-FFF2-40B4-BE49-F238E27FC236}">
                      <a16:creationId xmlns:a16="http://schemas.microsoft.com/office/drawing/2014/main" id="{6ACED2EA-2BD6-4891-8F1A-99F4B3F5D04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87" name="AutoShape 3">
                  <a:extLst>
                    <a:ext uri="{FF2B5EF4-FFF2-40B4-BE49-F238E27FC236}">
                      <a16:creationId xmlns:a16="http://schemas.microsoft.com/office/drawing/2014/main" id="{03645E37-C44A-40C1-8AA7-555055C39B7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84" name="TextBox 83">
                <a:extLst>
                  <a:ext uri="{FF2B5EF4-FFF2-40B4-BE49-F238E27FC236}">
                    <a16:creationId xmlns:a16="http://schemas.microsoft.com/office/drawing/2014/main" id="{766B16D9-ABFD-4193-8832-425F8EB51F0F}"/>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88" name="Rectangle 87">
            <a:extLst>
              <a:ext uri="{FF2B5EF4-FFF2-40B4-BE49-F238E27FC236}">
                <a16:creationId xmlns:a16="http://schemas.microsoft.com/office/drawing/2014/main" id="{EDB361CE-152C-4B08-8BF9-0336CFB30AD2}"/>
              </a:ext>
            </a:extLst>
          </p:cNvPr>
          <p:cNvSpPr/>
          <p:nvPr/>
        </p:nvSpPr>
        <p:spPr>
          <a:xfrm>
            <a:off x="512616" y="5148336"/>
            <a:ext cx="450701"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M</a:t>
            </a:r>
          </a:p>
        </p:txBody>
      </p:sp>
      <p:grpSp>
        <p:nvGrpSpPr>
          <p:cNvPr id="17" name="Group 16">
            <a:extLst>
              <a:ext uri="{FF2B5EF4-FFF2-40B4-BE49-F238E27FC236}">
                <a16:creationId xmlns:a16="http://schemas.microsoft.com/office/drawing/2014/main" id="{0F20B31D-737E-4FCF-B344-5916A7A4E816}"/>
              </a:ext>
            </a:extLst>
          </p:cNvPr>
          <p:cNvGrpSpPr/>
          <p:nvPr/>
        </p:nvGrpSpPr>
        <p:grpSpPr>
          <a:xfrm>
            <a:off x="10619530" y="5019729"/>
            <a:ext cx="1934507" cy="1859060"/>
            <a:chOff x="10923360" y="5153721"/>
            <a:chExt cx="1934782" cy="1859324"/>
          </a:xfrm>
        </p:grpSpPr>
        <p:grpSp>
          <p:nvGrpSpPr>
            <p:cNvPr id="15" name="Group 14">
              <a:extLst>
                <a:ext uri="{FF2B5EF4-FFF2-40B4-BE49-F238E27FC236}">
                  <a16:creationId xmlns:a16="http://schemas.microsoft.com/office/drawing/2014/main" id="{156A05D9-B813-49CF-B40C-9B4A6DC530F2}"/>
                </a:ext>
              </a:extLst>
            </p:cNvPr>
            <p:cNvGrpSpPr/>
            <p:nvPr/>
          </p:nvGrpSpPr>
          <p:grpSpPr>
            <a:xfrm>
              <a:off x="10923360" y="5153721"/>
              <a:ext cx="1934782" cy="1859324"/>
              <a:chOff x="10923360" y="5153721"/>
              <a:chExt cx="1934782" cy="1859324"/>
            </a:xfrm>
          </p:grpSpPr>
          <p:grpSp>
            <p:nvGrpSpPr>
              <p:cNvPr id="89" name="A Group">
                <a:extLst>
                  <a:ext uri="{FF2B5EF4-FFF2-40B4-BE49-F238E27FC236}">
                    <a16:creationId xmlns:a16="http://schemas.microsoft.com/office/drawing/2014/main" id="{C8B1FF7C-CDE2-4876-9EA0-DB746F4452C6}"/>
                  </a:ext>
                </a:extLst>
              </p:cNvPr>
              <p:cNvGrpSpPr/>
              <p:nvPr/>
            </p:nvGrpSpPr>
            <p:grpSpPr>
              <a:xfrm>
                <a:off x="10923360" y="5153721"/>
                <a:ext cx="1934782" cy="1859324"/>
                <a:chOff x="2135046" y="1779460"/>
                <a:chExt cx="2182814" cy="2297176"/>
              </a:xfrm>
            </p:grpSpPr>
            <p:sp>
              <p:nvSpPr>
                <p:cNvPr id="90" name="Rectangle 89">
                  <a:extLst>
                    <a:ext uri="{FF2B5EF4-FFF2-40B4-BE49-F238E27FC236}">
                      <a16:creationId xmlns:a16="http://schemas.microsoft.com/office/drawing/2014/main" id="{E527C3BB-C5AC-4015-9ACB-776F06378ACC}"/>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Compute</a:t>
                  </a:r>
                </a:p>
              </p:txBody>
            </p:sp>
            <p:grpSp>
              <p:nvGrpSpPr>
                <p:cNvPr id="91" name="Group 90">
                  <a:extLst>
                    <a:ext uri="{FF2B5EF4-FFF2-40B4-BE49-F238E27FC236}">
                      <a16:creationId xmlns:a16="http://schemas.microsoft.com/office/drawing/2014/main" id="{9411CE4A-041F-4E3F-B134-E4766B577508}"/>
                    </a:ext>
                  </a:extLst>
                </p:cNvPr>
                <p:cNvGrpSpPr/>
                <p:nvPr/>
              </p:nvGrpSpPr>
              <p:grpSpPr>
                <a:xfrm>
                  <a:off x="2536151" y="1779460"/>
                  <a:ext cx="1179920" cy="1538737"/>
                  <a:chOff x="406421" y="2432376"/>
                  <a:chExt cx="2059118" cy="2685303"/>
                </a:xfrm>
              </p:grpSpPr>
              <p:grpSp>
                <p:nvGrpSpPr>
                  <p:cNvPr id="92" name="Group 91">
                    <a:extLst>
                      <a:ext uri="{FF2B5EF4-FFF2-40B4-BE49-F238E27FC236}">
                        <a16:creationId xmlns:a16="http://schemas.microsoft.com/office/drawing/2014/main" id="{EA263F7B-BED9-450C-A5C4-F79BC23049F4}"/>
                      </a:ext>
                    </a:extLst>
                  </p:cNvPr>
                  <p:cNvGrpSpPr/>
                  <p:nvPr/>
                </p:nvGrpSpPr>
                <p:grpSpPr>
                  <a:xfrm>
                    <a:off x="406421" y="2432376"/>
                    <a:ext cx="2059118" cy="2685303"/>
                    <a:chOff x="6982264" y="1006524"/>
                    <a:chExt cx="4480135" cy="5829701"/>
                  </a:xfrm>
                </p:grpSpPr>
                <p:pic>
                  <p:nvPicPr>
                    <p:cNvPr id="94" name="Picture 93">
                      <a:extLst>
                        <a:ext uri="{FF2B5EF4-FFF2-40B4-BE49-F238E27FC236}">
                          <a16:creationId xmlns:a16="http://schemas.microsoft.com/office/drawing/2014/main" id="{2335079D-5BC6-456E-A7A6-EB5D91F69112}"/>
                        </a:ext>
                      </a:extLst>
                    </p:cNvPr>
                    <p:cNvPicPr>
                      <a:picLocks noChangeAspect="1"/>
                    </p:cNvPicPr>
                    <p:nvPr/>
                  </p:nvPicPr>
                  <p:blipFill>
                    <a:blip r:embed="rId4"/>
                    <a:stretch>
                      <a:fillRect/>
                    </a:stretch>
                  </p:blipFill>
                  <p:spPr>
                    <a:xfrm>
                      <a:off x="7199561" y="1161637"/>
                      <a:ext cx="4182166" cy="3848483"/>
                    </a:xfrm>
                    <a:prstGeom prst="rect">
                      <a:avLst/>
                    </a:prstGeom>
                  </p:spPr>
                </p:pic>
                <p:pic>
                  <p:nvPicPr>
                    <p:cNvPr id="95" name="Picture 94">
                      <a:extLst>
                        <a:ext uri="{FF2B5EF4-FFF2-40B4-BE49-F238E27FC236}">
                          <a16:creationId xmlns:a16="http://schemas.microsoft.com/office/drawing/2014/main" id="{C9845AAE-48EF-469F-ADE9-9295DD109CE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96" name="AutoShape 3">
                      <a:extLst>
                        <a:ext uri="{FF2B5EF4-FFF2-40B4-BE49-F238E27FC236}">
                          <a16:creationId xmlns:a16="http://schemas.microsoft.com/office/drawing/2014/main" id="{0BDEFF17-DF6A-4BAE-96AA-0981791D478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93" name="TextBox 92">
                    <a:extLst>
                      <a:ext uri="{FF2B5EF4-FFF2-40B4-BE49-F238E27FC236}">
                        <a16:creationId xmlns:a16="http://schemas.microsoft.com/office/drawing/2014/main" id="{97D60510-F7B4-4525-8F67-E96161DF4054}"/>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98" name="Rectangle 97">
                <a:extLst>
                  <a:ext uri="{FF2B5EF4-FFF2-40B4-BE49-F238E27FC236}">
                    <a16:creationId xmlns:a16="http://schemas.microsoft.com/office/drawing/2014/main" id="{E105E791-9BC5-4681-913E-BA4B24EF9450}"/>
                  </a:ext>
                </a:extLst>
              </p:cNvPr>
              <p:cNvSpPr/>
              <p:nvPr/>
            </p:nvSpPr>
            <p:spPr>
              <a:xfrm>
                <a:off x="11492746" y="5352709"/>
                <a:ext cx="638316" cy="424732"/>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Fv2</a:t>
                </a:r>
              </a:p>
            </p:txBody>
          </p:sp>
        </p:grpSp>
        <p:grpSp>
          <p:nvGrpSpPr>
            <p:cNvPr id="100" name="Group 99">
              <a:extLst>
                <a:ext uri="{FF2B5EF4-FFF2-40B4-BE49-F238E27FC236}">
                  <a16:creationId xmlns:a16="http://schemas.microsoft.com/office/drawing/2014/main" id="{1B2FE754-B984-4822-883E-933F430A0720}"/>
                </a:ext>
              </a:extLst>
            </p:cNvPr>
            <p:cNvGrpSpPr/>
            <p:nvPr/>
          </p:nvGrpSpPr>
          <p:grpSpPr>
            <a:xfrm>
              <a:off x="11698653" y="5160856"/>
              <a:ext cx="612896" cy="286104"/>
              <a:chOff x="1970353" y="6440870"/>
              <a:chExt cx="625191" cy="291841"/>
            </a:xfrm>
          </p:grpSpPr>
          <p:sp>
            <p:nvSpPr>
              <p:cNvPr id="101" name="Rectangle 100">
                <a:extLst>
                  <a:ext uri="{FF2B5EF4-FFF2-40B4-BE49-F238E27FC236}">
                    <a16:creationId xmlns:a16="http://schemas.microsoft.com/office/drawing/2014/main" id="{5546035F-94EC-450A-ABAF-E5CF8FB9487D}"/>
                  </a:ext>
                </a:extLst>
              </p:cNvPr>
              <p:cNvSpPr/>
              <p:nvPr/>
            </p:nvSpPr>
            <p:spPr bwMode="auto">
              <a:xfrm>
                <a:off x="1970353" y="6459491"/>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83E28C89-A4FB-43A4-9CD9-3EC07538F355}"/>
                  </a:ext>
                </a:extLst>
              </p:cNvPr>
              <p:cNvSpPr/>
              <p:nvPr/>
            </p:nvSpPr>
            <p:spPr>
              <a:xfrm>
                <a:off x="1995228" y="6440870"/>
                <a:ext cx="593890"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spTree>
    <p:extLst>
      <p:ext uri="{BB962C8B-B14F-4D97-AF65-F5344CB8AC3E}">
        <p14:creationId xmlns:p14="http://schemas.microsoft.com/office/powerpoint/2010/main" val="322575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0"/>
                                        </p:tgtEl>
                                      </p:cBhvr>
                                      <p:by x="80000" y="80000"/>
                                    </p:animScale>
                                  </p:childTnLst>
                                </p:cTn>
                              </p:par>
                              <p:par>
                                <p:cTn id="7" presetID="42" presetClass="path" presetSubtype="0" accel="50000" decel="50000" fill="hold" nodeType="withEffect">
                                  <p:stCondLst>
                                    <p:cond delay="0"/>
                                  </p:stCondLst>
                                  <p:childTnLst>
                                    <p:animMotion origin="layout" path="M 0.00078 -0.00208 L -0.07891 -0.1375 " pathEditMode="relative" rAng="0" ptsTypes="AA">
                                      <p:cBhvr>
                                        <p:cTn id="8" dur="2000" fill="hold"/>
                                        <p:tgtEl>
                                          <p:spTgt spid="10"/>
                                        </p:tgtEl>
                                        <p:attrNameLst>
                                          <p:attrName>ppt_x</p:attrName>
                                          <p:attrName>ppt_y</p:attrName>
                                        </p:attrNameLst>
                                      </p:cBhvr>
                                      <p:rCtr x="-3984" y="-678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anim calcmode="lin" valueType="num">
                                      <p:cBhvr>
                                        <p:cTn id="17" dur="1000" fill="hold"/>
                                        <p:tgtEl>
                                          <p:spTgt spid="88"/>
                                        </p:tgtEl>
                                        <p:attrNameLst>
                                          <p:attrName>ppt_x</p:attrName>
                                        </p:attrNameLst>
                                      </p:cBhvr>
                                      <p:tavLst>
                                        <p:tav tm="0">
                                          <p:val>
                                            <p:strVal val="#ppt_x"/>
                                          </p:val>
                                        </p:tav>
                                        <p:tav tm="100000">
                                          <p:val>
                                            <p:strVal val="#ppt_x"/>
                                          </p:val>
                                        </p:tav>
                                      </p:tavLst>
                                    </p:anim>
                                    <p:anim calcmode="lin" valueType="num">
                                      <p:cBhvr>
                                        <p:cTn id="18" dur="1000" fill="hold"/>
                                        <p:tgtEl>
                                          <p:spTgt spid="8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000"/>
                                        <p:tgtEl>
                                          <p:spTgt spid="80"/>
                                        </p:tgtEl>
                                      </p:cBhvr>
                                    </p:animEffect>
                                    <p:anim calcmode="lin" valueType="num">
                                      <p:cBhvr>
                                        <p:cTn id="22" dur="1000" fill="hold"/>
                                        <p:tgtEl>
                                          <p:spTgt spid="80"/>
                                        </p:tgtEl>
                                        <p:attrNameLst>
                                          <p:attrName>ppt_x</p:attrName>
                                        </p:attrNameLst>
                                      </p:cBhvr>
                                      <p:tavLst>
                                        <p:tav tm="0">
                                          <p:val>
                                            <p:strVal val="#ppt_x"/>
                                          </p:val>
                                        </p:tav>
                                        <p:tav tm="100000">
                                          <p:val>
                                            <p:strVal val="#ppt_x"/>
                                          </p:val>
                                        </p:tav>
                                      </p:tavLst>
                                    </p:anim>
                                    <p:anim calcmode="lin" valueType="num">
                                      <p:cBhvr>
                                        <p:cTn id="23" dur="1000" fill="hold"/>
                                        <p:tgtEl>
                                          <p:spTgt spid="80"/>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7500"/>
                            </p:stCondLst>
                            <p:childTnLst>
                              <p:par>
                                <p:cTn id="79" presetID="42" presetClass="entr" presetSubtype="0"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1000"/>
                                        <p:tgtEl>
                                          <p:spTgt spid="53"/>
                                        </p:tgtEl>
                                      </p:cBhvr>
                                    </p:animEffect>
                                    <p:anim calcmode="lin" valueType="num">
                                      <p:cBhvr>
                                        <p:cTn id="82" dur="1000" fill="hold"/>
                                        <p:tgtEl>
                                          <p:spTgt spid="53"/>
                                        </p:tgtEl>
                                        <p:attrNameLst>
                                          <p:attrName>ppt_x</p:attrName>
                                        </p:attrNameLst>
                                      </p:cBhvr>
                                      <p:tavLst>
                                        <p:tav tm="0">
                                          <p:val>
                                            <p:strVal val="#ppt_x"/>
                                          </p:val>
                                        </p:tav>
                                        <p:tav tm="100000">
                                          <p:val>
                                            <p:strVal val="#ppt_x"/>
                                          </p:val>
                                        </p:tav>
                                      </p:tavLst>
                                    </p:anim>
                                    <p:anim calcmode="lin" valueType="num">
                                      <p:cBhvr>
                                        <p:cTn id="83" dur="1000" fill="hold"/>
                                        <p:tgtEl>
                                          <p:spTgt spid="5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1000"/>
                                        <p:tgtEl>
                                          <p:spTgt spid="64"/>
                                        </p:tgtEl>
                                      </p:cBhvr>
                                    </p:animEffect>
                                    <p:anim calcmode="lin" valueType="num">
                                      <p:cBhvr>
                                        <p:cTn id="87" dur="1000" fill="hold"/>
                                        <p:tgtEl>
                                          <p:spTgt spid="64"/>
                                        </p:tgtEl>
                                        <p:attrNameLst>
                                          <p:attrName>ppt_x</p:attrName>
                                        </p:attrNameLst>
                                      </p:cBhvr>
                                      <p:tavLst>
                                        <p:tav tm="0">
                                          <p:val>
                                            <p:strVal val="#ppt_x"/>
                                          </p:val>
                                        </p:tav>
                                        <p:tav tm="100000">
                                          <p:val>
                                            <p:strVal val="#ppt_x"/>
                                          </p:val>
                                        </p:tav>
                                      </p:tavLst>
                                    </p:anim>
                                    <p:anim calcmode="lin" valueType="num">
                                      <p:cBhvr>
                                        <p:cTn id="88" dur="1000" fill="hold"/>
                                        <p:tgtEl>
                                          <p:spTgt spid="6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1000"/>
                                        <p:tgtEl>
                                          <p:spTgt spid="61"/>
                                        </p:tgtEl>
                                      </p:cBhvr>
                                    </p:animEffect>
                                    <p:anim calcmode="lin" valueType="num">
                                      <p:cBhvr>
                                        <p:cTn id="92" dur="1000" fill="hold"/>
                                        <p:tgtEl>
                                          <p:spTgt spid="61"/>
                                        </p:tgtEl>
                                        <p:attrNameLst>
                                          <p:attrName>ppt_x</p:attrName>
                                        </p:attrNameLst>
                                      </p:cBhvr>
                                      <p:tavLst>
                                        <p:tav tm="0">
                                          <p:val>
                                            <p:strVal val="#ppt_x"/>
                                          </p:val>
                                        </p:tav>
                                        <p:tav tm="100000">
                                          <p:val>
                                            <p:strVal val="#ppt_x"/>
                                          </p:val>
                                        </p:tav>
                                      </p:tavLst>
                                    </p:anim>
                                    <p:anim calcmode="lin" valueType="num">
                                      <p:cBhvr>
                                        <p:cTn id="93" dur="1000" fill="hold"/>
                                        <p:tgtEl>
                                          <p:spTgt spid="61"/>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2" presetClass="entr" presetSubtype="0"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1000"/>
                                        <p:tgtEl>
                                          <p:spTgt spid="73"/>
                                        </p:tgtEl>
                                      </p:cBhvr>
                                    </p:animEffect>
                                    <p:anim calcmode="lin" valueType="num">
                                      <p:cBhvr>
                                        <p:cTn id="98" dur="1000" fill="hold"/>
                                        <p:tgtEl>
                                          <p:spTgt spid="73"/>
                                        </p:tgtEl>
                                        <p:attrNameLst>
                                          <p:attrName>ppt_x</p:attrName>
                                        </p:attrNameLst>
                                      </p:cBhvr>
                                      <p:tavLst>
                                        <p:tav tm="0">
                                          <p:val>
                                            <p:strVal val="#ppt_x"/>
                                          </p:val>
                                        </p:tav>
                                        <p:tav tm="100000">
                                          <p:val>
                                            <p:strVal val="#ppt_x"/>
                                          </p:val>
                                        </p:tav>
                                      </p:tavLst>
                                    </p:anim>
                                    <p:anim calcmode="lin" valueType="num">
                                      <p:cBhvr>
                                        <p:cTn id="99" dur="1000" fill="hold"/>
                                        <p:tgtEl>
                                          <p:spTgt spid="7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1000"/>
                                        <p:tgtEl>
                                          <p:spTgt spid="65"/>
                                        </p:tgtEl>
                                      </p:cBhvr>
                                    </p:animEffect>
                                    <p:anim calcmode="lin" valueType="num">
                                      <p:cBhvr>
                                        <p:cTn id="103" dur="1000" fill="hold"/>
                                        <p:tgtEl>
                                          <p:spTgt spid="65"/>
                                        </p:tgtEl>
                                        <p:attrNameLst>
                                          <p:attrName>ppt_x</p:attrName>
                                        </p:attrNameLst>
                                      </p:cBhvr>
                                      <p:tavLst>
                                        <p:tav tm="0">
                                          <p:val>
                                            <p:strVal val="#ppt_x"/>
                                          </p:val>
                                        </p:tav>
                                        <p:tav tm="100000">
                                          <p:val>
                                            <p:strVal val="#ppt_x"/>
                                          </p:val>
                                        </p:tav>
                                      </p:tavLst>
                                    </p:anim>
                                    <p:anim calcmode="lin" valueType="num">
                                      <p:cBhvr>
                                        <p:cTn id="104" dur="1000" fill="hold"/>
                                        <p:tgtEl>
                                          <p:spTgt spid="6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fade">
                                      <p:cBhvr>
                                        <p:cTn id="107" dur="1000"/>
                                        <p:tgtEl>
                                          <p:spTgt spid="74"/>
                                        </p:tgtEl>
                                      </p:cBhvr>
                                    </p:animEffect>
                                    <p:anim calcmode="lin" valueType="num">
                                      <p:cBhvr>
                                        <p:cTn id="108" dur="1000" fill="hold"/>
                                        <p:tgtEl>
                                          <p:spTgt spid="74"/>
                                        </p:tgtEl>
                                        <p:attrNameLst>
                                          <p:attrName>ppt_x</p:attrName>
                                        </p:attrNameLst>
                                      </p:cBhvr>
                                      <p:tavLst>
                                        <p:tav tm="0">
                                          <p:val>
                                            <p:strVal val="#ppt_x"/>
                                          </p:val>
                                        </p:tav>
                                        <p:tav tm="100000">
                                          <p:val>
                                            <p:strVal val="#ppt_x"/>
                                          </p:val>
                                        </p:tav>
                                      </p:tavLst>
                                    </p:anim>
                                    <p:anim calcmode="lin" valueType="num">
                                      <p:cBhvr>
                                        <p:cTn id="109" dur="1000" fill="hold"/>
                                        <p:tgtEl>
                                          <p:spTgt spid="74"/>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42" presetClass="entr" presetSubtype="0" fill="hold"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1000"/>
                                        <p:tgtEl>
                                          <p:spTgt spid="17"/>
                                        </p:tgtEl>
                                      </p:cBhvr>
                                    </p:animEffect>
                                    <p:anim calcmode="lin" valueType="num">
                                      <p:cBhvr>
                                        <p:cTn id="114" dur="1000" fill="hold"/>
                                        <p:tgtEl>
                                          <p:spTgt spid="17"/>
                                        </p:tgtEl>
                                        <p:attrNameLst>
                                          <p:attrName>ppt_x</p:attrName>
                                        </p:attrNameLst>
                                      </p:cBhvr>
                                      <p:tavLst>
                                        <p:tav tm="0">
                                          <p:val>
                                            <p:strVal val="#ppt_x"/>
                                          </p:val>
                                        </p:tav>
                                        <p:tav tm="100000">
                                          <p:val>
                                            <p:strVal val="#ppt_x"/>
                                          </p:val>
                                        </p:tav>
                                      </p:tavLst>
                                    </p:anim>
                                    <p:anim calcmode="lin" valueType="num">
                                      <p:cBhvr>
                                        <p:cTn id="1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40" grpId="0"/>
      <p:bldP spid="52" grpId="0"/>
      <p:bldP spid="64" grpId="0"/>
      <p:bldP spid="73" grpId="0"/>
      <p:bldP spid="8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103-7DBC-4863-9A5D-4FB4E12D177B}"/>
              </a:ext>
            </a:extLst>
          </p:cNvPr>
          <p:cNvSpPr>
            <a:spLocks noGrp="1"/>
          </p:cNvSpPr>
          <p:nvPr>
            <p:ph type="title"/>
          </p:nvPr>
        </p:nvSpPr>
        <p:spPr/>
        <p:txBody>
          <a:bodyPr/>
          <a:lstStyle/>
          <a:p>
            <a:r>
              <a:rPr lang="en-US" dirty="0"/>
              <a:t>IaaS Virtual Machines</a:t>
            </a:r>
          </a:p>
        </p:txBody>
      </p:sp>
      <p:sp>
        <p:nvSpPr>
          <p:cNvPr id="3" name="Text Placeholder 2">
            <a:extLst>
              <a:ext uri="{FF2B5EF4-FFF2-40B4-BE49-F238E27FC236}">
                <a16:creationId xmlns:a16="http://schemas.microsoft.com/office/drawing/2014/main" id="{2BA3313F-6E4A-4064-B724-E6FE150097FC}"/>
              </a:ext>
            </a:extLst>
          </p:cNvPr>
          <p:cNvSpPr>
            <a:spLocks noGrp="1"/>
          </p:cNvSpPr>
          <p:nvPr>
            <p:ph type="body" sz="quarter" idx="10"/>
          </p:nvPr>
        </p:nvSpPr>
        <p:spPr>
          <a:xfrm>
            <a:off x="269303" y="1187644"/>
            <a:ext cx="11655078" cy="4529445"/>
          </a:xfrm>
        </p:spPr>
        <p:txBody>
          <a:bodyPr/>
          <a:lstStyle/>
          <a:p>
            <a:r>
              <a:rPr lang="en-US" dirty="0"/>
              <a:t>Windows and Linux Virtual Machines provides on-demand, high-scale, secure, virtualized infrastructure using Windows Server</a:t>
            </a:r>
          </a:p>
          <a:p>
            <a:r>
              <a:rPr lang="en-US" dirty="0"/>
              <a:t>Come in different “Families” or “series” used to categorize their general function</a:t>
            </a:r>
          </a:p>
          <a:p>
            <a:r>
              <a:rPr lang="en-US" dirty="0"/>
              <a:t>For most SI partners, this is their cash cow</a:t>
            </a:r>
          </a:p>
          <a:p>
            <a:r>
              <a:rPr lang="en-US" dirty="0"/>
              <a:t>Use automation spin up/spin down as needed</a:t>
            </a:r>
          </a:p>
          <a:p>
            <a:r>
              <a:rPr lang="en-US" dirty="0"/>
              <a:t>Default pricing is on 24h x 31d, or 744 hours</a:t>
            </a:r>
          </a:p>
        </p:txBody>
      </p:sp>
    </p:spTree>
    <p:extLst>
      <p:ext uri="{BB962C8B-B14F-4D97-AF65-F5344CB8AC3E}">
        <p14:creationId xmlns:p14="http://schemas.microsoft.com/office/powerpoint/2010/main" val="112767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2BEA-3DCD-4350-94A8-65611158BE10}"/>
              </a:ext>
            </a:extLst>
          </p:cNvPr>
          <p:cNvSpPr>
            <a:spLocks noGrp="1"/>
          </p:cNvSpPr>
          <p:nvPr>
            <p:ph type="title"/>
          </p:nvPr>
        </p:nvSpPr>
        <p:spPr/>
        <p:txBody>
          <a:bodyPr/>
          <a:lstStyle/>
          <a:p>
            <a:r>
              <a:rPr lang="en-US" sz="4800" dirty="0"/>
              <a:t>Agenda</a:t>
            </a:r>
          </a:p>
        </p:txBody>
      </p:sp>
      <p:sp>
        <p:nvSpPr>
          <p:cNvPr id="4" name="Text Placeholder 3">
            <a:extLst>
              <a:ext uri="{FF2B5EF4-FFF2-40B4-BE49-F238E27FC236}">
                <a16:creationId xmlns:a16="http://schemas.microsoft.com/office/drawing/2014/main" id="{8A624E28-A9DD-4CCC-B2E6-C686336096BE}"/>
              </a:ext>
            </a:extLst>
          </p:cNvPr>
          <p:cNvSpPr>
            <a:spLocks noGrp="1"/>
          </p:cNvSpPr>
          <p:nvPr>
            <p:ph type="body" sz="quarter" idx="10"/>
          </p:nvPr>
        </p:nvSpPr>
        <p:spPr>
          <a:xfrm>
            <a:off x="269303" y="1187644"/>
            <a:ext cx="11655078" cy="3551870"/>
          </a:xfrm>
        </p:spPr>
        <p:txBody>
          <a:bodyPr/>
          <a:lstStyle/>
          <a:p>
            <a:r>
              <a:rPr lang="en-US" dirty="0"/>
              <a:t>Compute</a:t>
            </a:r>
          </a:p>
          <a:p>
            <a:r>
              <a:rPr lang="en-US" dirty="0"/>
              <a:t>Network</a:t>
            </a:r>
          </a:p>
          <a:p>
            <a:r>
              <a:rPr lang="en-US" dirty="0"/>
              <a:t>Storage</a:t>
            </a:r>
          </a:p>
          <a:p>
            <a:r>
              <a:rPr lang="en-US" dirty="0"/>
              <a:t>Management and Monitoring</a:t>
            </a:r>
          </a:p>
          <a:p>
            <a:r>
              <a:rPr lang="en-US" dirty="0"/>
              <a:t>Key Workloads </a:t>
            </a:r>
            <a:br>
              <a:rPr lang="en-US" dirty="0"/>
            </a:br>
            <a:endParaRPr lang="en-US" dirty="0"/>
          </a:p>
        </p:txBody>
      </p:sp>
    </p:spTree>
    <p:extLst>
      <p:ext uri="{BB962C8B-B14F-4D97-AF65-F5344CB8AC3E}">
        <p14:creationId xmlns:p14="http://schemas.microsoft.com/office/powerpoint/2010/main" val="17195857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170B-7C22-48BA-B346-2FE951F5D7EC}"/>
              </a:ext>
            </a:extLst>
          </p:cNvPr>
          <p:cNvSpPr>
            <a:spLocks noGrp="1"/>
          </p:cNvSpPr>
          <p:nvPr>
            <p:ph type="title"/>
          </p:nvPr>
        </p:nvSpPr>
        <p:spPr/>
        <p:txBody>
          <a:bodyPr/>
          <a:lstStyle/>
          <a:p>
            <a:endParaRPr lang="en-US"/>
          </a:p>
        </p:txBody>
      </p:sp>
      <p:pic>
        <p:nvPicPr>
          <p:cNvPr id="4098" name="Picture 2" descr="Machine generated alternative text:&#10;Introducing Azure Reserved VM Instances &#10;-Y Reserve virtual machines in advance &#10;-Y Select 1- or 3-year terms with significant benefits &#10;Significant cost savings &#10;up to 82% over pay-as-you-go &#10;models &#10;Budget predictability &#10;prioritized &#10;and &#10;compute &#10;capacity &#10;Flexibility to modify &#10;reservations and simplicity &#10;of purchase ">
            <a:extLst>
              <a:ext uri="{FF2B5EF4-FFF2-40B4-BE49-F238E27FC236}">
                <a16:creationId xmlns:a16="http://schemas.microsoft.com/office/drawing/2014/main" id="{1CF3975C-FF4A-47FA-A24E-52A6110C9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0228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2116"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p:cNvSpPr/>
          <p:nvPr/>
        </p:nvSpPr>
        <p:spPr bwMode="auto">
          <a:xfrm>
            <a:off x="4079044"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8158089"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Triangle 18"/>
          <p:cNvSpPr/>
          <p:nvPr/>
        </p:nvSpPr>
        <p:spPr bwMode="auto">
          <a:xfrm flipH="1">
            <a:off x="1" y="1645182"/>
            <a:ext cx="12191998" cy="2688075"/>
          </a:xfrm>
          <a:prstGeom prst="rtTriangle">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269240" y="4347665"/>
            <a:ext cx="3767878" cy="1186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Availability Sets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High Availability protection from hardware failures in a datacenter.</a:t>
            </a:r>
          </a:p>
        </p:txBody>
      </p:sp>
      <p:sp>
        <p:nvSpPr>
          <p:cNvPr id="59" name="Rectangle 58"/>
          <p:cNvSpPr/>
          <p:nvPr/>
        </p:nvSpPr>
        <p:spPr bwMode="auto">
          <a:xfrm>
            <a:off x="4077440" y="4347665"/>
            <a:ext cx="4037118" cy="1404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Availability Zones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High Availability protection against hardware, network, cooling, and power failures within a region.</a:t>
            </a:r>
          </a:p>
        </p:txBody>
      </p:sp>
      <p:sp>
        <p:nvSpPr>
          <p:cNvPr id="65" name="Rectangle 64"/>
          <p:cNvSpPr/>
          <p:nvPr/>
        </p:nvSpPr>
        <p:spPr bwMode="auto">
          <a:xfrm>
            <a:off x="8154883" y="4347665"/>
            <a:ext cx="3784170" cy="1621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Region Pairs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Protection for your data and applications from the loss of an entire region with GRS backup and Azure Site Recovery.</a:t>
            </a:r>
          </a:p>
        </p:txBody>
      </p:sp>
      <p:sp>
        <p:nvSpPr>
          <p:cNvPr id="131" name="Rectangle 130"/>
          <p:cNvSpPr/>
          <p:nvPr/>
        </p:nvSpPr>
        <p:spPr bwMode="auto">
          <a:xfrm>
            <a:off x="10061849" y="979789"/>
            <a:ext cx="1975665" cy="4387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r" defTabSz="914367" fontAlgn="base">
              <a:lnSpc>
                <a:spcPct val="90000"/>
              </a:lnSpc>
              <a:spcBef>
                <a:spcPct val="0"/>
              </a:spcBef>
              <a:spcAft>
                <a:spcPct val="0"/>
              </a:spcAft>
              <a:defRPr/>
            </a:pPr>
            <a:r>
              <a:rPr lang="en-US" sz="1568">
                <a:ln w="3175">
                  <a:noFill/>
                </a:ln>
                <a:gradFill>
                  <a:gsLst>
                    <a:gs pos="15044">
                      <a:srgbClr val="00BCF2"/>
                    </a:gs>
                    <a:gs pos="37000">
                      <a:srgbClr val="00BCF2"/>
                    </a:gs>
                  </a:gsLst>
                  <a:lin ang="5400000" scaled="1"/>
                </a:gradFill>
                <a:latin typeface="Segoe UI Semibold" panose="020B0702040204020203" pitchFamily="34" charset="0"/>
                <a:cs typeface="Segoe UI Semibold" panose="020B0702040204020203" pitchFamily="34" charset="0"/>
              </a:rPr>
              <a:t>Protection radius</a:t>
            </a:r>
          </a:p>
        </p:txBody>
      </p:sp>
      <p:sp>
        <p:nvSpPr>
          <p:cNvPr id="4" name="Title 3"/>
          <p:cNvSpPr>
            <a:spLocks noGrp="1"/>
          </p:cNvSpPr>
          <p:nvPr>
            <p:ph type="title"/>
          </p:nvPr>
        </p:nvSpPr>
        <p:spPr>
          <a:xfrm>
            <a:off x="269241" y="289956"/>
            <a:ext cx="11655840" cy="1158629"/>
          </a:xfrm>
        </p:spPr>
        <p:txBody>
          <a:bodyPr>
            <a:spAutoFit/>
          </a:bodyPr>
          <a:lstStyle/>
          <a:p>
            <a:r>
              <a:rPr lang="en-US" dirty="0"/>
              <a:t>Azure protection options for all scenarios</a:t>
            </a:r>
            <a:br>
              <a:rPr lang="en-US" dirty="0"/>
            </a:br>
            <a:r>
              <a:rPr lang="en-US" sz="2353" spc="0" dirty="0">
                <a:gradFill>
                  <a:gsLst>
                    <a:gs pos="2655">
                      <a:schemeClr val="tx2"/>
                    </a:gs>
                    <a:gs pos="33000">
                      <a:schemeClr val="tx2"/>
                    </a:gs>
                  </a:gsLst>
                  <a:lin ang="5400000" scaled="1"/>
                </a:gradFill>
                <a:latin typeface="+mn-lt"/>
                <a:cs typeface="Segoe UI Semilight" panose="020B0402040204020203" pitchFamily="34" charset="0"/>
              </a:rPr>
              <a:t>Introducing Availability Zones, protecting from datacenter level failures</a:t>
            </a:r>
          </a:p>
        </p:txBody>
      </p:sp>
      <p:sp>
        <p:nvSpPr>
          <p:cNvPr id="24" name="Oval 23"/>
          <p:cNvSpPr/>
          <p:nvPr/>
        </p:nvSpPr>
        <p:spPr bwMode="auto">
          <a:xfrm>
            <a:off x="9300408"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cxnSp>
        <p:nvCxnSpPr>
          <p:cNvPr id="13" name="Straight Arrow Connector 12"/>
          <p:cNvCxnSpPr>
            <a:cxnSpLocks/>
          </p:cNvCxnSpPr>
          <p:nvPr/>
        </p:nvCxnSpPr>
        <p:spPr>
          <a:xfrm>
            <a:off x="10042877" y="2989819"/>
            <a:ext cx="264337"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 y="6037428"/>
            <a:ext cx="12192001" cy="535928"/>
            <a:chOff x="-1" y="6609811"/>
            <a:chExt cx="12436476" cy="426563"/>
          </a:xfrm>
        </p:grpSpPr>
        <p:sp>
          <p:nvSpPr>
            <p:cNvPr id="41" name="Rectangle 40"/>
            <p:cNvSpPr/>
            <p:nvPr/>
          </p:nvSpPr>
          <p:spPr bwMode="auto">
            <a:xfrm>
              <a:off x="-1" y="6609811"/>
              <a:ext cx="4118071"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Hardware</a:t>
              </a:r>
            </a:p>
          </p:txBody>
        </p:sp>
        <p:sp>
          <p:nvSpPr>
            <p:cNvPr id="42" name="Rectangle 41"/>
            <p:cNvSpPr/>
            <p:nvPr/>
          </p:nvSpPr>
          <p:spPr bwMode="auto">
            <a:xfrm>
              <a:off x="4159200" y="6609811"/>
              <a:ext cx="4118074"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Datacenter</a:t>
              </a:r>
            </a:p>
          </p:txBody>
        </p:sp>
        <p:sp>
          <p:nvSpPr>
            <p:cNvPr id="43" name="Rectangle 42"/>
            <p:cNvSpPr/>
            <p:nvPr/>
          </p:nvSpPr>
          <p:spPr bwMode="auto">
            <a:xfrm>
              <a:off x="8318404" y="6609811"/>
              <a:ext cx="4118071"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Region</a:t>
              </a:r>
            </a:p>
          </p:txBody>
        </p:sp>
      </p:grpSp>
      <p:sp>
        <p:nvSpPr>
          <p:cNvPr id="48" name="Oval 47"/>
          <p:cNvSpPr/>
          <p:nvPr/>
        </p:nvSpPr>
        <p:spPr bwMode="auto">
          <a:xfrm>
            <a:off x="1144435"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49" name="Oval 48"/>
          <p:cNvSpPr/>
          <p:nvPr/>
        </p:nvSpPr>
        <p:spPr bwMode="auto">
          <a:xfrm>
            <a:off x="5221364"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nvGrpSpPr>
          <p:cNvPr id="14" name="Group 13"/>
          <p:cNvGrpSpPr/>
          <p:nvPr/>
        </p:nvGrpSpPr>
        <p:grpSpPr>
          <a:xfrm>
            <a:off x="1582938" y="2555642"/>
            <a:ext cx="872267" cy="291027"/>
            <a:chOff x="1596484" y="2974653"/>
            <a:chExt cx="889758" cy="296863"/>
          </a:xfrm>
        </p:grpSpPr>
        <p:sp>
          <p:nvSpPr>
            <p:cNvPr id="47" name="monitor_2"/>
            <p:cNvSpPr>
              <a:spLocks noChangeAspect="1" noEditPoints="1"/>
            </p:cNvSpPr>
            <p:nvPr/>
          </p:nvSpPr>
          <p:spPr bwMode="auto">
            <a:xfrm>
              <a:off x="1596484"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50" name="monitor_2"/>
            <p:cNvSpPr>
              <a:spLocks noChangeAspect="1" noEditPoints="1"/>
            </p:cNvSpPr>
            <p:nvPr/>
          </p:nvSpPr>
          <p:spPr bwMode="auto">
            <a:xfrm>
              <a:off x="2098892"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grpSp>
        <p:nvGrpSpPr>
          <p:cNvPr id="27" name="Group 26"/>
          <p:cNvGrpSpPr/>
          <p:nvPr/>
        </p:nvGrpSpPr>
        <p:grpSpPr>
          <a:xfrm>
            <a:off x="1601997" y="3143061"/>
            <a:ext cx="787253" cy="497632"/>
            <a:chOff x="1634119" y="3573851"/>
            <a:chExt cx="803039" cy="507611"/>
          </a:xfrm>
        </p:grpSpPr>
        <p:sp>
          <p:nvSpPr>
            <p:cNvPr id="52" name="monitor_2"/>
            <p:cNvSpPr>
              <a:spLocks noChangeAspect="1" noEditPoints="1"/>
            </p:cNvSpPr>
            <p:nvPr/>
          </p:nvSpPr>
          <p:spPr bwMode="auto">
            <a:xfrm>
              <a:off x="1956504" y="357385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7" name="monitor_2"/>
            <p:cNvSpPr>
              <a:spLocks noChangeAspect="1" noEditPoints="1"/>
            </p:cNvSpPr>
            <p:nvPr/>
          </p:nvSpPr>
          <p:spPr bwMode="auto">
            <a:xfrm>
              <a:off x="2183862" y="381593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8" name="monitor_2"/>
            <p:cNvSpPr>
              <a:spLocks noChangeAspect="1" noEditPoints="1"/>
            </p:cNvSpPr>
            <p:nvPr/>
          </p:nvSpPr>
          <p:spPr bwMode="auto">
            <a:xfrm>
              <a:off x="1634119" y="361296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9" name="monitor_2"/>
            <p:cNvSpPr>
              <a:spLocks noChangeAspect="1" noEditPoints="1"/>
            </p:cNvSpPr>
            <p:nvPr/>
          </p:nvSpPr>
          <p:spPr bwMode="auto">
            <a:xfrm>
              <a:off x="1870414" y="3887336"/>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sp>
        <p:nvSpPr>
          <p:cNvPr id="12" name="Rectangle 11"/>
          <p:cNvSpPr/>
          <p:nvPr/>
        </p:nvSpPr>
        <p:spPr bwMode="auto">
          <a:xfrm>
            <a:off x="1432815" y="2469238"/>
            <a:ext cx="1172516" cy="463833"/>
          </a:xfrm>
          <a:prstGeom prst="rect">
            <a:avLst/>
          </a:prstGeom>
          <a:noFill/>
          <a:ln w="22225">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cxnSp>
        <p:nvCxnSpPr>
          <p:cNvPr id="30" name="Straight Connector 29"/>
          <p:cNvCxnSpPr>
            <a:cxnSpLocks/>
          </p:cNvCxnSpPr>
          <p:nvPr/>
        </p:nvCxnSpPr>
        <p:spPr>
          <a:xfrm>
            <a:off x="11463059" y="1337115"/>
            <a:ext cx="374512" cy="497833"/>
          </a:xfrm>
          <a:prstGeom prst="line">
            <a:avLst/>
          </a:prstGeom>
          <a:ln w="22225">
            <a:solidFill>
              <a:schemeClr val="accent3"/>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24686" y="2888613"/>
            <a:ext cx="544773" cy="285731"/>
            <a:chOff x="5917470" y="3182700"/>
            <a:chExt cx="555697" cy="291460"/>
          </a:xfrm>
        </p:grpSpPr>
        <p:cxnSp>
          <p:nvCxnSpPr>
            <p:cNvPr id="5" name="Straight Arrow Connector 4"/>
            <p:cNvCxnSpPr>
              <a:cxnSpLocks/>
            </p:cNvCxnSpPr>
            <p:nvPr/>
          </p:nvCxnSpPr>
          <p:spPr>
            <a:xfrm flipV="1">
              <a:off x="5917470" y="3182700"/>
              <a:ext cx="226063" cy="221114"/>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flipH="1" flipV="1">
              <a:off x="6245724" y="3199830"/>
              <a:ext cx="227443" cy="19498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H="1">
              <a:off x="5955957" y="3474160"/>
              <a:ext cx="467590"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9" name="Freeform 7">
            <a:extLst>
              <a:ext uri="{FF2B5EF4-FFF2-40B4-BE49-F238E27FC236}">
                <a16:creationId xmlns:a16="http://schemas.microsoft.com/office/drawing/2014/main" id="{6E5F79BE-A8A1-4B2D-B6A1-5BF72EABCC80}"/>
              </a:ext>
            </a:extLst>
          </p:cNvPr>
          <p:cNvSpPr>
            <a:spLocks noChangeAspect="1" noEditPoints="1"/>
          </p:cNvSpPr>
          <p:nvPr/>
        </p:nvSpPr>
        <p:spPr bwMode="auto">
          <a:xfrm>
            <a:off x="5489038" y="2960726"/>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0" name="Freeform 7">
            <a:extLst>
              <a:ext uri="{FF2B5EF4-FFF2-40B4-BE49-F238E27FC236}">
                <a16:creationId xmlns:a16="http://schemas.microsoft.com/office/drawing/2014/main" id="{931589B5-4BB4-40E7-A162-649952365075}"/>
              </a:ext>
            </a:extLst>
          </p:cNvPr>
          <p:cNvSpPr>
            <a:spLocks noChangeAspect="1" noEditPoints="1"/>
          </p:cNvSpPr>
          <p:nvPr/>
        </p:nvSpPr>
        <p:spPr bwMode="auto">
          <a:xfrm>
            <a:off x="6420997" y="2960726"/>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5" name="Freeform 7">
            <a:extLst>
              <a:ext uri="{FF2B5EF4-FFF2-40B4-BE49-F238E27FC236}">
                <a16:creationId xmlns:a16="http://schemas.microsoft.com/office/drawing/2014/main" id="{63614DDF-B159-4A70-BB7B-01ADCC678315}"/>
              </a:ext>
            </a:extLst>
          </p:cNvPr>
          <p:cNvSpPr>
            <a:spLocks noChangeAspect="1" noEditPoints="1"/>
          </p:cNvSpPr>
          <p:nvPr/>
        </p:nvSpPr>
        <p:spPr bwMode="auto">
          <a:xfrm>
            <a:off x="5961461" y="2291430"/>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6" name="Freeform 11">
            <a:extLst>
              <a:ext uri="{FF2B5EF4-FFF2-40B4-BE49-F238E27FC236}">
                <a16:creationId xmlns:a16="http://schemas.microsoft.com/office/drawing/2014/main" id="{FA8FA494-AD61-4A48-9BE7-AEC4FE40DBD3}"/>
              </a:ext>
            </a:extLst>
          </p:cNvPr>
          <p:cNvSpPr>
            <a:spLocks/>
          </p:cNvSpPr>
          <p:nvPr/>
        </p:nvSpPr>
        <p:spPr bwMode="auto">
          <a:xfrm>
            <a:off x="10361839" y="2794004"/>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8" name="Freeform 11">
            <a:extLst>
              <a:ext uri="{FF2B5EF4-FFF2-40B4-BE49-F238E27FC236}">
                <a16:creationId xmlns:a16="http://schemas.microsoft.com/office/drawing/2014/main" id="{CC293704-531D-46B2-A720-517743662B28}"/>
              </a:ext>
            </a:extLst>
          </p:cNvPr>
          <p:cNvSpPr>
            <a:spLocks/>
          </p:cNvSpPr>
          <p:nvPr/>
        </p:nvSpPr>
        <p:spPr bwMode="auto">
          <a:xfrm>
            <a:off x="9433505" y="2794004"/>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6" name="Rectangle 45">
            <a:extLst>
              <a:ext uri="{FF2B5EF4-FFF2-40B4-BE49-F238E27FC236}">
                <a16:creationId xmlns:a16="http://schemas.microsoft.com/office/drawing/2014/main" id="{7318C150-7E2B-49D3-BE77-C1D8982F97F5}"/>
              </a:ext>
            </a:extLst>
          </p:cNvPr>
          <p:cNvSpPr/>
          <p:nvPr/>
        </p:nvSpPr>
        <p:spPr bwMode="auto">
          <a:xfrm>
            <a:off x="8521902" y="1963455"/>
            <a:ext cx="3447112" cy="2154554"/>
          </a:xfrm>
          <a:prstGeom prst="rect">
            <a:avLst/>
          </a:prstGeom>
          <a:noFill/>
          <a:ln w="2222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4BFE66A3-3B3E-45E9-BEB5-03A023CF2F33}"/>
              </a:ext>
            </a:extLst>
          </p:cNvPr>
          <p:cNvSpPr/>
          <p:nvPr/>
        </p:nvSpPr>
        <p:spPr bwMode="auto">
          <a:xfrm>
            <a:off x="8894522" y="3914316"/>
            <a:ext cx="2825383" cy="351044"/>
          </a:xfrm>
          <a:prstGeom prst="rect">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38" fontAlgn="base">
              <a:lnSpc>
                <a:spcPct val="90000"/>
              </a:lnSpc>
              <a:spcBef>
                <a:spcPct val="0"/>
              </a:spcBef>
              <a:spcAft>
                <a:spcPct val="0"/>
              </a:spcAft>
            </a:pPr>
            <a:r>
              <a:rPr lang="en-US" sz="1176"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spTree>
    <p:extLst>
      <p:ext uri="{BB962C8B-B14F-4D97-AF65-F5344CB8AC3E}">
        <p14:creationId xmlns:p14="http://schemas.microsoft.com/office/powerpoint/2010/main" val="216755022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02" y="191306"/>
            <a:ext cx="11653523" cy="849463"/>
          </a:xfrm>
        </p:spPr>
        <p:txBody>
          <a:bodyPr/>
          <a:lstStyle/>
          <a:p>
            <a:r>
              <a:rPr lang="en-US" sz="4800" b="1">
                <a:latin typeface="+mn-lt"/>
              </a:rPr>
              <a:t>Availability Set</a:t>
            </a:r>
          </a:p>
        </p:txBody>
      </p:sp>
      <p:pic>
        <p:nvPicPr>
          <p:cNvPr id="4" name="Content Placeholder 3"/>
          <p:cNvPicPr>
            <a:picLocks noGrp="1" noChangeAspect="1"/>
          </p:cNvPicPr>
          <p:nvPr>
            <p:ph idx="4294967295"/>
          </p:nvPr>
        </p:nvPicPr>
        <p:blipFill>
          <a:blip r:embed="rId3"/>
          <a:stretch>
            <a:fillRect/>
          </a:stretch>
        </p:blipFill>
        <p:spPr>
          <a:xfrm>
            <a:off x="2358231" y="1476952"/>
            <a:ext cx="7475538" cy="4892675"/>
          </a:xfrm>
          <a:prstGeom prst="rect">
            <a:avLst/>
          </a:prstGeom>
        </p:spPr>
      </p:pic>
    </p:spTree>
    <p:extLst>
      <p:ext uri="{BB962C8B-B14F-4D97-AF65-F5344CB8AC3E}">
        <p14:creationId xmlns:p14="http://schemas.microsoft.com/office/powerpoint/2010/main" val="2064441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mn-lt"/>
              </a:rPr>
              <a:t>Availability Set</a:t>
            </a:r>
          </a:p>
        </p:txBody>
      </p:sp>
      <p:pic>
        <p:nvPicPr>
          <p:cNvPr id="4" name="Content Placeholder 3"/>
          <p:cNvPicPr>
            <a:picLocks noGrp="1" noChangeAspect="1"/>
          </p:cNvPicPr>
          <p:nvPr>
            <p:ph idx="4294967295"/>
          </p:nvPr>
        </p:nvPicPr>
        <p:blipFill>
          <a:blip r:embed="rId3"/>
          <a:stretch>
            <a:fillRect/>
          </a:stretch>
        </p:blipFill>
        <p:spPr>
          <a:xfrm>
            <a:off x="996682" y="1306442"/>
            <a:ext cx="10186988" cy="5070475"/>
          </a:xfrm>
          <a:prstGeom prst="rect">
            <a:avLst/>
          </a:prstGeom>
          <a:ln w="76200">
            <a:solidFill>
              <a:schemeClr val="tx1"/>
            </a:solidFill>
          </a:ln>
        </p:spPr>
      </p:pic>
      <p:sp>
        <p:nvSpPr>
          <p:cNvPr id="11" name="Rectangle 10"/>
          <p:cNvSpPr/>
          <p:nvPr/>
        </p:nvSpPr>
        <p:spPr>
          <a:xfrm>
            <a:off x="3037619" y="3051899"/>
            <a:ext cx="1755058" cy="1229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1047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3370" y="2455493"/>
            <a:ext cx="7401157" cy="4242272"/>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Manage identical VMs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High performance provisioning of 1-1000 VMs</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Easy updates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Managed Disk support</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Single ARM resource</a:t>
            </a:r>
          </a:p>
          <a:p>
            <a:pPr marL="0" indent="0" defTabSz="914133">
              <a:lnSpc>
                <a:spcPct val="100000"/>
              </a:lnSpc>
              <a:spcBef>
                <a:spcPts val="0"/>
              </a:spcBef>
              <a:spcAft>
                <a:spcPts val="1176"/>
              </a:spcAft>
              <a:buClr>
                <a:srgbClr val="FFFFFF"/>
              </a:buClr>
              <a:buNone/>
              <a:defRPr/>
            </a:pPr>
            <a:endParaRPr lang="en-US" sz="2353"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727"/>
            <a:ext cx="1096357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7941764" y="938933"/>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3" y="611853"/>
            <a:ext cx="3631913" cy="220397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3" y="1943596"/>
            <a:ext cx="1893128" cy="174445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3714812"/>
            <a:ext cx="1029881" cy="949000"/>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3714811"/>
            <a:ext cx="1029881" cy="94900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3715069"/>
            <a:ext cx="1029881" cy="949000"/>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3701984"/>
            <a:ext cx="1029881" cy="949000"/>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4689204"/>
            <a:ext cx="1029881" cy="949000"/>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4689203"/>
            <a:ext cx="1029881" cy="949000"/>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4689460"/>
            <a:ext cx="1029881" cy="949000"/>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4676376"/>
            <a:ext cx="1029881" cy="949000"/>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6.99515E-7 -1.90195E-6 L -0.05285 -1.90195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600"/>
            <a:ext cx="7021316" cy="618973"/>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Define trigger and action rules</a:t>
            </a:r>
          </a:p>
        </p:txBody>
      </p:sp>
      <p:sp>
        <p:nvSpPr>
          <p:cNvPr id="7" name="Text Placeholder 1"/>
          <p:cNvSpPr txBox="1">
            <a:spLocks/>
          </p:cNvSpPr>
          <p:nvPr/>
        </p:nvSpPr>
        <p:spPr>
          <a:xfrm>
            <a:off x="221928" y="1666698"/>
            <a:ext cx="7021316" cy="627621"/>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Define Max – Min VMs</a:t>
            </a:r>
          </a:p>
        </p:txBody>
      </p:sp>
      <p:sp>
        <p:nvSpPr>
          <p:cNvPr id="8" name="Text Placeholder 1"/>
          <p:cNvSpPr txBox="1">
            <a:spLocks/>
          </p:cNvSpPr>
          <p:nvPr/>
        </p:nvSpPr>
        <p:spPr>
          <a:xfrm>
            <a:off x="221929" y="2979853"/>
            <a:ext cx="7272802" cy="1584247"/>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Standard audit / email notifications</a:t>
            </a:r>
          </a:p>
          <a:p>
            <a:pPr marL="336015" indent="-336015" defTabSz="914016">
              <a:defRPr/>
            </a:pPr>
            <a:r>
              <a:rPr lang="en-US" sz="3136" dirty="0">
                <a:solidFill>
                  <a:srgbClr val="505050"/>
                </a:solidFill>
                <a:latin typeface="Segoe UI Light"/>
              </a:rPr>
              <a:t>Define </a:t>
            </a:r>
            <a:r>
              <a:rPr lang="en-US" sz="3136" dirty="0" err="1">
                <a:solidFill>
                  <a:srgbClr val="505050"/>
                </a:solidFill>
                <a:latin typeface="Segoe UI Light"/>
              </a:rPr>
              <a:t>webhooks</a:t>
            </a:r>
            <a:r>
              <a:rPr lang="en-US" sz="3136" dirty="0">
                <a:solidFill>
                  <a:srgbClr val="505050"/>
                </a:solidFill>
                <a:latin typeface="Segoe UI Light"/>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8" y="1666698"/>
            <a:ext cx="3563505" cy="4858283"/>
          </a:xfrm>
          <a:prstGeom prst="rect">
            <a:avLst/>
          </a:prstGeom>
        </p:spPr>
      </p:pic>
    </p:spTree>
    <p:extLst>
      <p:ext uri="{BB962C8B-B14F-4D97-AF65-F5344CB8AC3E}">
        <p14:creationId xmlns:p14="http://schemas.microsoft.com/office/powerpoint/2010/main" val="7642891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Networking</a:t>
            </a:r>
          </a:p>
        </p:txBody>
      </p:sp>
    </p:spTree>
    <p:extLst>
      <p:ext uri="{BB962C8B-B14F-4D97-AF65-F5344CB8AC3E}">
        <p14:creationId xmlns:p14="http://schemas.microsoft.com/office/powerpoint/2010/main" val="94973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70"/>
          <p:cNvCxnSpPr/>
          <p:nvPr/>
        </p:nvCxnSpPr>
        <p:spPr>
          <a:xfrm rot="10800000">
            <a:off x="8099164" y="3806599"/>
            <a:ext cx="0" cy="2291422"/>
          </a:xfrm>
          <a:prstGeom prst="line">
            <a:avLst/>
          </a:prstGeom>
          <a:noFill/>
          <a:ln w="76200" cap="flat" cmpd="dbl" algn="ctr">
            <a:solidFill>
              <a:schemeClr val="tx1">
                <a:lumMod val="60000"/>
                <a:lumOff val="40000"/>
              </a:schemeClr>
            </a:solidFill>
            <a:prstDash val="sysDot"/>
            <a:miter lim="800000"/>
          </a:ln>
          <a:effectLst/>
        </p:spPr>
      </p:cxnSp>
      <p:sp>
        <p:nvSpPr>
          <p:cNvPr id="74" name="Title 73"/>
          <p:cNvSpPr>
            <a:spLocks noGrp="1"/>
          </p:cNvSpPr>
          <p:nvPr>
            <p:ph type="title"/>
          </p:nvPr>
        </p:nvSpPr>
        <p:spPr/>
        <p:txBody>
          <a:bodyPr/>
          <a:lstStyle/>
          <a:p>
            <a:r>
              <a:rPr lang="en-US"/>
              <a:t>The big (network) picture</a:t>
            </a:r>
          </a:p>
        </p:txBody>
      </p:sp>
      <p:sp>
        <p:nvSpPr>
          <p:cNvPr id="7" name="Freeform 128"/>
          <p:cNvSpPr>
            <a:spLocks noChangeAspect="1"/>
          </p:cNvSpPr>
          <p:nvPr/>
        </p:nvSpPr>
        <p:spPr bwMode="black">
          <a:xfrm>
            <a:off x="3933914" y="1265129"/>
            <a:ext cx="4977468" cy="26195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nvGrpSpPr>
          <p:cNvPr id="30" name="Group 29"/>
          <p:cNvGrpSpPr/>
          <p:nvPr/>
        </p:nvGrpSpPr>
        <p:grpSpPr>
          <a:xfrm>
            <a:off x="5149489" y="2144937"/>
            <a:ext cx="3029598" cy="1559325"/>
            <a:chOff x="5393001" y="2078483"/>
            <a:chExt cx="3090348" cy="1590593"/>
          </a:xfrm>
        </p:grpSpPr>
        <p:sp>
          <p:nvSpPr>
            <p:cNvPr id="8" name="Rounded Rectangle 7"/>
            <p:cNvSpPr/>
            <p:nvPr/>
          </p:nvSpPr>
          <p:spPr bwMode="auto">
            <a:xfrm>
              <a:off x="5393001" y="2078483"/>
              <a:ext cx="3090348" cy="1590593"/>
            </a:xfrm>
            <a:prstGeom prst="roundRect">
              <a:avLst>
                <a:gd name="adj" fmla="val 3605"/>
              </a:avLst>
            </a:prstGeom>
            <a:solidFill>
              <a:schemeClr val="bg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 name="TextBox 1"/>
          <p:cNvSpPr txBox="1"/>
          <p:nvPr/>
        </p:nvSpPr>
        <p:spPr>
          <a:xfrm>
            <a:off x="5155847" y="1460371"/>
            <a:ext cx="2210107" cy="633625"/>
          </a:xfrm>
          <a:prstGeom prst="rect">
            <a:avLst/>
          </a:prstGeom>
          <a:noFill/>
        </p:spPr>
        <p:txBody>
          <a:bodyPr wrap="square" rtlCol="0">
            <a:spAutoFit/>
          </a:bodyPr>
          <a:lstStyle/>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Azure</a:t>
            </a:r>
          </a:p>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v</a:t>
            </a:r>
            <a:r>
              <a:rPr kumimoji="0" lang="en-US" sz="1961" b="0" i="0" u="none" strike="noStrike" kern="0" cap="none" spc="0" normalizeH="0" baseline="0" noProof="0" err="1">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irtual</a:t>
            </a: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 network</a:t>
            </a:r>
          </a:p>
        </p:txBody>
      </p:sp>
      <p:grpSp>
        <p:nvGrpSpPr>
          <p:cNvPr id="53" name="Group 52"/>
          <p:cNvGrpSpPr/>
          <p:nvPr/>
        </p:nvGrpSpPr>
        <p:grpSpPr>
          <a:xfrm>
            <a:off x="269241" y="1559000"/>
            <a:ext cx="4085890" cy="5046041"/>
            <a:chOff x="274639" y="1589764"/>
            <a:chExt cx="4167821" cy="5147225"/>
          </a:xfrm>
        </p:grpSpPr>
        <p:sp>
          <p:nvSpPr>
            <p:cNvPr id="29" name="TextBox 28"/>
            <p:cNvSpPr txBox="1"/>
            <p:nvPr/>
          </p:nvSpPr>
          <p:spPr>
            <a:xfrm>
              <a:off x="2496761" y="1878217"/>
              <a:ext cx="1945699" cy="1157121"/>
            </a:xfrm>
            <a:prstGeom prst="rect">
              <a:avLst/>
            </a:prstGeom>
            <a:noFill/>
          </p:spPr>
          <p:txBody>
            <a:bodyPr wrap="square" lIns="179214" tIns="143370" rIns="179214" bIns="143370"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Users</a:t>
              </a:r>
            </a:p>
            <a:p>
              <a:pPr marL="0" marR="0" lvl="1" indent="0" algn="ctr" defTabSz="896386" rtl="0" eaLnBrk="1" fontAlgn="auto" latinLnBrk="0" hangingPunct="1">
                <a:lnSpc>
                  <a:spcPct val="90000"/>
                </a:lnSpc>
                <a:spcBef>
                  <a:spcPts val="0"/>
                </a:spcBef>
                <a:spcAft>
                  <a:spcPts val="2353"/>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Internet</a:t>
              </a:r>
            </a:p>
          </p:txBody>
        </p:sp>
        <p:grpSp>
          <p:nvGrpSpPr>
            <p:cNvPr id="52" name="Group 51"/>
            <p:cNvGrpSpPr/>
            <p:nvPr/>
          </p:nvGrpSpPr>
          <p:grpSpPr>
            <a:xfrm>
              <a:off x="886358" y="1589764"/>
              <a:ext cx="1645500" cy="1645500"/>
              <a:chOff x="886358" y="1589764"/>
              <a:chExt cx="1645500" cy="1645500"/>
            </a:xfrm>
          </p:grpSpPr>
          <p:sp>
            <p:nvSpPr>
              <p:cNvPr id="20" name="Oval 19"/>
              <p:cNvSpPr/>
              <p:nvPr/>
            </p:nvSpPr>
            <p:spPr bwMode="auto">
              <a:xfrm>
                <a:off x="886358" y="1589764"/>
                <a:ext cx="1645500" cy="1645500"/>
              </a:xfrm>
              <a:prstGeom prst="ellipse">
                <a:avLst/>
              </a:prstGeom>
              <a:solidFill>
                <a:schemeClr val="tx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6" name="Group 5"/>
              <p:cNvGrpSpPr/>
              <p:nvPr/>
            </p:nvGrpSpPr>
            <p:grpSpPr>
              <a:xfrm>
                <a:off x="1112729" y="1900947"/>
                <a:ext cx="1192758" cy="1023135"/>
                <a:chOff x="1112729" y="1900946"/>
                <a:chExt cx="1192758" cy="1023135"/>
              </a:xfrm>
              <a:solidFill>
                <a:schemeClr val="accent5"/>
              </a:solidFill>
            </p:grpSpPr>
            <p:sp>
              <p:nvSpPr>
                <p:cNvPr id="22" name="Freeform 741"/>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3" name="Oval 742"/>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4" name="Freeform 743"/>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5" name="Oval 744"/>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6" name="Freeform 745"/>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7" name="Oval 746"/>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grpSp>
        </p:grpSp>
        <p:sp>
          <p:nvSpPr>
            <p:cNvPr id="60" name="TextBox 59"/>
            <p:cNvSpPr txBox="1"/>
            <p:nvPr/>
          </p:nvSpPr>
          <p:spPr>
            <a:xfrm>
              <a:off x="274639" y="3242238"/>
              <a:ext cx="3682450" cy="3494751"/>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Front-end access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Dynamic/reserved public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IP addresses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Direct VM access, ACLs for security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Load balancing</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DNS services: hosting,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traffic management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DDoS</a:t>
              </a: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protection</a:t>
              </a:r>
            </a:p>
          </p:txBody>
        </p:sp>
      </p:grpSp>
      <p:sp>
        <p:nvSpPr>
          <p:cNvPr id="61" name="TextBox 60"/>
          <p:cNvSpPr txBox="1"/>
          <p:nvPr/>
        </p:nvSpPr>
        <p:spPr>
          <a:xfrm>
            <a:off x="8911382" y="1187939"/>
            <a:ext cx="3013699" cy="739810"/>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Virtual network</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“Bring your own network” </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Segment with subnets and network security groups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Control traffic flow with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user defined routes</a:t>
            </a:r>
          </a:p>
        </p:txBody>
      </p:sp>
      <p:grpSp>
        <p:nvGrpSpPr>
          <p:cNvPr id="48" name="Group 47"/>
          <p:cNvGrpSpPr/>
          <p:nvPr/>
        </p:nvGrpSpPr>
        <p:grpSpPr>
          <a:xfrm>
            <a:off x="2626044" y="2197922"/>
            <a:ext cx="1879879" cy="473533"/>
            <a:chOff x="2678701" y="2241498"/>
            <a:chExt cx="1917574" cy="483028"/>
          </a:xfrm>
        </p:grpSpPr>
        <p:sp>
          <p:nvSpPr>
            <p:cNvPr id="299" name="Freeform 6"/>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Oval 7"/>
            <p:cNvSpPr>
              <a:spLocks noChangeArrowheads="1"/>
            </p:cNvSpPr>
            <p:nvPr/>
          </p:nvSpPr>
          <p:spPr bwMode="auto">
            <a:xfrm>
              <a:off x="3838519"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Oval 8"/>
            <p:cNvSpPr>
              <a:spLocks noChangeArrowheads="1"/>
            </p:cNvSpPr>
            <p:nvPr/>
          </p:nvSpPr>
          <p:spPr bwMode="auto">
            <a:xfrm>
              <a:off x="403154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Oval 9"/>
            <p:cNvSpPr>
              <a:spLocks noChangeArrowheads="1"/>
            </p:cNvSpPr>
            <p:nvPr/>
          </p:nvSpPr>
          <p:spPr bwMode="auto">
            <a:xfrm>
              <a:off x="422498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Oval 7"/>
            <p:cNvSpPr>
              <a:spLocks noChangeArrowheads="1"/>
            </p:cNvSpPr>
            <p:nvPr/>
          </p:nvSpPr>
          <p:spPr bwMode="auto">
            <a:xfrm>
              <a:off x="3258610"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Oval 8"/>
            <p:cNvSpPr>
              <a:spLocks noChangeArrowheads="1"/>
            </p:cNvSpPr>
            <p:nvPr/>
          </p:nvSpPr>
          <p:spPr bwMode="auto">
            <a:xfrm>
              <a:off x="3451637"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Oval 9"/>
            <p:cNvSpPr>
              <a:spLocks noChangeArrowheads="1"/>
            </p:cNvSpPr>
            <p:nvPr/>
          </p:nvSpPr>
          <p:spPr bwMode="auto">
            <a:xfrm>
              <a:off x="364507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Oval 7"/>
            <p:cNvSpPr>
              <a:spLocks noChangeArrowheads="1"/>
            </p:cNvSpPr>
            <p:nvPr/>
          </p:nvSpPr>
          <p:spPr bwMode="auto">
            <a:xfrm>
              <a:off x="2678701"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Oval 8"/>
            <p:cNvSpPr>
              <a:spLocks noChangeArrowheads="1"/>
            </p:cNvSpPr>
            <p:nvPr/>
          </p:nvSpPr>
          <p:spPr bwMode="auto">
            <a:xfrm>
              <a:off x="287172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Oval 9"/>
            <p:cNvSpPr>
              <a:spLocks noChangeArrowheads="1"/>
            </p:cNvSpPr>
            <p:nvPr/>
          </p:nvSpPr>
          <p:spPr bwMode="auto">
            <a:xfrm>
              <a:off x="3065169"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72" name="Straight Connector 171"/>
          <p:cNvCxnSpPr/>
          <p:nvPr/>
        </p:nvCxnSpPr>
        <p:spPr>
          <a:xfrm rot="10800000">
            <a:off x="8008345" y="3881302"/>
            <a:ext cx="0" cy="2291422"/>
          </a:xfrm>
          <a:prstGeom prst="line">
            <a:avLst/>
          </a:prstGeom>
          <a:noFill/>
          <a:ln w="76200" cap="flat" cmpd="dbl" algn="ctr">
            <a:solidFill>
              <a:schemeClr val="tx1">
                <a:lumMod val="60000"/>
                <a:lumOff val="40000"/>
              </a:schemeClr>
            </a:solidFill>
            <a:prstDash val="sysDot"/>
            <a:miter lim="800000"/>
          </a:ln>
          <a:effectLst/>
        </p:spPr>
      </p:cxnSp>
      <p:sp>
        <p:nvSpPr>
          <p:cNvPr id="63" name="TextBox 62"/>
          <p:cNvSpPr txBox="1"/>
          <p:nvPr/>
        </p:nvSpPr>
        <p:spPr>
          <a:xfrm>
            <a:off x="8911382" y="3877213"/>
            <a:ext cx="3005544" cy="2589127"/>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Backend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Point-to-site for dev/test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 for secure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site-to-site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 for private enterprise grade connectivity</a:t>
            </a:r>
          </a:p>
        </p:txBody>
      </p:sp>
      <p:grpSp>
        <p:nvGrpSpPr>
          <p:cNvPr id="3" name="Group 2"/>
          <p:cNvGrpSpPr/>
          <p:nvPr/>
        </p:nvGrpSpPr>
        <p:grpSpPr>
          <a:xfrm>
            <a:off x="4471220" y="3992605"/>
            <a:ext cx="3792671" cy="2864472"/>
            <a:chOff x="4560877" y="4072168"/>
            <a:chExt cx="3868722" cy="2921911"/>
          </a:xfrm>
        </p:grpSpPr>
        <p:sp>
          <p:nvSpPr>
            <p:cNvPr id="70" name="TextBox 69"/>
            <p:cNvSpPr txBox="1"/>
            <p:nvPr/>
          </p:nvSpPr>
          <p:spPr>
            <a:xfrm>
              <a:off x="6100762" y="4072168"/>
              <a:ext cx="1703203" cy="1194173"/>
            </a:xfrm>
            <a:prstGeom prst="rect">
              <a:avLst/>
            </a:prstGeom>
            <a:noFill/>
          </p:spPr>
          <p:txBody>
            <a:bodyPr wrap="square" lIns="0" tIns="0" rIns="0" bIns="0" rtlCol="0">
              <a:spAutoFit/>
            </a:bodyPr>
            <a:lstStyle/>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Backend connectivity</a:t>
              </a:r>
            </a:p>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a:t>
              </a:r>
            </a:p>
          </p:txBody>
        </p:sp>
        <p:grpSp>
          <p:nvGrpSpPr>
            <p:cNvPr id="313" name="Group 312"/>
            <p:cNvGrpSpPr/>
            <p:nvPr/>
          </p:nvGrpSpPr>
          <p:grpSpPr>
            <a:xfrm>
              <a:off x="4560877" y="4697003"/>
              <a:ext cx="1893269" cy="2297076"/>
              <a:chOff x="4560877" y="4697003"/>
              <a:chExt cx="1893269" cy="2297076"/>
            </a:xfrm>
          </p:grpSpPr>
          <p:sp>
            <p:nvSpPr>
              <p:cNvPr id="57" name="Rectangle 10"/>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11"/>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22"/>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6"/>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27"/>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28"/>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29"/>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0"/>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1"/>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2"/>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33"/>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34"/>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5"/>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6"/>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7"/>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8"/>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9"/>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40"/>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41"/>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42"/>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43"/>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44"/>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5"/>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6"/>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7"/>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8"/>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9"/>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50"/>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51"/>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52"/>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53"/>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54"/>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5"/>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6"/>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7"/>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8"/>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9"/>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60"/>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61"/>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62"/>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63"/>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64"/>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65"/>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66"/>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67"/>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8"/>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9"/>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70"/>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71"/>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72"/>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73"/>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74"/>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75"/>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6"/>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7"/>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8"/>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9"/>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80"/>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81"/>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82"/>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83"/>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84"/>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5"/>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6"/>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7"/>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8"/>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9"/>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90"/>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91"/>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92"/>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93"/>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94"/>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5"/>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6"/>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97"/>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98"/>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9"/>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100"/>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101"/>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02"/>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03"/>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04"/>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5"/>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6"/>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7"/>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8"/>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9"/>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10"/>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11"/>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12"/>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13"/>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4"/>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5"/>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6"/>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7"/>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8"/>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9"/>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20"/>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21"/>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22"/>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23"/>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24"/>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5"/>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12" name="Group 311"/>
            <p:cNvGrpSpPr/>
            <p:nvPr/>
          </p:nvGrpSpPr>
          <p:grpSpPr>
            <a:xfrm>
              <a:off x="7413281" y="5753909"/>
              <a:ext cx="1016318" cy="1240170"/>
              <a:chOff x="7413281" y="5753909"/>
              <a:chExt cx="1016318" cy="1240170"/>
            </a:xfrm>
          </p:grpSpPr>
          <p:sp>
            <p:nvSpPr>
              <p:cNvPr id="183" name="Rectangle 10"/>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11"/>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21"/>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2"/>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26"/>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27"/>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28"/>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29"/>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30"/>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31"/>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32"/>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33"/>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34"/>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35"/>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36"/>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37"/>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38"/>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39"/>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40"/>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41"/>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42"/>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43"/>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44"/>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45"/>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46"/>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47"/>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48"/>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49"/>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50"/>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51"/>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52"/>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53"/>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54"/>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55"/>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56"/>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57"/>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58"/>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59"/>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60"/>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61"/>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62"/>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63"/>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64"/>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65"/>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66"/>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Freeform 67"/>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68"/>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Freeform 69"/>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Freeform 70"/>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71"/>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72"/>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73"/>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Rectangle 74"/>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Rectangle 75"/>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76"/>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77"/>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78"/>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79"/>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80"/>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81"/>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82"/>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83"/>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84"/>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85"/>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86"/>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87"/>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88"/>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89"/>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90"/>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91"/>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92"/>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Rectangle 93"/>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Rectangle 94"/>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Rectangle 95"/>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Rectangle 96"/>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97"/>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98"/>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99"/>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Rectangle 100"/>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101"/>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102"/>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ectangle 103"/>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104"/>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Rectangle 105"/>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106"/>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107"/>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108"/>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0" name="Rectangle 109"/>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110"/>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111"/>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3" name="Rectangle 112"/>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113"/>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114"/>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115"/>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116"/>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117"/>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118"/>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119"/>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1" name="Rectangle 120"/>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121"/>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3" name="Rectangle 122"/>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4" name="Rectangle 123"/>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5" name="Rectangle 124"/>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Rectangle 125"/>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 name="Group 36"/>
            <p:cNvGrpSpPr/>
            <p:nvPr/>
          </p:nvGrpSpPr>
          <p:grpSpPr>
            <a:xfrm>
              <a:off x="5126657" y="4150384"/>
              <a:ext cx="437130" cy="439398"/>
              <a:chOff x="5659515" y="4044160"/>
              <a:chExt cx="490973" cy="493520"/>
            </a:xfrm>
          </p:grpSpPr>
          <p:sp>
            <p:nvSpPr>
              <p:cNvPr id="35" name="Isosceles Triangle 34"/>
              <p:cNvSpPr/>
              <p:nvPr/>
            </p:nvSpPr>
            <p:spPr bwMode="auto">
              <a:xfrm>
                <a:off x="5671871" y="4091298"/>
                <a:ext cx="460452" cy="396941"/>
              </a:xfrm>
              <a:prstGeom prst="triangle">
                <a:avLst/>
              </a:prstGeom>
              <a:no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p:cNvSpPr/>
              <p:nvPr/>
            </p:nvSpPr>
            <p:spPr bwMode="auto">
              <a:xfrm>
                <a:off x="5833170" y="4044160"/>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9" name="Oval 288"/>
              <p:cNvSpPr/>
              <p:nvPr/>
            </p:nvSpPr>
            <p:spPr bwMode="auto">
              <a:xfrm>
                <a:off x="5659515"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0" name="Oval 289"/>
              <p:cNvSpPr/>
              <p:nvPr/>
            </p:nvSpPr>
            <p:spPr bwMode="auto">
              <a:xfrm>
                <a:off x="6005837"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6" name="Group 45"/>
          <p:cNvGrpSpPr/>
          <p:nvPr/>
        </p:nvGrpSpPr>
        <p:grpSpPr>
          <a:xfrm>
            <a:off x="7388975" y="4054360"/>
            <a:ext cx="507999" cy="244654"/>
            <a:chOff x="2378075" y="1646238"/>
            <a:chExt cx="7680325" cy="3698875"/>
          </a:xfrm>
        </p:grpSpPr>
        <p:sp>
          <p:nvSpPr>
            <p:cNvPr id="41" name="Freeform 5"/>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6"/>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7"/>
            <p:cNvSpPr>
              <a:spLocks noChangeArrowheads="1"/>
            </p:cNvSpPr>
            <p:nvPr/>
          </p:nvSpPr>
          <p:spPr bwMode="auto">
            <a:xfrm>
              <a:off x="4373563" y="3070226"/>
              <a:ext cx="847725"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8"/>
            <p:cNvSpPr>
              <a:spLocks noChangeArrowheads="1"/>
            </p:cNvSpPr>
            <p:nvPr/>
          </p:nvSpPr>
          <p:spPr bwMode="auto">
            <a:xfrm>
              <a:off x="5794375"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Oval 9"/>
            <p:cNvSpPr>
              <a:spLocks noChangeArrowheads="1"/>
            </p:cNvSpPr>
            <p:nvPr/>
          </p:nvSpPr>
          <p:spPr bwMode="auto">
            <a:xfrm>
              <a:off x="7215188"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0" name="Group 49"/>
          <p:cNvGrpSpPr/>
          <p:nvPr/>
        </p:nvGrpSpPr>
        <p:grpSpPr>
          <a:xfrm>
            <a:off x="5643180" y="4014075"/>
            <a:ext cx="395007" cy="1090983"/>
            <a:chOff x="5803969" y="4083421"/>
            <a:chExt cx="402928" cy="1112859"/>
          </a:xfrm>
        </p:grpSpPr>
        <p:sp>
          <p:nvSpPr>
            <p:cNvPr id="292" name="Freeform 5"/>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6"/>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9" name="Group 48"/>
            <p:cNvGrpSpPr/>
            <p:nvPr/>
          </p:nvGrpSpPr>
          <p:grpSpPr>
            <a:xfrm>
              <a:off x="5959087" y="4288647"/>
              <a:ext cx="92692" cy="707628"/>
              <a:chOff x="5956710" y="4332543"/>
              <a:chExt cx="92692" cy="707628"/>
            </a:xfrm>
          </p:grpSpPr>
          <p:sp>
            <p:nvSpPr>
              <p:cNvPr id="294" name="Oval 7"/>
              <p:cNvSpPr>
                <a:spLocks noChangeArrowheads="1"/>
              </p:cNvSpPr>
              <p:nvPr/>
            </p:nvSpPr>
            <p:spPr bwMode="auto">
              <a:xfrm rot="5400000">
                <a:off x="5956884" y="4332370"/>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Oval 8"/>
              <p:cNvSpPr>
                <a:spLocks noChangeArrowheads="1"/>
              </p:cNvSpPr>
              <p:nvPr/>
            </p:nvSpPr>
            <p:spPr bwMode="auto">
              <a:xfrm rot="5400000">
                <a:off x="5956711" y="4486104"/>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Oval 9"/>
              <p:cNvSpPr>
                <a:spLocks noChangeArrowheads="1"/>
              </p:cNvSpPr>
              <p:nvPr/>
            </p:nvSpPr>
            <p:spPr bwMode="auto">
              <a:xfrm rot="5400000">
                <a:off x="5956711" y="4640011"/>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Oval 7"/>
              <p:cNvSpPr>
                <a:spLocks noChangeArrowheads="1"/>
              </p:cNvSpPr>
              <p:nvPr/>
            </p:nvSpPr>
            <p:spPr bwMode="auto">
              <a:xfrm rot="5400000">
                <a:off x="5956884" y="4793746"/>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Oval 8"/>
              <p:cNvSpPr>
                <a:spLocks noChangeArrowheads="1"/>
              </p:cNvSpPr>
              <p:nvPr/>
            </p:nvSpPr>
            <p:spPr bwMode="auto">
              <a:xfrm rot="5400000">
                <a:off x="5956711" y="4947480"/>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227673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61"/>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800"/>
                                        <p:tgtEl>
                                          <p:spTgt spid="53"/>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53"/>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800"/>
                                        <p:tgtEl>
                                          <p:spTgt spid="63"/>
                                        </p:tgtEl>
                                      </p:cBhvr>
                                    </p:animEffect>
                                  </p:childTnLst>
                                </p:cTn>
                              </p:par>
                              <p:par>
                                <p:cTn id="26" presetID="42" presetClass="path" presetSubtype="0" decel="100000" fill="hold" grpId="1" nodeType="withEffect">
                                  <p:stCondLst>
                                    <p:cond delay="0"/>
                                  </p:stCondLst>
                                  <p:childTnLst>
                                    <p:animMotion origin="layout" path="M -8.7567E-7 3.13663E-6 L -8.7567E-7 0.4251 " pathEditMode="relative" rAng="0" ptsTypes="AA">
                                      <p:cBhvr>
                                        <p:cTn id="27" dur="750" spd="-100000" fill="hold"/>
                                        <p:tgtEl>
                                          <p:spTgt spid="63"/>
                                        </p:tgtEl>
                                        <p:attrNameLst>
                                          <p:attrName>ppt_x</p:attrName>
                                          <p:attrName>ppt_y</p:attrName>
                                        </p:attrNameLst>
                                      </p:cBhvr>
                                      <p:rCtr x="0" y="21244"/>
                                    </p:animMotion>
                                  </p:childTnLst>
                                </p:cTn>
                              </p:par>
                              <p:par>
                                <p:cTn id="28" presetID="16" presetClass="entr" presetSubtype="42"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barn(outHorizontal)">
                                      <p:cBhvr>
                                        <p:cTn id="30" dur="500"/>
                                        <p:tgtEl>
                                          <p:spTgt spid="50"/>
                                        </p:tgtEl>
                                      </p:cBhvr>
                                    </p:animEffect>
                                  </p:childTnLst>
                                </p:cTn>
                              </p:par>
                              <p:par>
                                <p:cTn id="31" presetID="16" presetClass="entr" presetSubtype="37"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arn(outVertical)">
                                      <p:cBhvr>
                                        <p:cTn id="33" dur="500"/>
                                        <p:tgtEl>
                                          <p:spTgt spid="46"/>
                                        </p:tgtEl>
                                      </p:cBhvr>
                                    </p:animEffect>
                                  </p:childTnLst>
                                </p:cTn>
                              </p:par>
                              <p:par>
                                <p:cTn id="34" presetID="22" presetClass="entr" presetSubtype="4" fill="hold" nodeType="with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wipe(down)">
                                      <p:cBhvr>
                                        <p:cTn id="36" dur="750"/>
                                        <p:tgtEl>
                                          <p:spTgt spid="172"/>
                                        </p:tgtEl>
                                      </p:cBhvr>
                                    </p:animEffect>
                                  </p:childTnLst>
                                </p:cTn>
                              </p:par>
                              <p:par>
                                <p:cTn id="37" presetID="22" presetClass="entr" presetSubtype="1" fill="hold"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wipe(up)">
                                      <p:cBhvr>
                                        <p:cTn id="39" dur="750"/>
                                        <p:tgtEl>
                                          <p:spTgt spid="171"/>
                                        </p:tgtEl>
                                      </p:cBhvr>
                                    </p:animEffect>
                                  </p:childTnLst>
                                </p:cTn>
                              </p:par>
                              <p:par>
                                <p:cTn id="40" presetID="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3" grpId="0"/>
      <p:bldP spid="6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0F04-E4B6-42F1-AA62-5AF2F58C8F85}"/>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F2A365AF-BEF3-4FAE-9126-C15F5222E4D6}"/>
              </a:ext>
            </a:extLst>
          </p:cNvPr>
          <p:cNvSpPr>
            <a:spLocks noGrp="1"/>
          </p:cNvSpPr>
          <p:nvPr>
            <p:ph type="body" sz="quarter" idx="10"/>
          </p:nvPr>
        </p:nvSpPr>
        <p:spPr>
          <a:xfrm>
            <a:off x="269303" y="1187644"/>
            <a:ext cx="11655078" cy="6116611"/>
          </a:xfrm>
        </p:spPr>
        <p:txBody>
          <a:bodyPr/>
          <a:lstStyle/>
          <a:p>
            <a:r>
              <a:rPr lang="en-US" dirty="0"/>
              <a:t>Virtual Networks</a:t>
            </a:r>
          </a:p>
          <a:p>
            <a:r>
              <a:rPr lang="en-US" dirty="0"/>
              <a:t>Network security groups (virtual firewall)</a:t>
            </a:r>
          </a:p>
          <a:p>
            <a:r>
              <a:rPr lang="en-US" dirty="0"/>
              <a:t>Load balancers</a:t>
            </a:r>
          </a:p>
          <a:p>
            <a:pPr lvl="1"/>
            <a:r>
              <a:rPr lang="en-US" dirty="0"/>
              <a:t>Traffic manager (DNS)</a:t>
            </a:r>
          </a:p>
          <a:p>
            <a:pPr lvl="1"/>
            <a:r>
              <a:rPr lang="en-US" dirty="0"/>
              <a:t>Azure Load Balancer (transport layer)</a:t>
            </a:r>
          </a:p>
          <a:p>
            <a:r>
              <a:rPr lang="en-US" dirty="0"/>
              <a:t>Application Gateway</a:t>
            </a:r>
          </a:p>
          <a:p>
            <a:r>
              <a:rPr lang="en-US" dirty="0"/>
              <a:t>Network gateways</a:t>
            </a:r>
          </a:p>
          <a:p>
            <a:pPr lvl="1"/>
            <a:r>
              <a:rPr lang="en-US" dirty="0"/>
              <a:t>VPNs</a:t>
            </a:r>
          </a:p>
          <a:p>
            <a:pPr lvl="1"/>
            <a:r>
              <a:rPr lang="en-US" dirty="0"/>
              <a:t>ExpressRoute</a:t>
            </a:r>
          </a:p>
          <a:p>
            <a:r>
              <a:rPr lang="en-US" dirty="0"/>
              <a:t>Route table</a:t>
            </a:r>
          </a:p>
          <a:p>
            <a:endParaRPr lang="en-US" dirty="0"/>
          </a:p>
        </p:txBody>
      </p:sp>
    </p:spTree>
    <p:extLst>
      <p:ext uri="{BB962C8B-B14F-4D97-AF65-F5344CB8AC3E}">
        <p14:creationId xmlns:p14="http://schemas.microsoft.com/office/powerpoint/2010/main" val="4468856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Options to Azure</a:t>
            </a:r>
          </a:p>
        </p:txBody>
      </p:sp>
      <p:sp>
        <p:nvSpPr>
          <p:cNvPr id="111" name="Rectangle 110" hidden="1"/>
          <p:cNvSpPr/>
          <p:nvPr/>
        </p:nvSpPr>
        <p:spPr bwMode="auto">
          <a:xfrm>
            <a:off x="3738503" y="4803399"/>
            <a:ext cx="3674886" cy="2298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306" tIns="41654" rIns="83306" bIns="41654" numCol="1" rtlCol="0" anchor="ctr" anchorCtr="0" compatLnSpc="1">
            <a:prstTxWarp prst="textNoShape">
              <a:avLst/>
            </a:prstTxWarp>
          </a:bodyPr>
          <a:lstStyle/>
          <a:p>
            <a:pPr marL="0" marR="0" lvl="0" indent="0" algn="ctr" defTabSz="832789" rtl="0" eaLnBrk="1" fontAlgn="base" latinLnBrk="0" hangingPunct="1">
              <a:lnSpc>
                <a:spcPct val="100000"/>
              </a:lnSpc>
              <a:spcBef>
                <a:spcPct val="0"/>
              </a:spcBef>
              <a:spcAft>
                <a:spcPct val="0"/>
              </a:spcAft>
              <a:buClrTx/>
              <a:buSzTx/>
              <a:buFontTx/>
              <a:buNone/>
              <a:tabLst/>
              <a:defRPr/>
            </a:pPr>
            <a:endParaRPr kumimoji="0" lang="en-US" sz="26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14"/>
          <p:cNvSpPr/>
          <p:nvPr/>
        </p:nvSpPr>
        <p:spPr bwMode="auto">
          <a:xfrm>
            <a:off x="306591" y="1244223"/>
            <a:ext cx="199516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109" name="Rectangle 17"/>
          <p:cNvSpPr/>
          <p:nvPr/>
        </p:nvSpPr>
        <p:spPr bwMode="auto">
          <a:xfrm>
            <a:off x="5770736" y="1244223"/>
            <a:ext cx="1977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Customer</a:t>
            </a:r>
          </a:p>
        </p:txBody>
      </p:sp>
      <p:sp>
        <p:nvSpPr>
          <p:cNvPr id="110" name="Rectangle 109"/>
          <p:cNvSpPr/>
          <p:nvPr/>
        </p:nvSpPr>
        <p:spPr bwMode="auto">
          <a:xfrm>
            <a:off x="7781194" y="1244223"/>
            <a:ext cx="3462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Segment and workloads</a:t>
            </a:r>
          </a:p>
        </p:txBody>
      </p:sp>
      <p:grpSp>
        <p:nvGrpSpPr>
          <p:cNvPr id="7" name="Group 6"/>
          <p:cNvGrpSpPr/>
          <p:nvPr/>
        </p:nvGrpSpPr>
        <p:grpSpPr>
          <a:xfrm>
            <a:off x="306591" y="4171389"/>
            <a:ext cx="10937110" cy="1204548"/>
            <a:chOff x="312738" y="4254537"/>
            <a:chExt cx="11156422" cy="1228702"/>
          </a:xfrm>
        </p:grpSpPr>
        <p:grpSp>
          <p:nvGrpSpPr>
            <p:cNvPr id="6" name="Group 5"/>
            <p:cNvGrpSpPr/>
            <p:nvPr/>
          </p:nvGrpSpPr>
          <p:grpSpPr>
            <a:xfrm>
              <a:off x="312738" y="4353320"/>
              <a:ext cx="11156422" cy="1100878"/>
              <a:chOff x="312738" y="4315336"/>
              <a:chExt cx="11156422" cy="1100878"/>
            </a:xfrm>
          </p:grpSpPr>
          <p:sp>
            <p:nvSpPr>
              <p:cNvPr id="50" name="Rectangle 49"/>
              <p:cNvSpPr/>
              <p:nvPr/>
            </p:nvSpPr>
            <p:spPr>
              <a:xfrm>
                <a:off x="312738" y="4315336"/>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3" name="Freeform 52"/>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4" name="Freeform 53"/>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5" name="Group 54"/>
              <p:cNvGrpSpPr/>
              <p:nvPr/>
            </p:nvGrpSpPr>
            <p:grpSpPr>
              <a:xfrm>
                <a:off x="881372" y="4344939"/>
                <a:ext cx="549467" cy="750287"/>
                <a:chOff x="5293615" y="2178868"/>
                <a:chExt cx="1189325" cy="1488408"/>
              </a:xfrm>
            </p:grpSpPr>
            <p:pic>
              <p:nvPicPr>
                <p:cNvPr id="77"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70" name="Straight Connector 69"/>
              <p:cNvCxnSpPr/>
              <p:nvPr/>
            </p:nvCxnSpPr>
            <p:spPr>
              <a:xfrm flipH="1">
                <a:off x="2204323" y="486888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65437" y="4593996"/>
                <a:ext cx="2534410"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72" name="Straight Connector 71"/>
              <p:cNvCxnSpPr/>
              <p:nvPr/>
            </p:nvCxnSpPr>
            <p:spPr>
              <a:xfrm>
                <a:off x="5151437" y="486888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7937222" y="4317275"/>
                <a:ext cx="3208600" cy="689420"/>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Azure compute</a:t>
                </a:r>
              </a:p>
            </p:txBody>
          </p:sp>
          <p:sp>
            <p:nvSpPr>
              <p:cNvPr id="5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pic>
          <p:nvPicPr>
            <p:cNvPr id="67" name="Picture 2"/>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5" name="Group 4"/>
          <p:cNvGrpSpPr/>
          <p:nvPr/>
        </p:nvGrpSpPr>
        <p:grpSpPr>
          <a:xfrm>
            <a:off x="306591" y="3138946"/>
            <a:ext cx="10937110" cy="1105721"/>
            <a:chOff x="312738" y="3159809"/>
            <a:chExt cx="11156422" cy="1127893"/>
          </a:xfrm>
        </p:grpSpPr>
        <p:sp>
          <p:nvSpPr>
            <p:cNvPr id="51" name="Rectangle 50"/>
            <p:cNvSpPr/>
            <p:nvPr/>
          </p:nvSpPr>
          <p:spPr>
            <a:xfrm>
              <a:off x="312738" y="3159817"/>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95" name="Group 94"/>
            <p:cNvGrpSpPr/>
            <p:nvPr/>
          </p:nvGrpSpPr>
          <p:grpSpPr>
            <a:xfrm>
              <a:off x="312739" y="3159809"/>
              <a:ext cx="7604838" cy="1127893"/>
              <a:chOff x="2916922" y="5310943"/>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04" name="Rectangle 103"/>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point-to-site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97" name="Isosceles Triangle 96"/>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14" name="Rectangle 77"/>
            <p:cNvSpPr/>
            <p:nvPr/>
          </p:nvSpPr>
          <p:spPr>
            <a:xfrm>
              <a:off x="7937222" y="3160484"/>
              <a:ext cx="2908832"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57"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 name="Group 2"/>
          <p:cNvGrpSpPr/>
          <p:nvPr/>
        </p:nvGrpSpPr>
        <p:grpSpPr>
          <a:xfrm>
            <a:off x="306591" y="5371030"/>
            <a:ext cx="10937110" cy="1195458"/>
            <a:chOff x="312738" y="4914899"/>
            <a:chExt cx="11156422" cy="1219429"/>
          </a:xfrm>
        </p:grpSpPr>
        <p:sp>
          <p:nvSpPr>
            <p:cNvPr id="45" name="Rectangle 44"/>
            <p:cNvSpPr/>
            <p:nvPr/>
          </p:nvSpPr>
          <p:spPr>
            <a:xfrm>
              <a:off x="312738" y="4977547"/>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46" name="Freeform 45"/>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7" name="Freeform 46"/>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48" name="Group 47"/>
            <p:cNvGrpSpPr/>
            <p:nvPr/>
          </p:nvGrpSpPr>
          <p:grpSpPr>
            <a:xfrm>
              <a:off x="881372" y="5053813"/>
              <a:ext cx="549467" cy="750287"/>
              <a:chOff x="5293615" y="2293499"/>
              <a:chExt cx="1189325" cy="1488408"/>
            </a:xfrm>
          </p:grpSpPr>
          <p:pic>
            <p:nvPicPr>
              <p:cNvPr id="52"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8" name="Isosceles Triangle 5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pic>
          <p:nvPicPr>
            <p:cNvPr id="61" name="Picture 2"/>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62" name="Straight Connector 61"/>
            <p:cNvCxnSpPr/>
            <p:nvPr/>
          </p:nvCxnSpPr>
          <p:spPr>
            <a:xfrm flipH="1">
              <a:off x="2204323" y="551997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64" name="Straight Connector 63"/>
            <p:cNvCxnSpPr/>
            <p:nvPr/>
          </p:nvCxnSpPr>
          <p:spPr>
            <a:xfrm>
              <a:off x="5151437" y="551997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5" name="Rectangle 77"/>
            <p:cNvSpPr/>
            <p:nvPr/>
          </p:nvSpPr>
          <p:spPr>
            <a:xfrm>
              <a:off x="7937222" y="4977545"/>
              <a:ext cx="3260024" cy="886397"/>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Microsoft services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Mission critical workloads</a:t>
              </a:r>
            </a:p>
          </p:txBody>
        </p:sp>
        <p:sp>
          <p:nvSpPr>
            <p:cNvPr id="66" name="Rectangle 65"/>
            <p:cNvSpPr/>
            <p:nvPr/>
          </p:nvSpPr>
          <p:spPr bwMode="auto">
            <a:xfrm>
              <a:off x="312738" y="4977545"/>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49"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8"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4" name="Group 3"/>
          <p:cNvGrpSpPr/>
          <p:nvPr/>
        </p:nvGrpSpPr>
        <p:grpSpPr>
          <a:xfrm>
            <a:off x="313333" y="2009661"/>
            <a:ext cx="10937110" cy="1105721"/>
            <a:chOff x="319615" y="1973262"/>
            <a:chExt cx="11156422" cy="1127893"/>
          </a:xfrm>
        </p:grpSpPr>
        <p:sp>
          <p:nvSpPr>
            <p:cNvPr id="49" name="Rectangle 48"/>
            <p:cNvSpPr/>
            <p:nvPr/>
          </p:nvSpPr>
          <p:spPr>
            <a:xfrm>
              <a:off x="319615" y="1973270"/>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6" name="Group 55"/>
            <p:cNvGrpSpPr/>
            <p:nvPr/>
          </p:nvGrpSpPr>
          <p:grpSpPr>
            <a:xfrm>
              <a:off x="319616" y="1973262"/>
              <a:ext cx="7604838" cy="1127893"/>
              <a:chOff x="2916922" y="5310943"/>
              <a:chExt cx="8816693" cy="980720"/>
            </a:xfrm>
          </p:grpSpPr>
          <p:sp>
            <p:nvSpPr>
              <p:cNvPr id="60" name="Freeform 59"/>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9" name="Freeform 68"/>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74" name="Rectangle 73"/>
              <p:cNvSpPr/>
              <p:nvPr/>
            </p:nvSpPr>
            <p:spPr>
              <a:xfrm>
                <a:off x="5853434" y="5708485"/>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Internet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75" name="Straight Connector 7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79"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80" name="Isosceles Triangle 79"/>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81" name="Rectangle 77"/>
            <p:cNvSpPr/>
            <p:nvPr/>
          </p:nvSpPr>
          <p:spPr>
            <a:xfrm>
              <a:off x="7944098" y="1973937"/>
              <a:ext cx="3473635"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82"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3261523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Azure Trivia …</a:t>
            </a:r>
          </a:p>
        </p:txBody>
      </p:sp>
      <p:sp>
        <p:nvSpPr>
          <p:cNvPr id="4" name="Text Placeholder 3">
            <a:extLst>
              <a:ext uri="{FF2B5EF4-FFF2-40B4-BE49-F238E27FC236}">
                <a16:creationId xmlns:a16="http://schemas.microsoft.com/office/drawing/2014/main" id="{F4636944-F864-4E7A-B4A8-381E54CAA07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4868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spc="-98">
                <a:gradFill>
                  <a:gsLst>
                    <a:gs pos="100000">
                      <a:schemeClr val="tx1"/>
                    </a:gs>
                    <a:gs pos="0">
                      <a:schemeClr val="tx1"/>
                    </a:gs>
                  </a:gsLst>
                  <a:lin ang="5400000" scaled="0"/>
                </a:gradFill>
                <a:latin typeface="+mn-lt"/>
              </a:rPr>
              <a:t>Azure Load Balancer</a:t>
            </a:r>
          </a:p>
        </p:txBody>
      </p:sp>
      <p:pic>
        <p:nvPicPr>
          <p:cNvPr id="3" name="Picture 2"/>
          <p:cNvPicPr>
            <a:picLocks noChangeAspect="1"/>
          </p:cNvPicPr>
          <p:nvPr/>
        </p:nvPicPr>
        <p:blipFill>
          <a:blip r:embed="rId3"/>
          <a:stretch>
            <a:fillRect/>
          </a:stretch>
        </p:blipFill>
        <p:spPr>
          <a:xfrm>
            <a:off x="6381750" y="1337888"/>
            <a:ext cx="4233862" cy="4591424"/>
          </a:xfrm>
          <a:prstGeom prst="rect">
            <a:avLst/>
          </a:prstGeom>
        </p:spPr>
      </p:pic>
      <p:pic>
        <p:nvPicPr>
          <p:cNvPr id="4" name="Picture 3"/>
          <p:cNvPicPr>
            <a:picLocks noChangeAspect="1"/>
          </p:cNvPicPr>
          <p:nvPr/>
        </p:nvPicPr>
        <p:blipFill>
          <a:blip r:embed="rId4"/>
          <a:stretch>
            <a:fillRect/>
          </a:stretch>
        </p:blipFill>
        <p:spPr>
          <a:xfrm>
            <a:off x="366713" y="1337888"/>
            <a:ext cx="6047604" cy="4591424"/>
          </a:xfrm>
          <a:prstGeom prst="rect">
            <a:avLst/>
          </a:prstGeom>
        </p:spPr>
      </p:pic>
    </p:spTree>
    <p:extLst>
      <p:ext uri="{BB962C8B-B14F-4D97-AF65-F5344CB8AC3E}">
        <p14:creationId xmlns:p14="http://schemas.microsoft.com/office/powerpoint/2010/main" val="1958997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BFEC-1243-4212-91F8-A220CB86AFD5}"/>
              </a:ext>
            </a:extLst>
          </p:cNvPr>
          <p:cNvSpPr>
            <a:spLocks noGrp="1"/>
          </p:cNvSpPr>
          <p:nvPr>
            <p:ph type="title"/>
          </p:nvPr>
        </p:nvSpPr>
        <p:spPr/>
        <p:txBody>
          <a:bodyPr/>
          <a:lstStyle/>
          <a:p>
            <a:r>
              <a:rPr lang="en-US" dirty="0"/>
              <a:t>Let’s Take A Look	</a:t>
            </a:r>
          </a:p>
        </p:txBody>
      </p:sp>
      <p:sp>
        <p:nvSpPr>
          <p:cNvPr id="3" name="Text Placeholder 2">
            <a:extLst>
              <a:ext uri="{FF2B5EF4-FFF2-40B4-BE49-F238E27FC236}">
                <a16:creationId xmlns:a16="http://schemas.microsoft.com/office/drawing/2014/main" id="{17013B84-DA11-4005-9252-719188C04247}"/>
              </a:ext>
            </a:extLst>
          </p:cNvPr>
          <p:cNvSpPr>
            <a:spLocks noGrp="1"/>
          </p:cNvSpPr>
          <p:nvPr>
            <p:ph type="body" sz="quarter" idx="12"/>
          </p:nvPr>
        </p:nvSpPr>
        <p:spPr>
          <a:xfrm>
            <a:off x="269240" y="3877277"/>
            <a:ext cx="9860674" cy="1292662"/>
          </a:xfrm>
        </p:spPr>
        <p:txBody>
          <a:bodyPr/>
          <a:lstStyle/>
          <a:p>
            <a:r>
              <a:rPr lang="en-US" sz="7200" b="1" dirty="0"/>
              <a:t>http://52.171.62.115/</a:t>
            </a:r>
          </a:p>
        </p:txBody>
      </p:sp>
    </p:spTree>
    <p:extLst>
      <p:ext uri="{BB962C8B-B14F-4D97-AF65-F5344CB8AC3E}">
        <p14:creationId xmlns:p14="http://schemas.microsoft.com/office/powerpoint/2010/main" val="3830953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Storage</a:t>
            </a:r>
          </a:p>
        </p:txBody>
      </p:sp>
      <p:sp>
        <p:nvSpPr>
          <p:cNvPr id="2" name="Text Placeholder 1">
            <a:extLst>
              <a:ext uri="{FF2B5EF4-FFF2-40B4-BE49-F238E27FC236}">
                <a16:creationId xmlns:a16="http://schemas.microsoft.com/office/drawing/2014/main" id="{CC6E70B7-5232-4A67-94FC-F86875C65F3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108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a:t>
            </a:r>
          </a:p>
        </p:txBody>
      </p:sp>
      <p:sp>
        <p:nvSpPr>
          <p:cNvPr id="3" name="Text Placeholder 2"/>
          <p:cNvSpPr>
            <a:spLocks noGrp="1"/>
          </p:cNvSpPr>
          <p:nvPr>
            <p:ph type="body" sz="quarter" idx="10"/>
          </p:nvPr>
        </p:nvSpPr>
        <p:spPr>
          <a:xfrm>
            <a:off x="269239" y="1114792"/>
            <a:ext cx="11653523" cy="2332883"/>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XBox, Skype…</a:t>
            </a:r>
          </a:p>
          <a:p>
            <a:pPr lvl="1"/>
            <a:endParaRPr lang="en-US" dirty="0"/>
          </a:p>
          <a:p>
            <a:pPr lvl="1"/>
            <a:endParaRPr lang="en-US" dirty="0"/>
          </a:p>
          <a:p>
            <a:pPr lvl="1"/>
            <a:endParaRPr lang="en-US" dirty="0"/>
          </a:p>
        </p:txBody>
      </p:sp>
      <p:grpSp>
        <p:nvGrpSpPr>
          <p:cNvPr id="9" name="Group 8"/>
          <p:cNvGrpSpPr/>
          <p:nvPr/>
        </p:nvGrpSpPr>
        <p:grpSpPr>
          <a:xfrm>
            <a:off x="493345" y="2532575"/>
            <a:ext cx="11205311" cy="672319"/>
            <a:chOff x="427036" y="2735262"/>
            <a:chExt cx="11430001" cy="990600"/>
          </a:xfrm>
        </p:grpSpPr>
        <p:sp>
          <p:nvSpPr>
            <p:cNvPr id="7" name="Rectangle 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Hyper Scale</a:t>
              </a:r>
            </a:p>
          </p:txBody>
        </p:sp>
        <p:sp>
          <p:nvSpPr>
            <p:cNvPr id="8" name="Rectangle 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&gt;120 Trillion Objects, &gt;30 million transactions per second</a:t>
              </a:r>
            </a:p>
          </p:txBody>
        </p:sp>
      </p:grpSp>
      <p:grpSp>
        <p:nvGrpSpPr>
          <p:cNvPr id="13" name="Group 12"/>
          <p:cNvGrpSpPr/>
          <p:nvPr/>
        </p:nvGrpSpPr>
        <p:grpSpPr>
          <a:xfrm>
            <a:off x="493345" y="3204894"/>
            <a:ext cx="11205311" cy="672319"/>
            <a:chOff x="427036" y="2735262"/>
            <a:chExt cx="11430001" cy="990600"/>
          </a:xfrm>
        </p:grpSpPr>
        <p:sp>
          <p:nvSpPr>
            <p:cNvPr id="14" name="Rectangle 13"/>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Durable</a:t>
              </a:r>
            </a:p>
          </p:txBody>
        </p:sp>
        <p:sp>
          <p:nvSpPr>
            <p:cNvPr id="15" name="Rectangle 14"/>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Never lose your data. Multiple redundancy options. Automatic data checks</a:t>
              </a:r>
            </a:p>
          </p:txBody>
        </p:sp>
      </p:grpSp>
      <p:grpSp>
        <p:nvGrpSpPr>
          <p:cNvPr id="16" name="Group 15"/>
          <p:cNvGrpSpPr/>
          <p:nvPr/>
        </p:nvGrpSpPr>
        <p:grpSpPr>
          <a:xfrm>
            <a:off x="493345" y="3877212"/>
            <a:ext cx="11205311" cy="672319"/>
            <a:chOff x="427036" y="2735262"/>
            <a:chExt cx="11430001" cy="990600"/>
          </a:xfrm>
        </p:grpSpPr>
        <p:sp>
          <p:nvSpPr>
            <p:cNvPr id="17" name="Rectangle 1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Secure</a:t>
              </a:r>
              <a:endParaRPr lang="en-US" sz="3921" dirty="0">
                <a:gradFill>
                  <a:gsLst>
                    <a:gs pos="1250">
                      <a:srgbClr val="D83B01"/>
                    </a:gs>
                    <a:gs pos="99000">
                      <a:srgbClr val="D83B01"/>
                    </a:gs>
                  </a:gsLst>
                  <a:lin ang="5400000" scaled="0"/>
                </a:gradFill>
                <a:latin typeface="Segoe UI Light"/>
              </a:endParaRPr>
            </a:p>
          </p:txBody>
        </p:sp>
        <p:sp>
          <p:nvSpPr>
            <p:cNvPr id="18" name="Rectangle 1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Encryption at Rest. Client side Encryption. Integration with KeyVault</a:t>
              </a:r>
            </a:p>
          </p:txBody>
        </p:sp>
      </p:grpSp>
      <p:grpSp>
        <p:nvGrpSpPr>
          <p:cNvPr id="19" name="Group 18"/>
          <p:cNvGrpSpPr/>
          <p:nvPr/>
        </p:nvGrpSpPr>
        <p:grpSpPr>
          <a:xfrm>
            <a:off x="493345" y="4549531"/>
            <a:ext cx="11205311" cy="672319"/>
            <a:chOff x="427036" y="2735262"/>
            <a:chExt cx="11430001" cy="990600"/>
          </a:xfrm>
        </p:grpSpPr>
        <p:sp>
          <p:nvSpPr>
            <p:cNvPr id="20" name="Rectangle 19"/>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Highly Available</a:t>
              </a:r>
            </a:p>
          </p:txBody>
        </p:sp>
        <p:sp>
          <p:nvSpPr>
            <p:cNvPr id="21" name="Rectangle 20"/>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Fault tolerance to hardware/software issues. Automatic load balancing</a:t>
              </a:r>
            </a:p>
          </p:txBody>
        </p:sp>
      </p:grpSp>
      <p:grpSp>
        <p:nvGrpSpPr>
          <p:cNvPr id="22" name="Group 21"/>
          <p:cNvGrpSpPr/>
          <p:nvPr/>
        </p:nvGrpSpPr>
        <p:grpSpPr>
          <a:xfrm>
            <a:off x="493345" y="5296552"/>
            <a:ext cx="11205311" cy="672320"/>
            <a:chOff x="427036" y="2735261"/>
            <a:chExt cx="11430001" cy="990601"/>
          </a:xfrm>
        </p:grpSpPr>
        <p:sp>
          <p:nvSpPr>
            <p:cNvPr id="23" name="Rectangle 22"/>
            <p:cNvSpPr/>
            <p:nvPr/>
          </p:nvSpPr>
          <p:spPr bwMode="auto">
            <a:xfrm>
              <a:off x="427036" y="2735261"/>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Open</a:t>
              </a:r>
            </a:p>
          </p:txBody>
        </p:sp>
        <p:sp>
          <p:nvSpPr>
            <p:cNvPr id="24" name="Rectangle 23"/>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REST API, Open sourced Client Libraries – .NET, Java, C++, Python, Node.js, iOS, Android, Xamarin…</a:t>
              </a:r>
            </a:p>
          </p:txBody>
        </p:sp>
      </p:grpSp>
      <p:grpSp>
        <p:nvGrpSpPr>
          <p:cNvPr id="25" name="Group 24"/>
          <p:cNvGrpSpPr/>
          <p:nvPr/>
        </p:nvGrpSpPr>
        <p:grpSpPr>
          <a:xfrm>
            <a:off x="493345" y="6043572"/>
            <a:ext cx="11205311" cy="672319"/>
            <a:chOff x="427036" y="2735262"/>
            <a:chExt cx="11430001" cy="990600"/>
          </a:xfrm>
        </p:grpSpPr>
        <p:sp>
          <p:nvSpPr>
            <p:cNvPr id="26" name="Rectangle 25"/>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Hybrid</a:t>
              </a:r>
              <a:endParaRPr lang="en-US" sz="3921" dirty="0">
                <a:gradFill>
                  <a:gsLst>
                    <a:gs pos="1250">
                      <a:srgbClr val="D83B01"/>
                    </a:gs>
                    <a:gs pos="99000">
                      <a:srgbClr val="D83B01"/>
                    </a:gs>
                  </a:gsLst>
                  <a:lin ang="5400000" scaled="0"/>
                </a:gradFill>
                <a:latin typeface="Segoe UI Light"/>
              </a:endParaRPr>
            </a:p>
          </p:txBody>
        </p:sp>
        <p:sp>
          <p:nvSpPr>
            <p:cNvPr id="27" name="Rectangle 26"/>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Extensive partner ecosystem. Azure Stack for private/hosted clouds. </a:t>
              </a:r>
            </a:p>
          </p:txBody>
        </p:sp>
      </p:grpSp>
    </p:spTree>
    <p:extLst>
      <p:ext uri="{BB962C8B-B14F-4D97-AF65-F5344CB8AC3E}">
        <p14:creationId xmlns:p14="http://schemas.microsoft.com/office/powerpoint/2010/main" val="2018692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25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25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250"/>
                                        <p:tgtEl>
                                          <p:spTgt spid="19"/>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250"/>
                                        <p:tgtEl>
                                          <p:spTgt spid="22"/>
                                        </p:tgtEl>
                                      </p:cBhvr>
                                    </p:animEffect>
                                  </p:childTnLst>
                                </p:cTn>
                              </p:par>
                              <p:par>
                                <p:cTn id="20" presetID="2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170970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5072-0E30-4A64-B9E1-6B437F2A08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7ABD79-B491-4880-88FF-DDC5E8C3155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1ADAC5B-A786-4747-B6B6-DDC3F90335FA}"/>
              </a:ext>
            </a:extLst>
          </p:cNvPr>
          <p:cNvPicPr>
            <a:picLocks noChangeAspect="1"/>
          </p:cNvPicPr>
          <p:nvPr/>
        </p:nvPicPr>
        <p:blipFill>
          <a:blip r:embed="rId3"/>
          <a:stretch>
            <a:fillRect/>
          </a:stretch>
        </p:blipFill>
        <p:spPr>
          <a:xfrm>
            <a:off x="173062" y="158407"/>
            <a:ext cx="6312144" cy="6572439"/>
          </a:xfrm>
          <a:prstGeom prst="rect">
            <a:avLst/>
          </a:prstGeom>
        </p:spPr>
      </p:pic>
    </p:spTree>
    <p:extLst>
      <p:ext uri="{BB962C8B-B14F-4D97-AF65-F5344CB8AC3E}">
        <p14:creationId xmlns:p14="http://schemas.microsoft.com/office/powerpoint/2010/main" val="1804132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B8C2-AF35-43DA-8E1A-4B3B56268B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FF2CB3-7548-474A-9DEA-9416AE6CDF2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FF7A3AB-37AB-4D4A-86F6-404A41EF61A7}"/>
              </a:ext>
            </a:extLst>
          </p:cNvPr>
          <p:cNvPicPr>
            <a:picLocks noChangeAspect="1"/>
          </p:cNvPicPr>
          <p:nvPr/>
        </p:nvPicPr>
        <p:blipFill>
          <a:blip r:embed="rId3"/>
          <a:stretch>
            <a:fillRect/>
          </a:stretch>
        </p:blipFill>
        <p:spPr>
          <a:xfrm>
            <a:off x="-1480" y="187568"/>
            <a:ext cx="12243476" cy="6508653"/>
          </a:xfrm>
          <a:prstGeom prst="rect">
            <a:avLst/>
          </a:prstGeom>
        </p:spPr>
      </p:pic>
    </p:spTree>
    <p:extLst>
      <p:ext uri="{BB962C8B-B14F-4D97-AF65-F5344CB8AC3E}">
        <p14:creationId xmlns:p14="http://schemas.microsoft.com/office/powerpoint/2010/main" val="32326010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BD94-90A6-4532-9139-A853F9A1A85E}"/>
              </a:ext>
            </a:extLst>
          </p:cNvPr>
          <p:cNvSpPr>
            <a:spLocks noGrp="1"/>
          </p:cNvSpPr>
          <p:nvPr>
            <p:ph type="title"/>
          </p:nvPr>
        </p:nvSpPr>
        <p:spPr/>
        <p:txBody>
          <a:bodyPr/>
          <a:lstStyle/>
          <a:p>
            <a:r>
              <a:rPr lang="en-US" dirty="0"/>
              <a:t>Managed Disks Overview</a:t>
            </a:r>
          </a:p>
        </p:txBody>
      </p:sp>
      <p:sp>
        <p:nvSpPr>
          <p:cNvPr id="3" name="Text Placeholder 2">
            <a:extLst>
              <a:ext uri="{FF2B5EF4-FFF2-40B4-BE49-F238E27FC236}">
                <a16:creationId xmlns:a16="http://schemas.microsoft.com/office/drawing/2014/main" id="{F52D3C0C-27C2-4D21-9CF3-08752F26890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6BF87D9-65CE-4CD8-9E01-27BFE5DF8C78}"/>
              </a:ext>
            </a:extLst>
          </p:cNvPr>
          <p:cNvPicPr>
            <a:picLocks noChangeAspect="1"/>
          </p:cNvPicPr>
          <p:nvPr/>
        </p:nvPicPr>
        <p:blipFill>
          <a:blip r:embed="rId3"/>
          <a:stretch>
            <a:fillRect/>
          </a:stretch>
        </p:blipFill>
        <p:spPr>
          <a:xfrm>
            <a:off x="339455" y="1065540"/>
            <a:ext cx="11365518" cy="5067973"/>
          </a:xfrm>
          <a:prstGeom prst="rect">
            <a:avLst/>
          </a:prstGeom>
        </p:spPr>
      </p:pic>
    </p:spTree>
    <p:extLst>
      <p:ext uri="{BB962C8B-B14F-4D97-AF65-F5344CB8AC3E}">
        <p14:creationId xmlns:p14="http://schemas.microsoft.com/office/powerpoint/2010/main" val="25960479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BD94-90A6-4532-9139-A853F9A1A85E}"/>
              </a:ext>
            </a:extLst>
          </p:cNvPr>
          <p:cNvSpPr>
            <a:spLocks noGrp="1"/>
          </p:cNvSpPr>
          <p:nvPr>
            <p:ph type="title"/>
          </p:nvPr>
        </p:nvSpPr>
        <p:spPr/>
        <p:txBody>
          <a:bodyPr/>
          <a:lstStyle/>
          <a:p>
            <a:r>
              <a:rPr lang="en-US" dirty="0"/>
              <a:t>Managed Disks Overview</a:t>
            </a:r>
          </a:p>
        </p:txBody>
      </p:sp>
      <p:sp>
        <p:nvSpPr>
          <p:cNvPr id="3" name="Text Placeholder 2">
            <a:extLst>
              <a:ext uri="{FF2B5EF4-FFF2-40B4-BE49-F238E27FC236}">
                <a16:creationId xmlns:a16="http://schemas.microsoft.com/office/drawing/2014/main" id="{F52D3C0C-27C2-4D21-9CF3-08752F26890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2DBC34B-F6F9-4FD4-A238-A28BFEE2DF50}"/>
              </a:ext>
            </a:extLst>
          </p:cNvPr>
          <p:cNvPicPr>
            <a:picLocks noChangeAspect="1"/>
          </p:cNvPicPr>
          <p:nvPr/>
        </p:nvPicPr>
        <p:blipFill>
          <a:blip r:embed="rId3"/>
          <a:stretch>
            <a:fillRect/>
          </a:stretch>
        </p:blipFill>
        <p:spPr>
          <a:xfrm>
            <a:off x="49013" y="289510"/>
            <a:ext cx="12096240" cy="6247278"/>
          </a:xfrm>
          <a:prstGeom prst="rect">
            <a:avLst/>
          </a:prstGeom>
        </p:spPr>
      </p:pic>
    </p:spTree>
    <p:extLst>
      <p:ext uri="{BB962C8B-B14F-4D97-AF65-F5344CB8AC3E}">
        <p14:creationId xmlns:p14="http://schemas.microsoft.com/office/powerpoint/2010/main" val="12874995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mn-lt"/>
              </a:rPr>
              <a:t>Using Managed Disks for HA</a:t>
            </a:r>
          </a:p>
        </p:txBody>
      </p:sp>
      <p:sp>
        <p:nvSpPr>
          <p:cNvPr id="3" name="Content Placeholder 2"/>
          <p:cNvSpPr>
            <a:spLocks noGrp="1"/>
          </p:cNvSpPr>
          <p:nvPr>
            <p:ph type="body" sz="quarter" idx="10"/>
          </p:nvPr>
        </p:nvSpPr>
        <p:spPr/>
        <p:txBody>
          <a:bodyPr>
            <a:noAutofit/>
          </a:bodyPr>
          <a:lstStyle/>
          <a:p>
            <a:pPr>
              <a:buFont typeface="Arial" panose="020B0604020202020204" pitchFamily="34" charset="0"/>
              <a:buChar char="•"/>
            </a:pPr>
            <a:r>
              <a:rPr lang="en-US" sz="3200" dirty="0">
                <a:latin typeface="+mn-lt"/>
              </a:rPr>
              <a:t>Managed Disks replace the need to have separate storage accounts for each VM</a:t>
            </a:r>
          </a:p>
          <a:p>
            <a:pPr>
              <a:buFont typeface="Arial" panose="020B0604020202020204" pitchFamily="34" charset="0"/>
              <a:buChar char="•"/>
            </a:pPr>
            <a:r>
              <a:rPr lang="en-US" sz="3200" dirty="0">
                <a:latin typeface="+mn-lt"/>
              </a:rPr>
              <a:t>Easily Migrate unmanaged disks to Managed Disks</a:t>
            </a:r>
          </a:p>
          <a:p>
            <a:pPr>
              <a:buFont typeface="Arial" panose="020B0604020202020204" pitchFamily="34" charset="0"/>
              <a:buChar char="•"/>
            </a:pPr>
            <a:r>
              <a:rPr lang="en-US" sz="3200" dirty="0">
                <a:latin typeface="+mn-lt"/>
              </a:rPr>
              <a:t>No longer have storage account limits (such as 20,000 IOPS/account)</a:t>
            </a:r>
          </a:p>
          <a:p>
            <a:pPr>
              <a:buFont typeface="Arial" panose="020B0604020202020204" pitchFamily="34" charset="0"/>
              <a:buChar char="•"/>
            </a:pPr>
            <a:r>
              <a:rPr lang="en-US" sz="3200" dirty="0">
                <a:latin typeface="+mn-lt"/>
              </a:rPr>
              <a:t>Better reliability for Availability Sets </a:t>
            </a:r>
          </a:p>
          <a:p>
            <a:pPr>
              <a:buFont typeface="Arial" panose="020B0604020202020204" pitchFamily="34" charset="0"/>
              <a:buChar char="•"/>
            </a:pPr>
            <a:r>
              <a:rPr lang="en-US" sz="3200" dirty="0">
                <a:latin typeface="+mn-lt"/>
              </a:rPr>
              <a:t>Better security by being able to utilize RBAC to assign specific permissions at disk level instead of storage account level</a:t>
            </a:r>
          </a:p>
          <a:p>
            <a:pPr>
              <a:buFont typeface="Arial" panose="020B0604020202020204" pitchFamily="34" charset="0"/>
              <a:buChar char="•"/>
            </a:pPr>
            <a:r>
              <a:rPr lang="en-US" sz="3200" dirty="0">
                <a:latin typeface="+mn-lt"/>
              </a:rPr>
              <a:t>Two types – Standard and Premium</a:t>
            </a:r>
          </a:p>
          <a:p>
            <a:pPr lvl="1">
              <a:buFont typeface="Arial" panose="020B0604020202020204" pitchFamily="34" charset="0"/>
              <a:buChar char="•"/>
            </a:pPr>
            <a:r>
              <a:rPr lang="en-US" sz="3200" dirty="0"/>
              <a:t>Standard disks are billed for the number of transactions</a:t>
            </a:r>
          </a:p>
          <a:p>
            <a:pPr lvl="1">
              <a:buFont typeface="Arial" panose="020B0604020202020204" pitchFamily="34" charset="0"/>
              <a:buChar char="•"/>
            </a:pPr>
            <a:r>
              <a:rPr lang="en-US" sz="3200" dirty="0"/>
              <a:t>No cost for transactions for premium disks</a:t>
            </a:r>
          </a:p>
        </p:txBody>
      </p:sp>
    </p:spTree>
    <p:extLst>
      <p:ext uri="{BB962C8B-B14F-4D97-AF65-F5344CB8AC3E}">
        <p14:creationId xmlns:p14="http://schemas.microsoft.com/office/powerpoint/2010/main" val="153341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During the Sochi Olympics how many simultaneous online users watched the USA/Canada Hockey Game via Azure?</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Autofit/>
          </a:bodyPr>
          <a:lstStyle/>
          <a:p>
            <a:pPr algn="ctr"/>
            <a:r>
              <a:rPr lang="en-US" sz="13800" b="1" dirty="0">
                <a:effectLst>
                  <a:outerShdw blurRad="38100" dist="38100" dir="2700000" algn="tl">
                    <a:srgbClr val="000000">
                      <a:alpha val="43137"/>
                    </a:srgbClr>
                  </a:outerShdw>
                </a:effectLst>
              </a:rPr>
              <a:t>2.1 Million</a:t>
            </a:r>
          </a:p>
        </p:txBody>
      </p:sp>
    </p:spTree>
    <p:extLst>
      <p:ext uri="{BB962C8B-B14F-4D97-AF65-F5344CB8AC3E}">
        <p14:creationId xmlns:p14="http://schemas.microsoft.com/office/powerpoint/2010/main" val="79638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53" y="174209"/>
            <a:ext cx="11655840" cy="899665"/>
          </a:xfrm>
        </p:spPr>
        <p:txBody>
          <a:bodyPr/>
          <a:lstStyle/>
          <a:p>
            <a:r>
              <a:rPr lang="en-US" sz="4800" b="1">
                <a:latin typeface="+mn-lt"/>
              </a:rPr>
              <a:t>Options for Highly Available VMs</a:t>
            </a:r>
          </a:p>
        </p:txBody>
      </p:sp>
      <p:sp>
        <p:nvSpPr>
          <p:cNvPr id="3" name="Content Placeholder 2"/>
          <p:cNvSpPr>
            <a:spLocks noGrp="1"/>
          </p:cNvSpPr>
          <p:nvPr>
            <p:ph idx="4294967295"/>
          </p:nvPr>
        </p:nvSpPr>
        <p:spPr>
          <a:xfrm>
            <a:off x="0" y="1825625"/>
            <a:ext cx="10515600" cy="4351338"/>
          </a:xfrm>
        </p:spPr>
        <p:txBody>
          <a:bodyPr>
            <a:normAutofit fontScale="92500" lnSpcReduction="10000"/>
          </a:bodyPr>
          <a:lstStyle/>
          <a:p>
            <a:pPr>
              <a:buFont typeface="Arial" panose="020B0604020202020204" pitchFamily="34" charset="0"/>
              <a:buChar char="•"/>
            </a:pPr>
            <a:r>
              <a:rPr lang="en-US" sz="2800" dirty="0">
                <a:latin typeface="+mn-lt"/>
              </a:rPr>
              <a:t>Option 1 (Good $) – Using premium managed disks to get a single VM SLA</a:t>
            </a:r>
          </a:p>
          <a:p>
            <a:pPr lvl="1">
              <a:buFont typeface="Arial" panose="020B0604020202020204" pitchFamily="34" charset="0"/>
              <a:buChar char="•"/>
            </a:pPr>
            <a:r>
              <a:rPr lang="en-US" sz="2200" dirty="0"/>
              <a:t>Minimum VM size is D1</a:t>
            </a:r>
          </a:p>
          <a:p>
            <a:pPr lvl="1">
              <a:buFont typeface="Arial" panose="020B0604020202020204" pitchFamily="34" charset="0"/>
              <a:buChar char="•"/>
            </a:pPr>
            <a:r>
              <a:rPr lang="en-US" sz="2200" dirty="0"/>
              <a:t>Must use premium managed disk</a:t>
            </a:r>
          </a:p>
          <a:p>
            <a:pPr>
              <a:buFont typeface="Arial" panose="020B0604020202020204" pitchFamily="34" charset="0"/>
              <a:buChar char="•"/>
            </a:pPr>
            <a:r>
              <a:rPr lang="en-US" sz="2800" dirty="0">
                <a:latin typeface="+mn-lt"/>
              </a:rPr>
              <a:t>Option 2 (Better $$)– Using availability sets </a:t>
            </a:r>
          </a:p>
          <a:p>
            <a:pPr lvl="1">
              <a:buFont typeface="Arial" panose="020B0604020202020204" pitchFamily="34" charset="0"/>
              <a:buChar char="•"/>
            </a:pPr>
            <a:r>
              <a:rPr lang="en-US" sz="2200" dirty="0"/>
              <a:t>Can use lower tier VMs (A vs D)</a:t>
            </a:r>
          </a:p>
          <a:p>
            <a:pPr lvl="1">
              <a:buFont typeface="Arial" panose="020B0604020202020204" pitchFamily="34" charset="0"/>
              <a:buChar char="•"/>
            </a:pPr>
            <a:r>
              <a:rPr lang="en-US" sz="2200" dirty="0"/>
              <a:t>Can use standard managed disk</a:t>
            </a:r>
          </a:p>
          <a:p>
            <a:pPr lvl="1">
              <a:buFont typeface="Arial" panose="020B0604020202020204" pitchFamily="34" charset="0"/>
              <a:buChar char="•"/>
            </a:pPr>
            <a:r>
              <a:rPr lang="en-US" sz="2200" dirty="0"/>
              <a:t>Transactions costs will be calculated for standard disk types</a:t>
            </a:r>
          </a:p>
          <a:p>
            <a:pPr>
              <a:buFont typeface="Arial" panose="020B0604020202020204" pitchFamily="34" charset="0"/>
              <a:buChar char="•"/>
            </a:pPr>
            <a:r>
              <a:rPr lang="en-US" sz="2800" dirty="0">
                <a:latin typeface="+mn-lt"/>
              </a:rPr>
              <a:t>Option 3 (Best $$$)– Using premium managed disk VMs in an availability set</a:t>
            </a:r>
          </a:p>
          <a:p>
            <a:pPr lvl="1">
              <a:buFont typeface="Arial" panose="020B0604020202020204" pitchFamily="34" charset="0"/>
              <a:buChar char="•"/>
            </a:pPr>
            <a:r>
              <a:rPr lang="en-US" sz="2200" dirty="0"/>
              <a:t>Ultimate level of protection</a:t>
            </a:r>
          </a:p>
          <a:p>
            <a:pPr lvl="1">
              <a:buFont typeface="Arial" panose="020B0604020202020204" pitchFamily="34" charset="0"/>
              <a:buChar char="•"/>
            </a:pPr>
            <a:r>
              <a:rPr lang="en-US" sz="2200" dirty="0"/>
              <a:t>No transaction costs on the managed disks</a:t>
            </a:r>
          </a:p>
          <a:p>
            <a:pPr lvl="1"/>
            <a:endParaRPr lang="en-US" dirty="0"/>
          </a:p>
        </p:txBody>
      </p:sp>
    </p:spTree>
    <p:extLst>
      <p:ext uri="{BB962C8B-B14F-4D97-AF65-F5344CB8AC3E}">
        <p14:creationId xmlns:p14="http://schemas.microsoft.com/office/powerpoint/2010/main" val="1208908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A81D-2483-4811-909C-FB9CB42891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7EA320-8215-4578-B142-2827C36732C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100A19-60C4-44D3-9DF3-F3AD02C07D6E}"/>
              </a:ext>
            </a:extLst>
          </p:cNvPr>
          <p:cNvPicPr>
            <a:picLocks noChangeAspect="1"/>
          </p:cNvPicPr>
          <p:nvPr/>
        </p:nvPicPr>
        <p:blipFill>
          <a:blip r:embed="rId3"/>
          <a:stretch>
            <a:fillRect/>
          </a:stretch>
        </p:blipFill>
        <p:spPr>
          <a:xfrm>
            <a:off x="0" y="3199"/>
            <a:ext cx="12192000" cy="6851601"/>
          </a:xfrm>
          <a:prstGeom prst="rect">
            <a:avLst/>
          </a:prstGeom>
        </p:spPr>
      </p:pic>
    </p:spTree>
    <p:extLst>
      <p:ext uri="{BB962C8B-B14F-4D97-AF65-F5344CB8AC3E}">
        <p14:creationId xmlns:p14="http://schemas.microsoft.com/office/powerpoint/2010/main" val="3009256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BB1F-3056-4B50-BAE4-9886F76CC35C}"/>
              </a:ext>
            </a:extLst>
          </p:cNvPr>
          <p:cNvSpPr>
            <a:spLocks noGrp="1"/>
          </p:cNvSpPr>
          <p:nvPr>
            <p:ph type="title"/>
          </p:nvPr>
        </p:nvSpPr>
        <p:spPr/>
        <p:txBody>
          <a:bodyPr/>
          <a:lstStyle/>
          <a:p>
            <a:r>
              <a:rPr lang="en-US" dirty="0"/>
              <a:t>Quick Demo</a:t>
            </a:r>
          </a:p>
        </p:txBody>
      </p:sp>
      <p:sp>
        <p:nvSpPr>
          <p:cNvPr id="3" name="Text Placeholder 2">
            <a:extLst>
              <a:ext uri="{FF2B5EF4-FFF2-40B4-BE49-F238E27FC236}">
                <a16:creationId xmlns:a16="http://schemas.microsoft.com/office/drawing/2014/main" id="{6206444D-174D-4DAE-9ABB-4613446D64FD}"/>
              </a:ext>
            </a:extLst>
          </p:cNvPr>
          <p:cNvSpPr>
            <a:spLocks noGrp="1"/>
          </p:cNvSpPr>
          <p:nvPr>
            <p:ph type="body" sz="quarter" idx="10"/>
          </p:nvPr>
        </p:nvSpPr>
        <p:spPr>
          <a:xfrm>
            <a:off x="269303" y="1187644"/>
            <a:ext cx="11655078" cy="673454"/>
          </a:xfrm>
        </p:spPr>
        <p:txBody>
          <a:bodyPr/>
          <a:lstStyle/>
          <a:p>
            <a:r>
              <a:rPr lang="en-US" dirty="0"/>
              <a:t>Azure Files</a:t>
            </a:r>
          </a:p>
        </p:txBody>
      </p:sp>
    </p:spTree>
    <p:extLst>
      <p:ext uri="{BB962C8B-B14F-4D97-AF65-F5344CB8AC3E}">
        <p14:creationId xmlns:p14="http://schemas.microsoft.com/office/powerpoint/2010/main" val="13265971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38FE-107E-4003-ABF9-4A0B0B46D3D5}"/>
              </a:ext>
            </a:extLst>
          </p:cNvPr>
          <p:cNvSpPr>
            <a:spLocks noGrp="1"/>
          </p:cNvSpPr>
          <p:nvPr>
            <p:ph type="title"/>
          </p:nvPr>
        </p:nvSpPr>
        <p:spPr/>
        <p:txBody>
          <a:bodyPr/>
          <a:lstStyle/>
          <a:p>
            <a:r>
              <a:rPr lang="en-US" dirty="0"/>
              <a:t>Azure Files Sync (preview)</a:t>
            </a:r>
          </a:p>
        </p:txBody>
      </p:sp>
      <p:sp>
        <p:nvSpPr>
          <p:cNvPr id="3" name="Text Placeholder 2">
            <a:extLst>
              <a:ext uri="{FF2B5EF4-FFF2-40B4-BE49-F238E27FC236}">
                <a16:creationId xmlns:a16="http://schemas.microsoft.com/office/drawing/2014/main" id="{273D681F-A73B-4313-B2BD-43296E1D3356}"/>
              </a:ext>
            </a:extLst>
          </p:cNvPr>
          <p:cNvSpPr>
            <a:spLocks noGrp="1"/>
          </p:cNvSpPr>
          <p:nvPr>
            <p:ph type="body" sz="quarter" idx="10"/>
          </p:nvPr>
        </p:nvSpPr>
        <p:spPr>
          <a:xfrm>
            <a:off x="269303" y="1187644"/>
            <a:ext cx="11655078" cy="2930354"/>
          </a:xfrm>
        </p:spPr>
        <p:txBody>
          <a:bodyPr/>
          <a:lstStyle/>
          <a:p>
            <a:r>
              <a:rPr lang="en-US" dirty="0"/>
              <a:t>New capability!</a:t>
            </a:r>
          </a:p>
          <a:p>
            <a:r>
              <a:rPr lang="en-US" dirty="0"/>
              <a:t>Sync Azure Files to local Windows server (or servers)</a:t>
            </a:r>
          </a:p>
          <a:p>
            <a:r>
              <a:rPr lang="en-US" dirty="0"/>
              <a:t>Use cloud tiering to store frequently accessed files locally</a:t>
            </a:r>
          </a:p>
          <a:p>
            <a:pPr lvl="1"/>
            <a:r>
              <a:rPr lang="en-US" dirty="0"/>
              <a:t>Less frequent files have stubs locally and are pulled down on demand</a:t>
            </a:r>
          </a:p>
          <a:p>
            <a:endParaRPr lang="en-US" dirty="0"/>
          </a:p>
        </p:txBody>
      </p:sp>
    </p:spTree>
    <p:extLst>
      <p:ext uri="{BB962C8B-B14F-4D97-AF65-F5344CB8AC3E}">
        <p14:creationId xmlns:p14="http://schemas.microsoft.com/office/powerpoint/2010/main" val="33966933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87FB2E-0163-4CC4-A871-920EB7D31A62}"/>
              </a:ext>
            </a:extLst>
          </p:cNvPr>
          <p:cNvPicPr>
            <a:picLocks noChangeAspect="1"/>
          </p:cNvPicPr>
          <p:nvPr/>
        </p:nvPicPr>
        <p:blipFill>
          <a:blip r:embed="rId3"/>
          <a:stretch>
            <a:fillRect/>
          </a:stretch>
        </p:blipFill>
        <p:spPr>
          <a:xfrm>
            <a:off x="0" y="-2861"/>
            <a:ext cx="7682111" cy="6860861"/>
          </a:xfrm>
          <a:prstGeom prst="rect">
            <a:avLst/>
          </a:prstGeom>
        </p:spPr>
      </p:pic>
    </p:spTree>
    <p:extLst>
      <p:ext uri="{BB962C8B-B14F-4D97-AF65-F5344CB8AC3E}">
        <p14:creationId xmlns:p14="http://schemas.microsoft.com/office/powerpoint/2010/main" val="21321527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p:txBody>
          <a:bodyPr/>
          <a:lstStyle/>
          <a:p>
            <a:r>
              <a:rPr lang="en-US" dirty="0"/>
              <a:t>Management and Monitoring</a:t>
            </a:r>
          </a:p>
        </p:txBody>
      </p:sp>
      <p:sp>
        <p:nvSpPr>
          <p:cNvPr id="4" name="Text Placeholder 3">
            <a:extLst>
              <a:ext uri="{FF2B5EF4-FFF2-40B4-BE49-F238E27FC236}">
                <a16:creationId xmlns:a16="http://schemas.microsoft.com/office/drawing/2014/main" id="{B670E030-079E-4FAB-9A23-43FAAD38890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2845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353535"/>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353535"/>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353535"/>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Manager policy</a:t>
            </a:r>
          </a:p>
        </p:txBody>
      </p:sp>
      <p:grpSp>
        <p:nvGrpSpPr>
          <p:cNvPr id="26" name="Group 25"/>
          <p:cNvGrpSpPr/>
          <p:nvPr/>
        </p:nvGrpSpPr>
        <p:grpSpPr>
          <a:xfrm>
            <a:off x="6895761" y="3653106"/>
            <a:ext cx="2370928" cy="1878224"/>
            <a:chOff x="7034035" y="3918176"/>
            <a:chExt cx="2418470" cy="1915886"/>
          </a:xfrm>
        </p:grpSpPr>
        <p:pic>
          <p:nvPicPr>
            <p:cNvPr id="138" name="Picture 13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20" name="Group 19"/>
            <p:cNvGrpSpPr/>
            <p:nvPr/>
          </p:nvGrpSpPr>
          <p:grpSpPr>
            <a:xfrm>
              <a:off x="8678562" y="5231530"/>
              <a:ext cx="773943" cy="602532"/>
              <a:chOff x="4425723" y="5105731"/>
              <a:chExt cx="738763"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9" name="TextBox 18"/>
              <p:cNvSpPr txBox="1"/>
              <p:nvPr/>
            </p:nvSpPr>
            <p:spPr>
              <a:xfrm>
                <a:off x="4425723" y="5129335"/>
                <a:ext cx="643270" cy="463449"/>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BCF2"/>
                    </a:solidFill>
                    <a:effectLst/>
                    <a:uLnTx/>
                    <a:uFillTx/>
                    <a:latin typeface="Segoe UI Semilight"/>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67" name="Picture 1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8" cy="1878224"/>
            <a:chOff x="7034035" y="3918176"/>
            <a:chExt cx="2418470" cy="1915886"/>
          </a:xfrm>
        </p:grpSpPr>
        <p:pic>
          <p:nvPicPr>
            <p:cNvPr id="183" name="Picture 18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185" name="Group 184"/>
            <p:cNvGrpSpPr/>
            <p:nvPr/>
          </p:nvGrpSpPr>
          <p:grpSpPr>
            <a:xfrm>
              <a:off x="8678562" y="5231530"/>
              <a:ext cx="773943" cy="602532"/>
              <a:chOff x="4425723" y="5105731"/>
              <a:chExt cx="738763"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89" name="TextBox 188"/>
              <p:cNvSpPr txBox="1"/>
              <p:nvPr/>
            </p:nvSpPr>
            <p:spPr>
              <a:xfrm>
                <a:off x="4425723" y="5129335"/>
                <a:ext cx="643270" cy="463449"/>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BCF2"/>
                    </a:solidFill>
                    <a:effectLst/>
                    <a:uLnTx/>
                    <a:uFillTx/>
                    <a:latin typeface="Segoe UI Semilight"/>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87" name="Picture 1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41389241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1338" y="92549"/>
            <a:ext cx="11822023" cy="1325375"/>
          </a:xfrm>
        </p:spPr>
        <p:txBody>
          <a:bodyPr>
            <a:noAutofit/>
          </a:bodyPr>
          <a:lstStyle/>
          <a:p>
            <a:r>
              <a:rPr lang="en-US" sz="4705" dirty="0">
                <a:solidFill>
                  <a:srgbClr val="282828"/>
                </a:solidFill>
                <a:latin typeface="Segoe UI" panose="020B0502040204020203" pitchFamily="34" charset="0"/>
                <a:cs typeface="Segoe UI" panose="020B0502040204020203" pitchFamily="34" charset="0"/>
              </a:rPr>
              <a:t>Organizing with Azure Resource Manager</a:t>
            </a:r>
          </a:p>
        </p:txBody>
      </p:sp>
      <p:sp>
        <p:nvSpPr>
          <p:cNvPr id="4" name="TextBox 3"/>
          <p:cNvSpPr txBox="1"/>
          <p:nvPr/>
        </p:nvSpPr>
        <p:spPr>
          <a:xfrm>
            <a:off x="642749" y="1417924"/>
            <a:ext cx="11370612" cy="4156280"/>
          </a:xfrm>
          <a:prstGeom prst="rect">
            <a:avLst/>
          </a:prstGeom>
          <a:noFill/>
        </p:spPr>
        <p:txBody>
          <a:bodyPr wrap="square" rtlCol="0">
            <a:spAutoFit/>
          </a:bodyPr>
          <a:lstStyle/>
          <a:p>
            <a:pPr defTabSz="914367">
              <a:spcAft>
                <a:spcPts val="588"/>
              </a:spcAft>
            </a:pPr>
            <a:r>
              <a:rPr lang="en-US" sz="3137" dirty="0">
                <a:solidFill>
                  <a:srgbClr val="282828"/>
                </a:solidFill>
                <a:latin typeface="Segoe UI Light" panose="020B0502040204020203" pitchFamily="34" charset="0"/>
                <a:cs typeface="Segoe UI Light" panose="020B0502040204020203" pitchFamily="34" charset="0"/>
              </a:rPr>
              <a:t>Resource Groups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Container for multiple resources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Resources exist in </a:t>
            </a:r>
            <a:r>
              <a:rPr lang="en-US" sz="1961" dirty="0">
                <a:solidFill>
                  <a:srgbClr val="282828"/>
                </a:solidFill>
                <a:latin typeface="Segoe UI Semibold" panose="020B0702040204020203" pitchFamily="34" charset="0"/>
                <a:cs typeface="Segoe UI Semibold" panose="020B0702040204020203" pitchFamily="34" charset="0"/>
              </a:rPr>
              <a:t>one</a:t>
            </a:r>
            <a:r>
              <a:rPr lang="en-US" sz="1961" dirty="0">
                <a:solidFill>
                  <a:srgbClr val="282828"/>
                </a:solidFill>
                <a:latin typeface="Segoe UI Light" panose="020B0502040204020203" pitchFamily="34" charset="0"/>
                <a:cs typeface="Segoe UI Light" panose="020B0502040204020203" pitchFamily="34" charset="0"/>
              </a:rPr>
              <a:t> resource group</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 groups can contain resources in different regions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 groups can contain different resource types</a:t>
            </a:r>
          </a:p>
          <a:p>
            <a:pPr defTabSz="914367"/>
            <a:endParaRPr lang="en-US" sz="1765" dirty="0">
              <a:solidFill>
                <a:srgbClr val="282828"/>
              </a:solidFill>
              <a:latin typeface="Segoe UI Light" panose="020B0502040204020203" pitchFamily="34" charset="0"/>
              <a:cs typeface="Segoe UI Light" panose="020B0502040204020203" pitchFamily="34" charset="0"/>
            </a:endParaRPr>
          </a:p>
          <a:p>
            <a:pPr defTabSz="914367">
              <a:spcAft>
                <a:spcPts val="588"/>
              </a:spcAft>
            </a:pPr>
            <a:r>
              <a:rPr lang="en-US" sz="3137" dirty="0">
                <a:solidFill>
                  <a:srgbClr val="282828"/>
                </a:solidFill>
                <a:latin typeface="Segoe UI Light" panose="020B0502040204020203" pitchFamily="34" charset="0"/>
                <a:cs typeface="Segoe UI Light" panose="020B0502040204020203" pitchFamily="34" charset="0"/>
              </a:rPr>
              <a:t>Tags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Name-value pairs assigned to resources or resource groups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Subscription-wide taxonomy</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Each resource can have up to 15 tags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Flow through to billing</a:t>
            </a:r>
          </a:p>
        </p:txBody>
      </p:sp>
    </p:spTree>
    <p:extLst>
      <p:ext uri="{BB962C8B-B14F-4D97-AF65-F5344CB8AC3E}">
        <p14:creationId xmlns:p14="http://schemas.microsoft.com/office/powerpoint/2010/main" val="25191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6C5E0F-919C-42D2-B39D-EFBEF97FA2BE}"/>
              </a:ext>
            </a:extLst>
          </p:cNvPr>
          <p:cNvSpPr>
            <a:spLocks noGrp="1"/>
          </p:cNvSpPr>
          <p:nvPr>
            <p:ph type="title"/>
          </p:nvPr>
        </p:nvSpPr>
        <p:spPr/>
        <p:txBody>
          <a:bodyPr/>
          <a:lstStyle/>
          <a:p>
            <a:r>
              <a:rPr lang="en-US" dirty="0"/>
              <a:t>Infrastructure as Code</a:t>
            </a:r>
          </a:p>
        </p:txBody>
      </p:sp>
      <p:sp>
        <p:nvSpPr>
          <p:cNvPr id="5" name="Text Placeholder 4">
            <a:extLst>
              <a:ext uri="{FF2B5EF4-FFF2-40B4-BE49-F238E27FC236}">
                <a16:creationId xmlns:a16="http://schemas.microsoft.com/office/drawing/2014/main" id="{D41868A0-EDCB-4CC8-9E36-E98069EC5806}"/>
              </a:ext>
            </a:extLst>
          </p:cNvPr>
          <p:cNvSpPr>
            <a:spLocks noGrp="1"/>
          </p:cNvSpPr>
          <p:nvPr>
            <p:ph type="body" sz="quarter" idx="10"/>
          </p:nvPr>
        </p:nvSpPr>
        <p:spPr>
          <a:xfrm>
            <a:off x="269303" y="1187644"/>
            <a:ext cx="11655078" cy="5121017"/>
          </a:xfrm>
        </p:spPr>
        <p:txBody>
          <a:bodyPr/>
          <a:lstStyle/>
          <a:p>
            <a:r>
              <a:rPr lang="en-US" dirty="0"/>
              <a:t>Treat IaaS as code</a:t>
            </a:r>
          </a:p>
          <a:p>
            <a:pPr lvl="1"/>
            <a:r>
              <a:rPr lang="en-US" dirty="0"/>
              <a:t>VM configs</a:t>
            </a:r>
          </a:p>
          <a:p>
            <a:pPr lvl="1"/>
            <a:r>
              <a:rPr lang="en-US" dirty="0"/>
              <a:t>Location</a:t>
            </a:r>
          </a:p>
          <a:p>
            <a:pPr lvl="1"/>
            <a:r>
              <a:rPr lang="en-US" dirty="0"/>
              <a:t>Packages</a:t>
            </a:r>
          </a:p>
          <a:p>
            <a:pPr lvl="1"/>
            <a:r>
              <a:rPr lang="en-US" dirty="0"/>
              <a:t>Settings</a:t>
            </a:r>
          </a:p>
          <a:p>
            <a:r>
              <a:rPr lang="en-US" dirty="0"/>
              <a:t>Use automation / CI-CD tools	</a:t>
            </a:r>
          </a:p>
          <a:p>
            <a:pPr lvl="1"/>
            <a:r>
              <a:rPr lang="en-US" dirty="0" err="1"/>
              <a:t>Powershell</a:t>
            </a:r>
            <a:r>
              <a:rPr lang="en-US" dirty="0"/>
              <a:t> DSC, Runbooks</a:t>
            </a:r>
          </a:p>
          <a:p>
            <a:pPr lvl="1"/>
            <a:r>
              <a:rPr lang="en-US" dirty="0"/>
              <a:t>OSS - Chef/Puppet, Jenkins</a:t>
            </a:r>
          </a:p>
          <a:p>
            <a:pPr lvl="1"/>
            <a:r>
              <a:rPr lang="en-US" dirty="0"/>
              <a:t>3</a:t>
            </a:r>
            <a:r>
              <a:rPr lang="en-US" baseline="30000" dirty="0"/>
              <a:t>rd</a:t>
            </a:r>
            <a:r>
              <a:rPr lang="en-US" dirty="0"/>
              <a:t> party – Terraform, Ansible</a:t>
            </a:r>
          </a:p>
          <a:p>
            <a:r>
              <a:rPr lang="en-US" dirty="0"/>
              <a:t>Use Git or other repo to manage</a:t>
            </a:r>
          </a:p>
        </p:txBody>
      </p:sp>
    </p:spTree>
    <p:extLst>
      <p:ext uri="{BB962C8B-B14F-4D97-AF65-F5344CB8AC3E}">
        <p14:creationId xmlns:p14="http://schemas.microsoft.com/office/powerpoint/2010/main" val="10345681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435C-AC0F-4EC6-B577-AB5EEDF7203F}"/>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A082EFA-E4F5-4BC3-9FC4-20803112FF71}"/>
              </a:ext>
            </a:extLst>
          </p:cNvPr>
          <p:cNvSpPr>
            <a:spLocks noGrp="1"/>
          </p:cNvSpPr>
          <p:nvPr>
            <p:ph type="body" sz="quarter" idx="10"/>
          </p:nvPr>
        </p:nvSpPr>
        <p:spPr>
          <a:xfrm>
            <a:off x="269303" y="1187644"/>
            <a:ext cx="11655078" cy="1868268"/>
          </a:xfrm>
        </p:spPr>
        <p:txBody>
          <a:bodyPr/>
          <a:lstStyle/>
          <a:p>
            <a:r>
              <a:rPr lang="en-US" dirty="0"/>
              <a:t>Using Visual Studio to build ARM templates</a:t>
            </a:r>
          </a:p>
          <a:p>
            <a:r>
              <a:rPr lang="en-US" dirty="0" err="1"/>
              <a:t>Powershell</a:t>
            </a:r>
            <a:r>
              <a:rPr lang="en-US" dirty="0"/>
              <a:t> DSC</a:t>
            </a:r>
          </a:p>
          <a:p>
            <a:r>
              <a:rPr lang="en-US" dirty="0"/>
              <a:t>Deploying to Azure with </a:t>
            </a:r>
            <a:r>
              <a:rPr lang="en-US" dirty="0" err="1"/>
              <a:t>Powershell</a:t>
            </a:r>
            <a:r>
              <a:rPr lang="en-US" dirty="0"/>
              <a:t> / Visual Studio</a:t>
            </a:r>
          </a:p>
        </p:txBody>
      </p:sp>
    </p:spTree>
    <p:extLst>
      <p:ext uri="{BB962C8B-B14F-4D97-AF65-F5344CB8AC3E}">
        <p14:creationId xmlns:p14="http://schemas.microsoft.com/office/powerpoint/2010/main" val="32449773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8 Points 1">
            <a:extLst>
              <a:ext uri="{FF2B5EF4-FFF2-40B4-BE49-F238E27FC236}">
                <a16:creationId xmlns:a16="http://schemas.microsoft.com/office/drawing/2014/main" id="{93B7C2C3-C17C-42F9-A14F-4A89B9B2966C}"/>
              </a:ext>
            </a:extLst>
          </p:cNvPr>
          <p:cNvSpPr/>
          <p:nvPr/>
        </p:nvSpPr>
        <p:spPr bwMode="auto">
          <a:xfrm>
            <a:off x="959370" y="1280891"/>
            <a:ext cx="5786203" cy="4834227"/>
          </a:xfrm>
          <a:prstGeom prst="irregularSeal1">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How many compliance offerings does Azure offer? </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2540224" y="2540934"/>
            <a:ext cx="11022227" cy="1655762"/>
          </a:xfrm>
        </p:spPr>
        <p:txBody>
          <a:bodyPr>
            <a:noAutofit/>
          </a:bodyPr>
          <a:lstStyle/>
          <a:p>
            <a:r>
              <a:rPr lang="en-US" sz="13800" b="1" dirty="0">
                <a:effectLst>
                  <a:outerShdw blurRad="38100" dist="38100" dir="2700000" algn="tl">
                    <a:srgbClr val="000000">
                      <a:alpha val="43137"/>
                    </a:srgbClr>
                  </a:outerShdw>
                </a:effectLst>
              </a:rPr>
              <a:t>64</a:t>
            </a:r>
          </a:p>
        </p:txBody>
      </p:sp>
      <p:sp>
        <p:nvSpPr>
          <p:cNvPr id="5" name="Title 2">
            <a:extLst>
              <a:ext uri="{FF2B5EF4-FFF2-40B4-BE49-F238E27FC236}">
                <a16:creationId xmlns:a16="http://schemas.microsoft.com/office/drawing/2014/main" id="{985EE874-39E1-48D9-AAEE-5EB8D778CAB4}"/>
              </a:ext>
            </a:extLst>
          </p:cNvPr>
          <p:cNvSpPr txBox="1">
            <a:spLocks/>
          </p:cNvSpPr>
          <p:nvPr/>
        </p:nvSpPr>
        <p:spPr>
          <a:xfrm>
            <a:off x="300681" y="4429919"/>
            <a:ext cx="11590638" cy="2387600"/>
          </a:xfrm>
          <a:prstGeom prst="rect">
            <a:avLst/>
          </a:prstGeom>
          <a:noFill/>
        </p:spPr>
        <p:txBody>
          <a:bodyPr vert="horz" wrap="square" lIns="146304" tIns="91440" rIns="146304" bIns="91440" rtlCol="0" anchor="t" anchorCtr="0">
            <a:normAutofit/>
          </a:bodyPr>
          <a:lstStyle>
            <a:lvl1pPr algn="l" defTabSz="914367" rtl="0" eaLnBrk="1" latinLnBrk="0" hangingPunct="1">
              <a:lnSpc>
                <a:spcPct val="90000"/>
              </a:lnSpc>
              <a:spcBef>
                <a:spcPct val="0"/>
              </a:spcBef>
              <a:buNone/>
              <a:defRPr lang="en-US" sz="5294" b="0" kern="1200" cap="none" spc="-98"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r"/>
            <a:endParaRPr lang="en-US" b="1" dirty="0"/>
          </a:p>
          <a:p>
            <a:pPr algn="r"/>
            <a:r>
              <a:rPr lang="en-US" b="1" dirty="0"/>
              <a:t>How many compliancy offerings does AWS offer? </a:t>
            </a:r>
          </a:p>
        </p:txBody>
      </p:sp>
      <p:sp>
        <p:nvSpPr>
          <p:cNvPr id="6" name="Text Placeholder 3">
            <a:extLst>
              <a:ext uri="{FF2B5EF4-FFF2-40B4-BE49-F238E27FC236}">
                <a16:creationId xmlns:a16="http://schemas.microsoft.com/office/drawing/2014/main" id="{4DF1D65D-4F18-4402-AC80-68A2E9014B33}"/>
              </a:ext>
            </a:extLst>
          </p:cNvPr>
          <p:cNvSpPr txBox="1">
            <a:spLocks/>
          </p:cNvSpPr>
          <p:nvPr/>
        </p:nvSpPr>
        <p:spPr>
          <a:xfrm>
            <a:off x="-1889098" y="2514489"/>
            <a:ext cx="11022227" cy="1655762"/>
          </a:xfrm>
          <a:prstGeom prst="rect">
            <a:avLst/>
          </a:prstGeom>
          <a:noFill/>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3137" kern="1200" spc="0" baseline="0">
                <a:gradFill>
                  <a:gsLst>
                    <a:gs pos="91000">
                      <a:schemeClr val="tx1"/>
                    </a:gs>
                    <a:gs pos="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sz="13800" b="1" dirty="0">
                <a:effectLst>
                  <a:outerShdw blurRad="38100" dist="38100" dir="2700000" algn="tl">
                    <a:srgbClr val="000000">
                      <a:alpha val="43137"/>
                    </a:srgbClr>
                  </a:outerShdw>
                </a:effectLst>
              </a:rPr>
              <a:t>48</a:t>
            </a:r>
          </a:p>
        </p:txBody>
      </p:sp>
    </p:spTree>
    <p:extLst>
      <p:ext uri="{BB962C8B-B14F-4D97-AF65-F5344CB8AC3E}">
        <p14:creationId xmlns:p14="http://schemas.microsoft.com/office/powerpoint/2010/main" val="2768458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1+#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p:cNvSpPr>
          <p:nvPr/>
        </p:nvSpPr>
        <p:spPr>
          <a:xfrm>
            <a:off x="857975" y="5154740"/>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Prioritized security alerts</a:t>
            </a:r>
          </a:p>
        </p:txBody>
      </p:sp>
      <p:sp>
        <p:nvSpPr>
          <p:cNvPr id="163" name="Title 1"/>
          <p:cNvSpPr txBox="1">
            <a:spLocks/>
          </p:cNvSpPr>
          <p:nvPr/>
        </p:nvSpPr>
        <p:spPr>
          <a:xfrm>
            <a:off x="857975" y="4642369"/>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Central view of your security posture</a:t>
            </a:r>
          </a:p>
        </p:txBody>
      </p:sp>
      <p:sp>
        <p:nvSpPr>
          <p:cNvPr id="164" name="Title 1"/>
          <p:cNvSpPr txBox="1">
            <a:spLocks/>
          </p:cNvSpPr>
          <p:nvPr/>
        </p:nvSpPr>
        <p:spPr>
          <a:xfrm>
            <a:off x="857975" y="3793884"/>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Security policies for subscriptions and resource groups</a:t>
            </a:r>
          </a:p>
        </p:txBody>
      </p:sp>
      <p:sp>
        <p:nvSpPr>
          <p:cNvPr id="165" name="Title 1"/>
          <p:cNvSpPr txBox="1">
            <a:spLocks/>
          </p:cNvSpPr>
          <p:nvPr/>
        </p:nvSpPr>
        <p:spPr>
          <a:xfrm>
            <a:off x="857975" y="3196351"/>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Easily deploy partner security solutions </a:t>
            </a:r>
          </a:p>
        </p:txBody>
      </p:sp>
      <p:sp>
        <p:nvSpPr>
          <p:cNvPr id="166" name="Title 1"/>
          <p:cNvSpPr txBox="1">
            <a:spLocks/>
          </p:cNvSpPr>
          <p:nvPr/>
        </p:nvSpPr>
        <p:spPr>
          <a:xfrm>
            <a:off x="857975" y="2614594"/>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Prioritized recommendations </a:t>
            </a:r>
          </a:p>
        </p:txBody>
      </p:sp>
      <p:sp>
        <p:nvSpPr>
          <p:cNvPr id="167" name="Title 1"/>
          <p:cNvSpPr txBox="1">
            <a:spLocks/>
          </p:cNvSpPr>
          <p:nvPr/>
        </p:nvSpPr>
        <p:spPr>
          <a:xfrm>
            <a:off x="857975" y="2045269"/>
            <a:ext cx="4876768" cy="382596"/>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Monitor the security state of resources</a:t>
            </a:r>
          </a:p>
        </p:txBody>
      </p:sp>
      <p:sp>
        <p:nvSpPr>
          <p:cNvPr id="3" name="Title 2"/>
          <p:cNvSpPr>
            <a:spLocks noGrp="1"/>
          </p:cNvSpPr>
          <p:nvPr>
            <p:ph type="title" idx="4294967295"/>
          </p:nvPr>
        </p:nvSpPr>
        <p:spPr>
          <a:xfrm>
            <a:off x="537711" y="290404"/>
            <a:ext cx="11653425" cy="899409"/>
          </a:xfrm>
        </p:spPr>
        <p:txBody>
          <a:bodyPr>
            <a:noAutofit/>
          </a:bodyPr>
          <a:lstStyle/>
          <a:p>
            <a:pPr>
              <a:lnSpc>
                <a:spcPts val="4802"/>
              </a:lnSpc>
              <a:defRPr/>
            </a:pPr>
            <a:r>
              <a:rPr lang="en-IN" dirty="0">
                <a:solidFill>
                  <a:schemeClr val="tx1"/>
                </a:solidFill>
                <a:latin typeface="Segoe UI Light"/>
              </a:rPr>
              <a:t>Azure Security </a:t>
            </a:r>
            <a:br>
              <a:rPr lang="en-IN" dirty="0">
                <a:solidFill>
                  <a:schemeClr val="tx1"/>
                </a:solidFill>
                <a:latin typeface="Segoe UI Light"/>
              </a:rPr>
            </a:br>
            <a:r>
              <a:rPr lang="en-IN" dirty="0" err="1">
                <a:solidFill>
                  <a:schemeClr val="tx1"/>
                </a:solidFill>
                <a:latin typeface="Segoe UI Light"/>
              </a:rPr>
              <a:t>Center</a:t>
            </a:r>
            <a:endParaRPr lang="en-US" dirty="0"/>
          </a:p>
        </p:txBody>
      </p:sp>
      <p:sp>
        <p:nvSpPr>
          <p:cNvPr id="64" name="Freeform 5"/>
          <p:cNvSpPr>
            <a:spLocks/>
          </p:cNvSpPr>
          <p:nvPr/>
        </p:nvSpPr>
        <p:spPr bwMode="auto">
          <a:xfrm rot="2700000">
            <a:off x="501875" y="2094598"/>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5" name="Freeform 5"/>
          <p:cNvSpPr>
            <a:spLocks/>
          </p:cNvSpPr>
          <p:nvPr/>
        </p:nvSpPr>
        <p:spPr bwMode="auto">
          <a:xfrm rot="2700000">
            <a:off x="501875" y="2664120"/>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6" name="Freeform 5"/>
          <p:cNvSpPr>
            <a:spLocks/>
          </p:cNvSpPr>
          <p:nvPr/>
        </p:nvSpPr>
        <p:spPr bwMode="auto">
          <a:xfrm rot="2700000">
            <a:off x="501875" y="3242978"/>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7" name="Freeform 5"/>
          <p:cNvSpPr>
            <a:spLocks/>
          </p:cNvSpPr>
          <p:nvPr/>
        </p:nvSpPr>
        <p:spPr bwMode="auto">
          <a:xfrm rot="2700000">
            <a:off x="501875" y="3843621"/>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8" name="Freeform 5"/>
          <p:cNvSpPr>
            <a:spLocks/>
          </p:cNvSpPr>
          <p:nvPr/>
        </p:nvSpPr>
        <p:spPr bwMode="auto">
          <a:xfrm rot="2700000">
            <a:off x="501875" y="4705685"/>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71" name="Freeform 5"/>
          <p:cNvSpPr>
            <a:spLocks/>
          </p:cNvSpPr>
          <p:nvPr/>
        </p:nvSpPr>
        <p:spPr bwMode="auto">
          <a:xfrm rot="2700000">
            <a:off x="501875" y="5206740"/>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grpSp>
        <p:nvGrpSpPr>
          <p:cNvPr id="44" name="Group 43"/>
          <p:cNvGrpSpPr/>
          <p:nvPr/>
        </p:nvGrpSpPr>
        <p:grpSpPr>
          <a:xfrm>
            <a:off x="4891314" y="-529647"/>
            <a:ext cx="12856556" cy="7386676"/>
            <a:chOff x="-1" y="0"/>
            <a:chExt cx="12662453" cy="6958411"/>
          </a:xfrm>
        </p:grpSpPr>
        <p:pic>
          <p:nvPicPr>
            <p:cNvPr id="45" name="Picture 44"/>
            <p:cNvPicPr>
              <a:picLocks noChangeAspect="1"/>
            </p:cNvPicPr>
            <p:nvPr/>
          </p:nvPicPr>
          <p:blipFill>
            <a:blip r:embed="rId3"/>
            <a:stretch>
              <a:fillRect/>
            </a:stretch>
          </p:blipFill>
          <p:spPr>
            <a:xfrm>
              <a:off x="0" y="99583"/>
              <a:ext cx="12662452" cy="6858828"/>
            </a:xfrm>
            <a:prstGeom prst="rect">
              <a:avLst/>
            </a:prstGeom>
          </p:spPr>
        </p:pic>
        <p:pic>
          <p:nvPicPr>
            <p:cNvPr id="46" name="Picture 45"/>
            <p:cNvPicPr>
              <a:picLocks noChangeAspect="1"/>
            </p:cNvPicPr>
            <p:nvPr/>
          </p:nvPicPr>
          <p:blipFill>
            <a:blip r:embed="rId4"/>
            <a:stretch>
              <a:fillRect/>
            </a:stretch>
          </p:blipFill>
          <p:spPr>
            <a:xfrm>
              <a:off x="0" y="765406"/>
              <a:ext cx="300473" cy="4617268"/>
            </a:xfrm>
            <a:prstGeom prst="rect">
              <a:avLst/>
            </a:prstGeom>
          </p:spPr>
        </p:pic>
        <p:pic>
          <p:nvPicPr>
            <p:cNvPr id="47" name="Picture 46"/>
            <p:cNvPicPr>
              <a:picLocks noChangeAspect="1"/>
            </p:cNvPicPr>
            <p:nvPr/>
          </p:nvPicPr>
          <p:blipFill>
            <a:blip r:embed="rId5"/>
            <a:stretch>
              <a:fillRect/>
            </a:stretch>
          </p:blipFill>
          <p:spPr>
            <a:xfrm>
              <a:off x="-1" y="0"/>
              <a:ext cx="12653319" cy="501121"/>
            </a:xfrm>
            <a:prstGeom prst="rect">
              <a:avLst/>
            </a:prstGeom>
          </p:spPr>
        </p:pic>
        <p:pic>
          <p:nvPicPr>
            <p:cNvPr id="48" name="Picture 47"/>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76459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834" b="7834"/>
          <a:stretch/>
        </p:blipFill>
        <p:spPr>
          <a:xfrm>
            <a:off x="5" y="487"/>
            <a:ext cx="12281255" cy="6908206"/>
          </a:xfrm>
          <a:prstGeom prst="rect">
            <a:avLst/>
          </a:prstGeom>
        </p:spPr>
      </p:pic>
      <p:sp>
        <p:nvSpPr>
          <p:cNvPr id="5" name="Rectangle 4"/>
          <p:cNvSpPr/>
          <p:nvPr/>
        </p:nvSpPr>
        <p:spPr bwMode="auto">
          <a:xfrm>
            <a:off x="1" y="487"/>
            <a:ext cx="12281263" cy="6908206"/>
          </a:xfrm>
          <a:prstGeom prst="rect">
            <a:avLst/>
          </a:prstGeom>
          <a:solidFill>
            <a:schemeClr val="accent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Azure solutions</a:t>
            </a:r>
          </a:p>
        </p:txBody>
      </p:sp>
    </p:spTree>
    <p:extLst>
      <p:ext uri="{BB962C8B-B14F-4D97-AF65-F5344CB8AC3E}">
        <p14:creationId xmlns:p14="http://schemas.microsoft.com/office/powerpoint/2010/main" val="340562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269240"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Web and mobile</a:t>
            </a:r>
          </a:p>
        </p:txBody>
      </p:sp>
      <p:sp>
        <p:nvSpPr>
          <p:cNvPr id="119" name="Rectangle 118"/>
          <p:cNvSpPr/>
          <p:nvPr/>
        </p:nvSpPr>
        <p:spPr bwMode="auto">
          <a:xfrm>
            <a:off x="4173737"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Line of Business </a:t>
            </a:r>
          </a:p>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Apps like SAP,</a:t>
            </a:r>
          </a:p>
          <a:p>
            <a:pPr defTabSz="914102" fontAlgn="base">
              <a:lnSpc>
                <a:spcPct val="90000"/>
              </a:lnSpc>
              <a:spcBef>
                <a:spcPct val="0"/>
              </a:spcBef>
              <a:spcAft>
                <a:spcPct val="0"/>
              </a:spcAft>
            </a:pPr>
            <a:r>
              <a:rPr lang="en-US" sz="2353" dirty="0" err="1">
                <a:solidFill>
                  <a:srgbClr val="505050"/>
                </a:solidFill>
                <a:latin typeface="Segoe UI Light"/>
                <a:ea typeface="Segoe UI" pitchFamily="34" charset="0"/>
                <a:cs typeface="Segoe UI" pitchFamily="34" charset="0"/>
              </a:rPr>
              <a:t>Sharepoint</a:t>
            </a:r>
            <a:endParaRPr lang="en-US" sz="2353" dirty="0">
              <a:solidFill>
                <a:srgbClr val="505050"/>
              </a:solidFill>
              <a:latin typeface="Segoe UI Light"/>
              <a:ea typeface="Segoe UI" pitchFamily="34" charset="0"/>
              <a:cs typeface="Segoe UI" pitchFamily="34" charset="0"/>
            </a:endParaRPr>
          </a:p>
        </p:txBody>
      </p:sp>
      <p:sp>
        <p:nvSpPr>
          <p:cNvPr id="120" name="Rectangle 119"/>
          <p:cNvSpPr/>
          <p:nvPr/>
        </p:nvSpPr>
        <p:spPr bwMode="auto">
          <a:xfrm>
            <a:off x="8078235"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err="1">
                <a:solidFill>
                  <a:srgbClr val="505050"/>
                </a:solidFill>
                <a:latin typeface="Segoe UI Light"/>
                <a:ea typeface="Segoe UI" pitchFamily="34" charset="0"/>
                <a:cs typeface="Segoe UI" pitchFamily="34" charset="0"/>
              </a:rPr>
              <a:t>Microservice</a:t>
            </a:r>
            <a:r>
              <a:rPr lang="en-US" sz="2353" dirty="0">
                <a:solidFill>
                  <a:srgbClr val="505050"/>
                </a:solidFill>
                <a:latin typeface="Segoe UI Light"/>
                <a:ea typeface="Segoe UI" pitchFamily="34" charset="0"/>
                <a:cs typeface="Segoe UI" pitchFamily="34" charset="0"/>
              </a:rPr>
              <a:t> apps</a:t>
            </a:r>
          </a:p>
        </p:txBody>
      </p:sp>
      <p:sp>
        <p:nvSpPr>
          <p:cNvPr id="236" name="Rectangle 235"/>
          <p:cNvSpPr/>
          <p:nvPr/>
        </p:nvSpPr>
        <p:spPr bwMode="auto">
          <a:xfrm>
            <a:off x="269240"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Dev and test</a:t>
            </a:r>
          </a:p>
        </p:txBody>
      </p:sp>
      <p:sp>
        <p:nvSpPr>
          <p:cNvPr id="237" name="Rectangle 236"/>
          <p:cNvSpPr/>
          <p:nvPr/>
        </p:nvSpPr>
        <p:spPr bwMode="auto">
          <a:xfrm>
            <a:off x="4173737"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Big data </a:t>
            </a:r>
            <a:br>
              <a:rPr lang="en-US" sz="2353" dirty="0">
                <a:solidFill>
                  <a:srgbClr val="505050"/>
                </a:solidFill>
                <a:latin typeface="Segoe UI Light"/>
                <a:ea typeface="Segoe UI" pitchFamily="34" charset="0"/>
                <a:cs typeface="Segoe UI" pitchFamily="34" charset="0"/>
              </a:rPr>
            </a:br>
            <a:r>
              <a:rPr lang="en-US" sz="2353" dirty="0">
                <a:solidFill>
                  <a:srgbClr val="505050"/>
                </a:solidFill>
                <a:latin typeface="Segoe UI Light"/>
                <a:ea typeface="Segoe UI" pitchFamily="34" charset="0"/>
                <a:cs typeface="Segoe UI" pitchFamily="34" charset="0"/>
              </a:rPr>
              <a:t>and analytics</a:t>
            </a:r>
          </a:p>
        </p:txBody>
      </p:sp>
      <p:sp>
        <p:nvSpPr>
          <p:cNvPr id="238" name="Rectangle 237"/>
          <p:cNvSpPr/>
          <p:nvPr/>
        </p:nvSpPr>
        <p:spPr bwMode="auto">
          <a:xfrm>
            <a:off x="8078235"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Internet of Things</a:t>
            </a:r>
          </a:p>
        </p:txBody>
      </p:sp>
      <p:sp>
        <p:nvSpPr>
          <p:cNvPr id="239" name="Rectangle 238"/>
          <p:cNvSpPr/>
          <p:nvPr/>
        </p:nvSpPr>
        <p:spPr bwMode="auto">
          <a:xfrm>
            <a:off x="269240"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Backup, recovery, </a:t>
            </a:r>
            <a:br>
              <a:rPr lang="en-US" sz="2353" dirty="0">
                <a:solidFill>
                  <a:srgbClr val="505050"/>
                </a:solidFill>
                <a:latin typeface="Segoe UI Light"/>
                <a:ea typeface="Segoe UI" pitchFamily="34" charset="0"/>
                <a:cs typeface="Segoe UI" pitchFamily="34" charset="0"/>
              </a:rPr>
            </a:br>
            <a:r>
              <a:rPr lang="en-US" sz="2353" dirty="0">
                <a:solidFill>
                  <a:srgbClr val="505050"/>
                </a:solidFill>
                <a:latin typeface="Segoe UI Light"/>
                <a:ea typeface="Segoe UI" pitchFamily="34" charset="0"/>
                <a:cs typeface="Segoe UI" pitchFamily="34" charset="0"/>
              </a:rPr>
              <a:t>and archive</a:t>
            </a:r>
          </a:p>
        </p:txBody>
      </p:sp>
      <p:sp>
        <p:nvSpPr>
          <p:cNvPr id="240" name="Rectangle 239"/>
          <p:cNvSpPr/>
          <p:nvPr/>
        </p:nvSpPr>
        <p:spPr bwMode="auto">
          <a:xfrm>
            <a:off x="4173737"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High performance computing</a:t>
            </a:r>
          </a:p>
        </p:txBody>
      </p:sp>
      <p:sp>
        <p:nvSpPr>
          <p:cNvPr id="241" name="Rectangle 240"/>
          <p:cNvSpPr/>
          <p:nvPr/>
        </p:nvSpPr>
        <p:spPr bwMode="auto">
          <a:xfrm>
            <a:off x="8078235"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Digital media</a:t>
            </a:r>
          </a:p>
        </p:txBody>
      </p:sp>
      <p:sp>
        <p:nvSpPr>
          <p:cNvPr id="12" name="Title 11"/>
          <p:cNvSpPr>
            <a:spLocks noGrp="1"/>
          </p:cNvSpPr>
          <p:nvPr>
            <p:ph type="title"/>
          </p:nvPr>
        </p:nvSpPr>
        <p:spPr/>
        <p:txBody>
          <a:bodyPr/>
          <a:lstStyle/>
          <a:p>
            <a:r>
              <a:rPr lang="en-US" dirty="0"/>
              <a:t>Typical starting points on IaaS</a:t>
            </a:r>
          </a:p>
        </p:txBody>
      </p:sp>
      <p:grpSp>
        <p:nvGrpSpPr>
          <p:cNvPr id="5" name="Group 4"/>
          <p:cNvGrpSpPr/>
          <p:nvPr/>
        </p:nvGrpSpPr>
        <p:grpSpPr>
          <a:xfrm>
            <a:off x="2939810" y="3693431"/>
            <a:ext cx="8789864" cy="955757"/>
            <a:chOff x="2998758" y="3766995"/>
            <a:chExt cx="8966119" cy="974922"/>
          </a:xfrm>
        </p:grpSpPr>
        <p:pic>
          <p:nvPicPr>
            <p:cNvPr id="126" name="Picture 125"/>
            <p:cNvPicPr>
              <a:picLocks noChangeAspect="1"/>
            </p:cNvPicPr>
            <p:nvPr/>
          </p:nvPicPr>
          <p:blipFill>
            <a:blip r:embed="rId3"/>
            <a:stretch>
              <a:fillRect/>
            </a:stretch>
          </p:blipFill>
          <p:spPr>
            <a:xfrm>
              <a:off x="7058500" y="3839275"/>
              <a:ext cx="954247" cy="875545"/>
            </a:xfrm>
            <a:prstGeom prst="rect">
              <a:avLst/>
            </a:prstGeom>
          </p:spPr>
        </p:pic>
        <p:pic>
          <p:nvPicPr>
            <p:cNvPr id="130" name="Picture 129"/>
            <p:cNvPicPr>
              <a:picLocks noChangeAspect="1"/>
            </p:cNvPicPr>
            <p:nvPr/>
          </p:nvPicPr>
          <p:blipFill>
            <a:blip r:embed="rId4"/>
            <a:stretch>
              <a:fillRect/>
            </a:stretch>
          </p:blipFill>
          <p:spPr>
            <a:xfrm>
              <a:off x="11010630" y="3786778"/>
              <a:ext cx="954247" cy="955139"/>
            </a:xfrm>
            <a:prstGeom prst="rect">
              <a:avLst/>
            </a:prstGeom>
          </p:spPr>
        </p:pic>
        <p:pic>
          <p:nvPicPr>
            <p:cNvPr id="131" name="Picture 130"/>
            <p:cNvPicPr>
              <a:picLocks noChangeAspect="1"/>
            </p:cNvPicPr>
            <p:nvPr/>
          </p:nvPicPr>
          <p:blipFill>
            <a:blip r:embed="rId5"/>
            <a:stretch>
              <a:fillRect/>
            </a:stretch>
          </p:blipFill>
          <p:spPr>
            <a:xfrm>
              <a:off x="2998758" y="3766995"/>
              <a:ext cx="954247" cy="955139"/>
            </a:xfrm>
            <a:prstGeom prst="rect">
              <a:avLst/>
            </a:prstGeom>
          </p:spPr>
        </p:pic>
      </p:grpSp>
      <p:grpSp>
        <p:nvGrpSpPr>
          <p:cNvPr id="6" name="Group 5"/>
          <p:cNvGrpSpPr/>
          <p:nvPr/>
        </p:nvGrpSpPr>
        <p:grpSpPr>
          <a:xfrm>
            <a:off x="2868906" y="5236110"/>
            <a:ext cx="8880696" cy="1048624"/>
            <a:chOff x="2926433" y="5340608"/>
            <a:chExt cx="9058772" cy="1069651"/>
          </a:xfrm>
        </p:grpSpPr>
        <p:pic>
          <p:nvPicPr>
            <p:cNvPr id="132" name="Picture 131"/>
            <p:cNvPicPr>
              <a:picLocks noChangeAspect="1"/>
            </p:cNvPicPr>
            <p:nvPr/>
          </p:nvPicPr>
          <p:blipFill>
            <a:blip r:embed="rId6"/>
            <a:stretch>
              <a:fillRect/>
            </a:stretch>
          </p:blipFill>
          <p:spPr>
            <a:xfrm>
              <a:off x="2926433" y="5340608"/>
              <a:ext cx="1098896" cy="1028633"/>
            </a:xfrm>
            <a:prstGeom prst="rect">
              <a:avLst/>
            </a:prstGeom>
          </p:spPr>
        </p:pic>
        <p:pic>
          <p:nvPicPr>
            <p:cNvPr id="133" name="Picture 1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3985" y="5593215"/>
              <a:ext cx="1225477" cy="816985"/>
            </a:xfrm>
            <a:prstGeom prst="rect">
              <a:avLst/>
            </a:prstGeom>
          </p:spPr>
        </p:pic>
        <p:pic>
          <p:nvPicPr>
            <p:cNvPr id="135" name="Picture 1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0302" y="5415356"/>
              <a:ext cx="994903" cy="994903"/>
            </a:xfrm>
            <a:prstGeom prst="rect">
              <a:avLst/>
            </a:prstGeom>
          </p:spPr>
        </p:pic>
      </p:grpSp>
      <p:grpSp>
        <p:nvGrpSpPr>
          <p:cNvPr id="4" name="Group 3"/>
          <p:cNvGrpSpPr/>
          <p:nvPr/>
        </p:nvGrpSpPr>
        <p:grpSpPr>
          <a:xfrm>
            <a:off x="2977160" y="1905094"/>
            <a:ext cx="8718561" cy="1138058"/>
            <a:chOff x="3036858" y="1942799"/>
            <a:chExt cx="8893386" cy="1160878"/>
          </a:xfrm>
        </p:grpSpPr>
        <p:grpSp>
          <p:nvGrpSpPr>
            <p:cNvPr id="127" name="Group 126"/>
            <p:cNvGrpSpPr/>
            <p:nvPr/>
          </p:nvGrpSpPr>
          <p:grpSpPr>
            <a:xfrm>
              <a:off x="3036858" y="2143456"/>
              <a:ext cx="954247" cy="960221"/>
              <a:chOff x="311804" y="1754876"/>
              <a:chExt cx="973519" cy="979615"/>
            </a:xfrm>
          </p:grpSpPr>
          <p:pic>
            <p:nvPicPr>
              <p:cNvPr id="128" name="Picture 127"/>
              <p:cNvPicPr>
                <a:picLocks noChangeAspect="1"/>
              </p:cNvPicPr>
              <p:nvPr/>
            </p:nvPicPr>
            <p:blipFill>
              <a:blip r:embed="rId9"/>
              <a:stretch>
                <a:fillRect/>
              </a:stretch>
            </p:blipFill>
            <p:spPr>
              <a:xfrm>
                <a:off x="532627" y="1754876"/>
                <a:ext cx="415193" cy="606524"/>
              </a:xfrm>
              <a:prstGeom prst="rect">
                <a:avLst/>
              </a:prstGeom>
            </p:spPr>
          </p:pic>
          <p:pic>
            <p:nvPicPr>
              <p:cNvPr id="129" name="Picture 128"/>
              <p:cNvPicPr>
                <a:picLocks noChangeAspect="1"/>
              </p:cNvPicPr>
              <p:nvPr/>
            </p:nvPicPr>
            <p:blipFill>
              <a:blip r:embed="rId10"/>
              <a:stretch>
                <a:fillRect/>
              </a:stretch>
            </p:blipFill>
            <p:spPr>
              <a:xfrm>
                <a:off x="311804" y="1760061"/>
                <a:ext cx="973519" cy="974430"/>
              </a:xfrm>
              <a:prstGeom prst="rect">
                <a:avLst/>
              </a:prstGeom>
            </p:spPr>
          </p:pic>
        </p:grpSp>
        <p:pic>
          <p:nvPicPr>
            <p:cNvPr id="134" name="Picture 133"/>
            <p:cNvPicPr>
              <a:picLocks noChangeAspect="1"/>
            </p:cNvPicPr>
            <p:nvPr/>
          </p:nvPicPr>
          <p:blipFill rotWithShape="1">
            <a:blip r:embed="rId11">
              <a:extLst>
                <a:ext uri="{28A0092B-C50C-407E-A947-70E740481C1C}">
                  <a14:useLocalDpi xmlns:a14="http://schemas.microsoft.com/office/drawing/2010/main" val="0"/>
                </a:ext>
              </a:extLst>
            </a:blip>
            <a:srcRect b="20982"/>
            <a:stretch/>
          </p:blipFill>
          <p:spPr>
            <a:xfrm>
              <a:off x="10765862" y="2363509"/>
              <a:ext cx="1164382" cy="740058"/>
            </a:xfrm>
            <a:prstGeom prst="rect">
              <a:avLst/>
            </a:prstGeom>
          </p:spPr>
        </p:pic>
        <p:grpSp>
          <p:nvGrpSpPr>
            <p:cNvPr id="136" name="Group 135"/>
            <p:cNvGrpSpPr/>
            <p:nvPr/>
          </p:nvGrpSpPr>
          <p:grpSpPr>
            <a:xfrm>
              <a:off x="6880879" y="1942799"/>
              <a:ext cx="1131688" cy="1117576"/>
              <a:chOff x="888427" y="2331708"/>
              <a:chExt cx="2676306" cy="2642925"/>
            </a:xfrm>
          </p:grpSpPr>
          <p:grpSp>
            <p:nvGrpSpPr>
              <p:cNvPr id="137" name="Group 136"/>
              <p:cNvGrpSpPr/>
              <p:nvPr/>
            </p:nvGrpSpPr>
            <p:grpSpPr>
              <a:xfrm>
                <a:off x="888427" y="2331708"/>
                <a:ext cx="1551170" cy="2155679"/>
                <a:chOff x="-2165350" y="2309813"/>
                <a:chExt cx="1389063" cy="1930401"/>
              </a:xfrm>
            </p:grpSpPr>
            <p:sp>
              <p:nvSpPr>
                <p:cNvPr id="195" name="Freeform 68"/>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6" name="Freeform 69"/>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7" name="Freeform 71"/>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8" name="Freeform 72"/>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9" name="Freeform 73"/>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0" name="Freeform 74"/>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1" name="Freeform 75"/>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2" name="Freeform 76"/>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3" name="Freeform 77"/>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4" name="Freeform 78"/>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5" name="Freeform 79"/>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6" name="Freeform 80"/>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7" name="Freeform 81"/>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8" name="Freeform 82"/>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9" name="Freeform 83"/>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0" name="Freeform 84"/>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1" name="Freeform 85"/>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2" name="Freeform 86"/>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3" name="Freeform 87"/>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4" name="Freeform 88"/>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5" name="Freeform 89"/>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6" name="Freeform 90"/>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7" name="Freeform 91"/>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8" name="Freeform 92"/>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9" name="Freeform 93"/>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0" name="Freeform 94"/>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1" name="Freeform 95"/>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2" name="Freeform 107"/>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3" name="Freeform 108"/>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4" name="Freeform 109"/>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5" name="Freeform 110"/>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6" name="Freeform 111"/>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7" name="Freeform 112"/>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8" name="Freeform 113"/>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9" name="Freeform 114"/>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0" name="Freeform 115"/>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1" name="Freeform 116"/>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2" name="Freeform 117"/>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3" name="Freeform 118"/>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grpSp>
          <p:sp>
            <p:nvSpPr>
              <p:cNvPr id="138" name="Freeform 5"/>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39" name="Freeform 6"/>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0" name="Freeform 289"/>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noAutofit/>
              </a:bodyPr>
              <a:lstStyle/>
              <a:p>
                <a:pPr defTabSz="878569">
                  <a:defRPr/>
                </a:pPr>
                <a:endParaRPr lang="en-US" sz="1729" kern="0">
                  <a:solidFill>
                    <a:sysClr val="windowText" lastClr="000000"/>
                  </a:solidFill>
                  <a:latin typeface="Segoe UI"/>
                </a:endParaRPr>
              </a:p>
            </p:txBody>
          </p:sp>
          <p:sp>
            <p:nvSpPr>
              <p:cNvPr id="141" name="Rectangle 11"/>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2" name="Freeform 12"/>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3" name="Rectangle 13"/>
              <p:cNvSpPr>
                <a:spLocks noChangeArrowheads="1"/>
              </p:cNvSpPr>
              <p:nvPr/>
            </p:nvSpPr>
            <p:spPr bwMode="auto">
              <a:xfrm>
                <a:off x="2463747" y="2701057"/>
                <a:ext cx="754969" cy="1265757"/>
              </a:xfrm>
              <a:prstGeom prst="rect">
                <a:avLst/>
              </a:prstGeom>
              <a:solidFill>
                <a:schemeClr val="bg1">
                  <a:lumMod val="5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4" name="Freeform 14"/>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5" name="Freeform 16"/>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6" name="Freeform 17"/>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7" name="Freeform 18"/>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8" name="Freeform 19"/>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9" name="Oval 20"/>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0" name="Freeform 23"/>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1" name="Freeform 26"/>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2" name="Rectangle 30"/>
              <p:cNvSpPr>
                <a:spLocks noChangeArrowheads="1"/>
              </p:cNvSpPr>
              <p:nvPr/>
            </p:nvSpPr>
            <p:spPr bwMode="auto">
              <a:xfrm>
                <a:off x="2472469" y="2966417"/>
                <a:ext cx="497085" cy="498329"/>
              </a:xfrm>
              <a:prstGeom prst="rect">
                <a:avLst/>
              </a:prstGeom>
              <a:solidFill>
                <a:schemeClr val="bg2"/>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3" name="Rectangle 31"/>
              <p:cNvSpPr>
                <a:spLocks noChangeArrowheads="1"/>
              </p:cNvSpPr>
              <p:nvPr/>
            </p:nvSpPr>
            <p:spPr bwMode="auto">
              <a:xfrm>
                <a:off x="2472469" y="2701058"/>
                <a:ext cx="754969" cy="250410"/>
              </a:xfrm>
              <a:prstGeom prst="rect">
                <a:avLst/>
              </a:prstGeom>
              <a:solidFill>
                <a:schemeClr val="accent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4" name="Freeform 32"/>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5" name="Freeform 33"/>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6" name="Freeform 34"/>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7" name="Freeform 35"/>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8" name="Rectangle 36"/>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9" name="Freeform 37"/>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0" name="Freeform 38"/>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1" name="Freeform 39"/>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2" name="Freeform 40"/>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3" name="Freeform 41"/>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4" name="Freeform 42"/>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5" name="Freeform 43"/>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6" name="Rectangle 44"/>
              <p:cNvSpPr>
                <a:spLocks noChangeArrowheads="1"/>
              </p:cNvSpPr>
              <p:nvPr/>
            </p:nvSpPr>
            <p:spPr bwMode="auto">
              <a:xfrm>
                <a:off x="2472467" y="3482189"/>
                <a:ext cx="497085" cy="497082"/>
              </a:xfrm>
              <a:prstGeom prst="rect">
                <a:avLst/>
              </a:prstGeom>
              <a:solidFill>
                <a:schemeClr val="bg2">
                  <a:lumMod val="5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7" name="Freeform 45"/>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8" name="Freeform 46"/>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9" name="Freeform 47"/>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0" name="Freeform 48"/>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1" name="Rectangle 49"/>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2" name="Freeform 50"/>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3" name="Freeform 51"/>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4" name="Freeform 52"/>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5" name="Freeform 53"/>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6" name="Freeform 54"/>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7" name="Freeform 55"/>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8" name="Freeform 56"/>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9" name="Rectangle 57"/>
              <p:cNvSpPr>
                <a:spLocks noChangeArrowheads="1"/>
              </p:cNvSpPr>
              <p:nvPr/>
            </p:nvSpPr>
            <p:spPr bwMode="auto">
              <a:xfrm>
                <a:off x="2985748" y="2966417"/>
                <a:ext cx="241690" cy="241690"/>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0" name="Freeform 58"/>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1" name="Rectangle 59"/>
              <p:cNvSpPr>
                <a:spLocks noChangeArrowheads="1"/>
              </p:cNvSpPr>
              <p:nvPr/>
            </p:nvSpPr>
            <p:spPr bwMode="auto">
              <a:xfrm>
                <a:off x="2985748" y="3225548"/>
                <a:ext cx="241690" cy="239198"/>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2" name="Freeform 60"/>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3" name="Rectangle 61"/>
              <p:cNvSpPr>
                <a:spLocks noChangeArrowheads="1"/>
              </p:cNvSpPr>
              <p:nvPr/>
            </p:nvSpPr>
            <p:spPr bwMode="auto">
              <a:xfrm>
                <a:off x="2985748" y="3482189"/>
                <a:ext cx="241690" cy="240445"/>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4" name="Freeform 62"/>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5" name="Rectangle 63"/>
              <p:cNvSpPr>
                <a:spLocks noChangeArrowheads="1"/>
              </p:cNvSpPr>
              <p:nvPr/>
            </p:nvSpPr>
            <p:spPr bwMode="auto">
              <a:xfrm>
                <a:off x="2985748" y="3740076"/>
                <a:ext cx="241690" cy="239198"/>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6" name="Freeform 64"/>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7" name="Rectangle 10"/>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8" name="Rectangle 8"/>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9" name="Rectangle 9"/>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0" name="Freeform 15"/>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1" name="Freeform 21"/>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2" name="Freeform 22"/>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3" name="Freeform 24"/>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4" name="Freeform 291"/>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noAutofit/>
              </a:bodyPr>
              <a:lstStyle/>
              <a:p>
                <a:pPr defTabSz="878569">
                  <a:defRPr/>
                </a:pPr>
                <a:endParaRPr lang="en-US" sz="1729" kern="0">
                  <a:solidFill>
                    <a:sysClr val="windowText" lastClr="000000"/>
                  </a:solidFill>
                  <a:latin typeface="Segoe UI"/>
                </a:endParaRPr>
              </a:p>
            </p:txBody>
          </p:sp>
        </p:grpSp>
      </p:grpSp>
      <p:grpSp>
        <p:nvGrpSpPr>
          <p:cNvPr id="7" name="Group 6"/>
          <p:cNvGrpSpPr/>
          <p:nvPr/>
        </p:nvGrpSpPr>
        <p:grpSpPr>
          <a:xfrm>
            <a:off x="269240" y="1586848"/>
            <a:ext cx="11663622" cy="4800666"/>
            <a:chOff x="274638" y="1618171"/>
            <a:chExt cx="11897502" cy="4896929"/>
          </a:xfrm>
        </p:grpSpPr>
        <p:sp>
          <p:nvSpPr>
            <p:cNvPr id="242" name="Rectangle 241"/>
            <p:cNvSpPr/>
            <p:nvPr/>
          </p:nvSpPr>
          <p:spPr bwMode="auto">
            <a:xfrm>
              <a:off x="274638" y="1618171"/>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3" name="Rectangle 242"/>
            <p:cNvSpPr/>
            <p:nvPr/>
          </p:nvSpPr>
          <p:spPr bwMode="auto">
            <a:xfrm>
              <a:off x="8240220" y="1618171"/>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4" name="Rectangle 243"/>
            <p:cNvSpPr/>
            <p:nvPr/>
          </p:nvSpPr>
          <p:spPr bwMode="auto">
            <a:xfrm>
              <a:off x="4257429" y="326898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5" name="Rectangle 244"/>
            <p:cNvSpPr/>
            <p:nvPr/>
          </p:nvSpPr>
          <p:spPr bwMode="auto">
            <a:xfrm>
              <a:off x="8240220" y="326898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6" name="Rectangle 245"/>
            <p:cNvSpPr/>
            <p:nvPr/>
          </p:nvSpPr>
          <p:spPr bwMode="auto">
            <a:xfrm>
              <a:off x="8240220" y="491490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7849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1000" fill="hold"/>
                                        <p:tgtEl>
                                          <p:spTgt spid="118"/>
                                        </p:tgtEl>
                                        <p:attrNameLst>
                                          <p:attrName>ppt_x</p:attrName>
                                        </p:attrNameLst>
                                      </p:cBhvr>
                                      <p:tavLst>
                                        <p:tav tm="0">
                                          <p:val>
                                            <p:strVal val="#ppt_x"/>
                                          </p:val>
                                        </p:tav>
                                        <p:tav tm="100000">
                                          <p:val>
                                            <p:strVal val="#ppt_x"/>
                                          </p:val>
                                        </p:tav>
                                      </p:tavLst>
                                    </p:anim>
                                    <p:anim calcmode="lin" valueType="num">
                                      <p:cBhvr additive="base">
                                        <p:cTn id="8" dur="1000" fill="hold"/>
                                        <p:tgtEl>
                                          <p:spTgt spid="1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1000" fill="hold"/>
                                        <p:tgtEl>
                                          <p:spTgt spid="119"/>
                                        </p:tgtEl>
                                        <p:attrNameLst>
                                          <p:attrName>ppt_x</p:attrName>
                                        </p:attrNameLst>
                                      </p:cBhvr>
                                      <p:tavLst>
                                        <p:tav tm="0">
                                          <p:val>
                                            <p:strVal val="#ppt_x"/>
                                          </p:val>
                                        </p:tav>
                                        <p:tav tm="100000">
                                          <p:val>
                                            <p:strVal val="#ppt_x"/>
                                          </p:val>
                                        </p:tav>
                                      </p:tavLst>
                                    </p:anim>
                                    <p:anim calcmode="lin" valueType="num">
                                      <p:cBhvr additive="base">
                                        <p:cTn id="12" dur="10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additive="base">
                                        <p:cTn id="15" dur="1000" fill="hold"/>
                                        <p:tgtEl>
                                          <p:spTgt spid="120"/>
                                        </p:tgtEl>
                                        <p:attrNameLst>
                                          <p:attrName>ppt_x</p:attrName>
                                        </p:attrNameLst>
                                      </p:cBhvr>
                                      <p:tavLst>
                                        <p:tav tm="0">
                                          <p:val>
                                            <p:strVal val="#ppt_x"/>
                                          </p:val>
                                        </p:tav>
                                        <p:tav tm="100000">
                                          <p:val>
                                            <p:strVal val="#ppt_x"/>
                                          </p:val>
                                        </p:tav>
                                      </p:tavLst>
                                    </p:anim>
                                    <p:anim calcmode="lin" valueType="num">
                                      <p:cBhvr additive="base">
                                        <p:cTn id="16" dur="1000" fill="hold"/>
                                        <p:tgtEl>
                                          <p:spTgt spid="120"/>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anim calcmode="lin" valueType="num">
                                      <p:cBhvr additive="base">
                                        <p:cTn id="23" dur="1000" fill="hold"/>
                                        <p:tgtEl>
                                          <p:spTgt spid="236"/>
                                        </p:tgtEl>
                                        <p:attrNameLst>
                                          <p:attrName>ppt_x</p:attrName>
                                        </p:attrNameLst>
                                      </p:cBhvr>
                                      <p:tavLst>
                                        <p:tav tm="0">
                                          <p:val>
                                            <p:strVal val="#ppt_x"/>
                                          </p:val>
                                        </p:tav>
                                        <p:tav tm="100000">
                                          <p:val>
                                            <p:strVal val="#ppt_x"/>
                                          </p:val>
                                        </p:tav>
                                      </p:tavLst>
                                    </p:anim>
                                    <p:anim calcmode="lin" valueType="num">
                                      <p:cBhvr additive="base">
                                        <p:cTn id="24" dur="1000" fill="hold"/>
                                        <p:tgtEl>
                                          <p:spTgt spid="23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 calcmode="lin" valueType="num">
                                      <p:cBhvr additive="base">
                                        <p:cTn id="27" dur="1000" fill="hold"/>
                                        <p:tgtEl>
                                          <p:spTgt spid="237"/>
                                        </p:tgtEl>
                                        <p:attrNameLst>
                                          <p:attrName>ppt_x</p:attrName>
                                        </p:attrNameLst>
                                      </p:cBhvr>
                                      <p:tavLst>
                                        <p:tav tm="0">
                                          <p:val>
                                            <p:strVal val="#ppt_x"/>
                                          </p:val>
                                        </p:tav>
                                        <p:tav tm="100000">
                                          <p:val>
                                            <p:strVal val="#ppt_x"/>
                                          </p:val>
                                        </p:tav>
                                      </p:tavLst>
                                    </p:anim>
                                    <p:anim calcmode="lin" valueType="num">
                                      <p:cBhvr additive="base">
                                        <p:cTn id="28" dur="1000" fill="hold"/>
                                        <p:tgtEl>
                                          <p:spTgt spid="237"/>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238"/>
                                        </p:tgtEl>
                                        <p:attrNameLst>
                                          <p:attrName>style.visibility</p:attrName>
                                        </p:attrNameLst>
                                      </p:cBhvr>
                                      <p:to>
                                        <p:strVal val="visible"/>
                                      </p:to>
                                    </p:set>
                                    <p:anim calcmode="lin" valueType="num">
                                      <p:cBhvr additive="base">
                                        <p:cTn id="31" dur="1000" fill="hold"/>
                                        <p:tgtEl>
                                          <p:spTgt spid="238"/>
                                        </p:tgtEl>
                                        <p:attrNameLst>
                                          <p:attrName>ppt_x</p:attrName>
                                        </p:attrNameLst>
                                      </p:cBhvr>
                                      <p:tavLst>
                                        <p:tav tm="0">
                                          <p:val>
                                            <p:strVal val="#ppt_x"/>
                                          </p:val>
                                        </p:tav>
                                        <p:tav tm="100000">
                                          <p:val>
                                            <p:strVal val="#ppt_x"/>
                                          </p:val>
                                        </p:tav>
                                      </p:tavLst>
                                    </p:anim>
                                    <p:anim calcmode="lin" valueType="num">
                                      <p:cBhvr additive="base">
                                        <p:cTn id="32" dur="1000" fill="hold"/>
                                        <p:tgtEl>
                                          <p:spTgt spid="238"/>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239"/>
                                        </p:tgtEl>
                                        <p:attrNameLst>
                                          <p:attrName>style.visibility</p:attrName>
                                        </p:attrNameLst>
                                      </p:cBhvr>
                                      <p:to>
                                        <p:strVal val="visible"/>
                                      </p:to>
                                    </p:set>
                                    <p:anim calcmode="lin" valueType="num">
                                      <p:cBhvr additive="base">
                                        <p:cTn id="39" dur="1000" fill="hold"/>
                                        <p:tgtEl>
                                          <p:spTgt spid="239"/>
                                        </p:tgtEl>
                                        <p:attrNameLst>
                                          <p:attrName>ppt_x</p:attrName>
                                        </p:attrNameLst>
                                      </p:cBhvr>
                                      <p:tavLst>
                                        <p:tav tm="0">
                                          <p:val>
                                            <p:strVal val="#ppt_x"/>
                                          </p:val>
                                        </p:tav>
                                        <p:tav tm="100000">
                                          <p:val>
                                            <p:strVal val="#ppt_x"/>
                                          </p:val>
                                        </p:tav>
                                      </p:tavLst>
                                    </p:anim>
                                    <p:anim calcmode="lin" valueType="num">
                                      <p:cBhvr additive="base">
                                        <p:cTn id="40" dur="1000" fill="hold"/>
                                        <p:tgtEl>
                                          <p:spTgt spid="23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0"/>
                                        </p:tgtEl>
                                        <p:attrNameLst>
                                          <p:attrName>style.visibility</p:attrName>
                                        </p:attrNameLst>
                                      </p:cBhvr>
                                      <p:to>
                                        <p:strVal val="visible"/>
                                      </p:to>
                                    </p:set>
                                    <p:anim calcmode="lin" valueType="num">
                                      <p:cBhvr additive="base">
                                        <p:cTn id="43" dur="1000" fill="hold"/>
                                        <p:tgtEl>
                                          <p:spTgt spid="240"/>
                                        </p:tgtEl>
                                        <p:attrNameLst>
                                          <p:attrName>ppt_x</p:attrName>
                                        </p:attrNameLst>
                                      </p:cBhvr>
                                      <p:tavLst>
                                        <p:tav tm="0">
                                          <p:val>
                                            <p:strVal val="#ppt_x"/>
                                          </p:val>
                                        </p:tav>
                                        <p:tav tm="100000">
                                          <p:val>
                                            <p:strVal val="#ppt_x"/>
                                          </p:val>
                                        </p:tav>
                                      </p:tavLst>
                                    </p:anim>
                                    <p:anim calcmode="lin" valueType="num">
                                      <p:cBhvr additive="base">
                                        <p:cTn id="44" dur="1000" fill="hold"/>
                                        <p:tgtEl>
                                          <p:spTgt spid="24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41"/>
                                        </p:tgtEl>
                                        <p:attrNameLst>
                                          <p:attrName>style.visibility</p:attrName>
                                        </p:attrNameLst>
                                      </p:cBhvr>
                                      <p:to>
                                        <p:strVal val="visible"/>
                                      </p:to>
                                    </p:set>
                                    <p:anim calcmode="lin" valueType="num">
                                      <p:cBhvr additive="base">
                                        <p:cTn id="47" dur="1000" fill="hold"/>
                                        <p:tgtEl>
                                          <p:spTgt spid="241"/>
                                        </p:tgtEl>
                                        <p:attrNameLst>
                                          <p:attrName>ppt_x</p:attrName>
                                        </p:attrNameLst>
                                      </p:cBhvr>
                                      <p:tavLst>
                                        <p:tav tm="0">
                                          <p:val>
                                            <p:strVal val="#ppt_x"/>
                                          </p:val>
                                        </p:tav>
                                        <p:tav tm="100000">
                                          <p:val>
                                            <p:strVal val="#ppt_x"/>
                                          </p:val>
                                        </p:tav>
                                      </p:tavLst>
                                    </p:anim>
                                    <p:anim calcmode="lin" valueType="num">
                                      <p:cBhvr additive="base">
                                        <p:cTn id="48" dur="1000" fill="hold"/>
                                        <p:tgtEl>
                                          <p:spTgt spid="241"/>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9" presetClass="emph" presetSubtype="0" fill="hold" grpId="1" nodeType="clickEffect">
                                  <p:stCondLst>
                                    <p:cond delay="0"/>
                                  </p:stCondLst>
                                  <p:childTnLst>
                                    <p:animClr clrSpc="rgb" dir="cw">
                                      <p:cBhvr override="childStyle">
                                        <p:cTn id="56" dur="1000" fill="hold"/>
                                        <p:tgtEl>
                                          <p:spTgt spid="119"/>
                                        </p:tgtEl>
                                        <p:attrNameLst>
                                          <p:attrName>style.color</p:attrName>
                                        </p:attrNameLst>
                                      </p:cBhvr>
                                      <p:to>
                                        <a:srgbClr val="D83B01"/>
                                      </p:to>
                                    </p:animClr>
                                    <p:animClr clrSpc="rgb" dir="cw">
                                      <p:cBhvr>
                                        <p:cTn id="57" dur="1000" fill="hold"/>
                                        <p:tgtEl>
                                          <p:spTgt spid="119"/>
                                        </p:tgtEl>
                                        <p:attrNameLst>
                                          <p:attrName>fillcolor</p:attrName>
                                        </p:attrNameLst>
                                      </p:cBhvr>
                                      <p:to>
                                        <a:srgbClr val="D83B01"/>
                                      </p:to>
                                    </p:animClr>
                                    <p:set>
                                      <p:cBhvr>
                                        <p:cTn id="58" dur="1000" fill="hold"/>
                                        <p:tgtEl>
                                          <p:spTgt spid="119"/>
                                        </p:tgtEl>
                                        <p:attrNameLst>
                                          <p:attrName>fill.type</p:attrName>
                                        </p:attrNameLst>
                                      </p:cBhvr>
                                      <p:to>
                                        <p:strVal val="solid"/>
                                      </p:to>
                                    </p:set>
                                    <p:set>
                                      <p:cBhvr>
                                        <p:cTn id="59" dur="1000" fill="hold"/>
                                        <p:tgtEl>
                                          <p:spTgt spid="119"/>
                                        </p:tgtEl>
                                        <p:attrNameLst>
                                          <p:attrName>fill.on</p:attrName>
                                        </p:attrNameLst>
                                      </p:cBhvr>
                                      <p:to>
                                        <p:strVal val="true"/>
                                      </p:to>
                                    </p:set>
                                  </p:childTnLst>
                                </p:cTn>
                              </p:par>
                              <p:par>
                                <p:cTn id="60" presetID="19" presetClass="emph" presetSubtype="0" fill="hold" grpId="1" nodeType="withEffect">
                                  <p:stCondLst>
                                    <p:cond delay="0"/>
                                  </p:stCondLst>
                                  <p:childTnLst>
                                    <p:animClr clrSpc="rgb" dir="cw">
                                      <p:cBhvr override="childStyle">
                                        <p:cTn id="61" dur="1000" fill="hold"/>
                                        <p:tgtEl>
                                          <p:spTgt spid="236"/>
                                        </p:tgtEl>
                                        <p:attrNameLst>
                                          <p:attrName>style.color</p:attrName>
                                        </p:attrNameLst>
                                      </p:cBhvr>
                                      <p:to>
                                        <a:srgbClr val="D83B01"/>
                                      </p:to>
                                    </p:animClr>
                                    <p:animClr clrSpc="rgb" dir="cw">
                                      <p:cBhvr>
                                        <p:cTn id="62" dur="1000" fill="hold"/>
                                        <p:tgtEl>
                                          <p:spTgt spid="236"/>
                                        </p:tgtEl>
                                        <p:attrNameLst>
                                          <p:attrName>fillcolor</p:attrName>
                                        </p:attrNameLst>
                                      </p:cBhvr>
                                      <p:to>
                                        <a:srgbClr val="D83B01"/>
                                      </p:to>
                                    </p:animClr>
                                    <p:set>
                                      <p:cBhvr>
                                        <p:cTn id="63" dur="1000" fill="hold"/>
                                        <p:tgtEl>
                                          <p:spTgt spid="236"/>
                                        </p:tgtEl>
                                        <p:attrNameLst>
                                          <p:attrName>fill.type</p:attrName>
                                        </p:attrNameLst>
                                      </p:cBhvr>
                                      <p:to>
                                        <p:strVal val="solid"/>
                                      </p:to>
                                    </p:set>
                                    <p:set>
                                      <p:cBhvr>
                                        <p:cTn id="64" dur="1000" fill="hold"/>
                                        <p:tgtEl>
                                          <p:spTgt spid="236"/>
                                        </p:tgtEl>
                                        <p:attrNameLst>
                                          <p:attrName>fill.on</p:attrName>
                                        </p:attrNameLst>
                                      </p:cBhvr>
                                      <p:to>
                                        <p:strVal val="true"/>
                                      </p:to>
                                    </p:set>
                                  </p:childTnLst>
                                </p:cTn>
                              </p:par>
                              <p:par>
                                <p:cTn id="65" presetID="19" presetClass="emph" presetSubtype="0" fill="hold" grpId="1" nodeType="withEffect">
                                  <p:stCondLst>
                                    <p:cond delay="0"/>
                                  </p:stCondLst>
                                  <p:childTnLst>
                                    <p:animClr clrSpc="rgb" dir="cw">
                                      <p:cBhvr override="childStyle">
                                        <p:cTn id="66" dur="1000" fill="hold"/>
                                        <p:tgtEl>
                                          <p:spTgt spid="239"/>
                                        </p:tgtEl>
                                        <p:attrNameLst>
                                          <p:attrName>style.color</p:attrName>
                                        </p:attrNameLst>
                                      </p:cBhvr>
                                      <p:to>
                                        <a:srgbClr val="D83B01"/>
                                      </p:to>
                                    </p:animClr>
                                    <p:animClr clrSpc="rgb" dir="cw">
                                      <p:cBhvr>
                                        <p:cTn id="67" dur="1000" fill="hold"/>
                                        <p:tgtEl>
                                          <p:spTgt spid="239"/>
                                        </p:tgtEl>
                                        <p:attrNameLst>
                                          <p:attrName>fillcolor</p:attrName>
                                        </p:attrNameLst>
                                      </p:cBhvr>
                                      <p:to>
                                        <a:srgbClr val="D83B01"/>
                                      </p:to>
                                    </p:animClr>
                                    <p:set>
                                      <p:cBhvr>
                                        <p:cTn id="68" dur="1000" fill="hold"/>
                                        <p:tgtEl>
                                          <p:spTgt spid="239"/>
                                        </p:tgtEl>
                                        <p:attrNameLst>
                                          <p:attrName>fill.type</p:attrName>
                                        </p:attrNameLst>
                                      </p:cBhvr>
                                      <p:to>
                                        <p:strVal val="solid"/>
                                      </p:to>
                                    </p:set>
                                    <p:set>
                                      <p:cBhvr>
                                        <p:cTn id="69" dur="1000" fill="hold"/>
                                        <p:tgtEl>
                                          <p:spTgt spid="239"/>
                                        </p:tgtEl>
                                        <p:attrNameLst>
                                          <p:attrName>fill.on</p:attrName>
                                        </p:attrNameLst>
                                      </p:cBhvr>
                                      <p:to>
                                        <p:strVal val="true"/>
                                      </p:to>
                                    </p:set>
                                  </p:childTnLst>
                                </p:cTn>
                              </p:par>
                              <p:par>
                                <p:cTn id="70" presetID="3" presetClass="emph" presetSubtype="2" fill="hold" grpId="2" nodeType="withEffect">
                                  <p:stCondLst>
                                    <p:cond delay="0"/>
                                  </p:stCondLst>
                                  <p:childTnLst>
                                    <p:animClr clrSpc="rgb" dir="cw">
                                      <p:cBhvr override="childStyle">
                                        <p:cTn id="71" dur="1000" fill="hold"/>
                                        <p:tgtEl>
                                          <p:spTgt spid="119"/>
                                        </p:tgtEl>
                                        <p:attrNameLst>
                                          <p:attrName>style.color</p:attrName>
                                        </p:attrNameLst>
                                      </p:cBhvr>
                                      <p:to>
                                        <a:srgbClr val="FFFFFF"/>
                                      </p:to>
                                    </p:animClr>
                                  </p:childTnLst>
                                </p:cTn>
                              </p:par>
                              <p:par>
                                <p:cTn id="72" presetID="3" presetClass="emph" presetSubtype="2" fill="hold" grpId="2" nodeType="withEffect">
                                  <p:stCondLst>
                                    <p:cond delay="0"/>
                                  </p:stCondLst>
                                  <p:childTnLst>
                                    <p:animClr clrSpc="rgb" dir="cw">
                                      <p:cBhvr override="childStyle">
                                        <p:cTn id="73" dur="1000" fill="hold"/>
                                        <p:tgtEl>
                                          <p:spTgt spid="236"/>
                                        </p:tgtEl>
                                        <p:attrNameLst>
                                          <p:attrName>style.color</p:attrName>
                                        </p:attrNameLst>
                                      </p:cBhvr>
                                      <p:to>
                                        <a:srgbClr val="FFFFFF"/>
                                      </p:to>
                                    </p:animClr>
                                  </p:childTnLst>
                                </p:cTn>
                              </p:par>
                              <p:par>
                                <p:cTn id="74" presetID="3" presetClass="emph" presetSubtype="2" fill="hold" grpId="2" nodeType="withEffect">
                                  <p:stCondLst>
                                    <p:cond delay="0"/>
                                  </p:stCondLst>
                                  <p:childTnLst>
                                    <p:animClr clrSpc="rgb" dir="cw">
                                      <p:cBhvr override="childStyle">
                                        <p:cTn id="75" dur="1000" fill="hold"/>
                                        <p:tgtEl>
                                          <p:spTgt spid="239"/>
                                        </p:tgtEl>
                                        <p:attrNameLst>
                                          <p:attrName>style.color</p:attrName>
                                        </p:attrNameLst>
                                      </p:cBhvr>
                                      <p:to>
                                        <a:srgbClr val="FFFFFF"/>
                                      </p:to>
                                    </p:animClr>
                                  </p:childTnLst>
                                </p:cTn>
                              </p:par>
                              <p:par>
                                <p:cTn id="76" presetID="10" presetClass="entr" presetSubtype="0" fill="hold" nodeType="withEffect">
                                  <p:stCondLst>
                                    <p:cond delay="75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19" grpId="1" animBg="1"/>
      <p:bldP spid="119" grpId="2" animBg="1"/>
      <p:bldP spid="120" grpId="0" animBg="1"/>
      <p:bldP spid="236" grpId="0" animBg="1"/>
      <p:bldP spid="236" grpId="1" animBg="1"/>
      <p:bldP spid="236" grpId="2" animBg="1"/>
      <p:bldP spid="237" grpId="0" animBg="1"/>
      <p:bldP spid="238" grpId="0" animBg="1"/>
      <p:bldP spid="239" grpId="0" animBg="1"/>
      <p:bldP spid="239" grpId="1" animBg="1"/>
      <p:bldP spid="239" grpId="2" animBg="1"/>
      <p:bldP spid="240" grpId="0" animBg="1"/>
      <p:bldP spid="2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27" y="168281"/>
            <a:ext cx="11655840" cy="899537"/>
          </a:xfrm>
        </p:spPr>
        <p:txBody>
          <a:bodyPr/>
          <a:lstStyle/>
          <a:p>
            <a:r>
              <a:rPr lang="en-US" sz="4313" dirty="0"/>
              <a:t>Backup, archive, </a:t>
            </a:r>
            <a:br>
              <a:rPr lang="en-US" sz="4313" dirty="0"/>
            </a:br>
            <a:r>
              <a:rPr lang="en-US" sz="4313" dirty="0"/>
              <a:t>and disaster recovery</a:t>
            </a:r>
          </a:p>
        </p:txBody>
      </p:sp>
      <p:grpSp>
        <p:nvGrpSpPr>
          <p:cNvPr id="178" name="Group 177" hidden="1"/>
          <p:cNvGrpSpPr/>
          <p:nvPr/>
        </p:nvGrpSpPr>
        <p:grpSpPr>
          <a:xfrm>
            <a:off x="6450669" y="291547"/>
            <a:ext cx="5472093" cy="358570"/>
            <a:chOff x="6259660" y="296897"/>
            <a:chExt cx="5581820" cy="365760"/>
          </a:xfrm>
        </p:grpSpPr>
        <p:sp>
          <p:nvSpPr>
            <p:cNvPr id="179" name="Freeform 6"/>
            <p:cNvSpPr/>
            <p:nvPr/>
          </p:nvSpPr>
          <p:spPr>
            <a:xfrm>
              <a:off x="6259660" y="296897"/>
              <a:ext cx="1828800" cy="365760"/>
            </a:xfrm>
            <a:prstGeom prst="rect">
              <a:avLst/>
            </a:prstGeom>
            <a:solidFill>
              <a:schemeClr val="accent2"/>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Backup + Archive + DR</a:t>
              </a:r>
            </a:p>
          </p:txBody>
        </p:sp>
        <p:sp>
          <p:nvSpPr>
            <p:cNvPr id="180" name="Freeform 7"/>
            <p:cNvSpPr/>
            <p:nvPr/>
          </p:nvSpPr>
          <p:spPr>
            <a:xfrm>
              <a:off x="8138160" y="296897"/>
              <a:ext cx="1828800" cy="365760"/>
            </a:xfrm>
            <a:prstGeom prst="rect">
              <a:avLst/>
            </a:prstGeom>
            <a:solidFill>
              <a:schemeClr val="accent1"/>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Dev/test</a:t>
              </a:r>
            </a:p>
          </p:txBody>
        </p:sp>
        <p:sp>
          <p:nvSpPr>
            <p:cNvPr id="181" name="Freeform 8"/>
            <p:cNvSpPr/>
            <p:nvPr/>
          </p:nvSpPr>
          <p:spPr>
            <a:xfrm>
              <a:off x="10012680" y="296897"/>
              <a:ext cx="1828800" cy="365760"/>
            </a:xfrm>
            <a:prstGeom prst="rect">
              <a:avLst/>
            </a:prstGeom>
            <a:solidFill>
              <a:schemeClr val="accent1"/>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LOB apps</a:t>
              </a:r>
            </a:p>
          </p:txBody>
        </p:sp>
      </p:grpSp>
      <p:grpSp>
        <p:nvGrpSpPr>
          <p:cNvPr id="8" name="Group 7"/>
          <p:cNvGrpSpPr/>
          <p:nvPr/>
        </p:nvGrpSpPr>
        <p:grpSpPr>
          <a:xfrm>
            <a:off x="269241" y="3831913"/>
            <a:ext cx="7708941" cy="2701813"/>
            <a:chOff x="274639" y="3963552"/>
            <a:chExt cx="7863521" cy="2755990"/>
          </a:xfrm>
        </p:grpSpPr>
        <p:sp>
          <p:nvSpPr>
            <p:cNvPr id="161" name="Freeform 7"/>
            <p:cNvSpPr>
              <a:spLocks noChangeAspect="1" noEditPoints="1"/>
            </p:cNvSpPr>
            <p:nvPr/>
          </p:nvSpPr>
          <p:spPr bwMode="auto">
            <a:xfrm>
              <a:off x="457199" y="4054992"/>
              <a:ext cx="1052496" cy="822960"/>
            </a:xfrm>
            <a:custGeom>
              <a:avLst/>
              <a:gdLst>
                <a:gd name="T0" fmla="*/ 2382 w 2499"/>
                <a:gd name="T1" fmla="*/ 648 h 1954"/>
                <a:gd name="T2" fmla="*/ 2251 w 2499"/>
                <a:gd name="T3" fmla="*/ 514 h 1954"/>
                <a:gd name="T4" fmla="*/ 2119 w 2499"/>
                <a:gd name="T5" fmla="*/ 478 h 1954"/>
                <a:gd name="T6" fmla="*/ 2048 w 2499"/>
                <a:gd name="T7" fmla="*/ 571 h 1954"/>
                <a:gd name="T8" fmla="*/ 2165 w 2499"/>
                <a:gd name="T9" fmla="*/ 742 h 1954"/>
                <a:gd name="T10" fmla="*/ 2005 w 2499"/>
                <a:gd name="T11" fmla="*/ 699 h 1954"/>
                <a:gd name="T12" fmla="*/ 1707 w 2499"/>
                <a:gd name="T13" fmla="*/ 484 h 1954"/>
                <a:gd name="T14" fmla="*/ 1402 w 2499"/>
                <a:gd name="T15" fmla="*/ 687 h 1954"/>
                <a:gd name="T16" fmla="*/ 1171 w 2499"/>
                <a:gd name="T17" fmla="*/ 629 h 1954"/>
                <a:gd name="T18" fmla="*/ 1022 w 2499"/>
                <a:gd name="T19" fmla="*/ 441 h 1954"/>
                <a:gd name="T20" fmla="*/ 806 w 2499"/>
                <a:gd name="T21" fmla="*/ 270 h 1954"/>
                <a:gd name="T22" fmla="*/ 394 w 2499"/>
                <a:gd name="T23" fmla="*/ 223 h 1954"/>
                <a:gd name="T24" fmla="*/ 500 w 2499"/>
                <a:gd name="T25" fmla="*/ 495 h 1954"/>
                <a:gd name="T26" fmla="*/ 261 w 2499"/>
                <a:gd name="T27" fmla="*/ 792 h 1954"/>
                <a:gd name="T28" fmla="*/ 54 w 2499"/>
                <a:gd name="T29" fmla="*/ 865 h 1954"/>
                <a:gd name="T30" fmla="*/ 0 w 2499"/>
                <a:gd name="T31" fmla="*/ 949 h 1954"/>
                <a:gd name="T32" fmla="*/ 116 w 2499"/>
                <a:gd name="T33" fmla="*/ 1284 h 1954"/>
                <a:gd name="T34" fmla="*/ 315 w 2499"/>
                <a:gd name="T35" fmla="*/ 1367 h 1954"/>
                <a:gd name="T36" fmla="*/ 492 w 2499"/>
                <a:gd name="T37" fmla="*/ 1875 h 1954"/>
                <a:gd name="T38" fmla="*/ 537 w 2499"/>
                <a:gd name="T39" fmla="*/ 1953 h 1954"/>
                <a:gd name="T40" fmla="*/ 887 w 2499"/>
                <a:gd name="T41" fmla="*/ 1871 h 1954"/>
                <a:gd name="T42" fmla="*/ 1207 w 2499"/>
                <a:gd name="T43" fmla="*/ 1765 h 1954"/>
                <a:gd name="T44" fmla="*/ 1412 w 2499"/>
                <a:gd name="T45" fmla="*/ 1897 h 1954"/>
                <a:gd name="T46" fmla="*/ 1737 w 2499"/>
                <a:gd name="T47" fmla="*/ 1954 h 1954"/>
                <a:gd name="T48" fmla="*/ 1854 w 2499"/>
                <a:gd name="T49" fmla="*/ 1720 h 1954"/>
                <a:gd name="T50" fmla="*/ 2076 w 2499"/>
                <a:gd name="T51" fmla="*/ 1272 h 1954"/>
                <a:gd name="T52" fmla="*/ 2110 w 2499"/>
                <a:gd name="T53" fmla="*/ 926 h 1954"/>
                <a:gd name="T54" fmla="*/ 2277 w 2499"/>
                <a:gd name="T55" fmla="*/ 793 h 1954"/>
                <a:gd name="T56" fmla="*/ 2443 w 2499"/>
                <a:gd name="T57" fmla="*/ 719 h 1954"/>
                <a:gd name="T58" fmla="*/ 2478 w 2499"/>
                <a:gd name="T59" fmla="*/ 602 h 1954"/>
                <a:gd name="T60" fmla="*/ 539 w 2499"/>
                <a:gd name="T61" fmla="*/ 787 h 1954"/>
                <a:gd name="T62" fmla="*/ 552 w 2499"/>
                <a:gd name="T63" fmla="*/ 695 h 1954"/>
                <a:gd name="T64" fmla="*/ 645 w 2499"/>
                <a:gd name="T65" fmla="*/ 682 h 1954"/>
                <a:gd name="T66" fmla="*/ 684 w 2499"/>
                <a:gd name="T67" fmla="*/ 767 h 1954"/>
                <a:gd name="T68" fmla="*/ 607 w 2499"/>
                <a:gd name="T69" fmla="*/ 829 h 1954"/>
                <a:gd name="T70" fmla="*/ 2161 w 2499"/>
                <a:gd name="T71" fmla="*/ 567 h 1954"/>
                <a:gd name="T72" fmla="*/ 2219 w 2499"/>
                <a:gd name="T73" fmla="*/ 664 h 1954"/>
                <a:gd name="T74" fmla="*/ 1310 w 2499"/>
                <a:gd name="T75" fmla="*/ 7 h 1954"/>
                <a:gd name="T76" fmla="*/ 1132 w 2499"/>
                <a:gd name="T77" fmla="*/ 114 h 1954"/>
                <a:gd name="T78" fmla="*/ 1061 w 2499"/>
                <a:gd name="T79" fmla="*/ 313 h 1954"/>
                <a:gd name="T80" fmla="*/ 1123 w 2499"/>
                <a:gd name="T81" fmla="*/ 500 h 1954"/>
                <a:gd name="T82" fmla="*/ 1296 w 2499"/>
                <a:gd name="T83" fmla="*/ 616 h 1954"/>
                <a:gd name="T84" fmla="*/ 1496 w 2499"/>
                <a:gd name="T85" fmla="*/ 601 h 1954"/>
                <a:gd name="T86" fmla="*/ 1648 w 2499"/>
                <a:gd name="T87" fmla="*/ 462 h 1954"/>
                <a:gd name="T88" fmla="*/ 1683 w 2499"/>
                <a:gd name="T89" fmla="*/ 265 h 1954"/>
                <a:gd name="T90" fmla="*/ 1584 w 2499"/>
                <a:gd name="T91" fmla="*/ 81 h 1954"/>
                <a:gd name="T92" fmla="*/ 1390 w 2499"/>
                <a:gd name="T93" fmla="*/ 0 h 1954"/>
                <a:gd name="T94" fmla="*/ 1431 w 2499"/>
                <a:gd name="T95" fmla="*/ 223 h 1954"/>
                <a:gd name="T96" fmla="*/ 1329 w 2499"/>
                <a:gd name="T97" fmla="*/ 221 h 1954"/>
                <a:gd name="T98" fmla="*/ 1408 w 2499"/>
                <a:gd name="T99" fmla="*/ 293 h 1954"/>
                <a:gd name="T100" fmla="*/ 1484 w 2499"/>
                <a:gd name="T101" fmla="*/ 402 h 1954"/>
                <a:gd name="T102" fmla="*/ 1399 w 2499"/>
                <a:gd name="T103" fmla="*/ 536 h 1954"/>
                <a:gd name="T104" fmla="*/ 1343 w 2499"/>
                <a:gd name="T105" fmla="*/ 518 h 1954"/>
                <a:gd name="T106" fmla="*/ 1253 w 2499"/>
                <a:gd name="T107" fmla="*/ 402 h 1954"/>
                <a:gd name="T108" fmla="*/ 1313 w 2499"/>
                <a:gd name="T109" fmla="*/ 401 h 1954"/>
                <a:gd name="T110" fmla="*/ 1408 w 2499"/>
                <a:gd name="T111" fmla="*/ 422 h 1954"/>
                <a:gd name="T112" fmla="*/ 1367 w 2499"/>
                <a:gd name="T113" fmla="*/ 346 h 1954"/>
                <a:gd name="T114" fmla="*/ 1262 w 2499"/>
                <a:gd name="T115" fmla="*/ 245 h 1954"/>
                <a:gd name="T116" fmla="*/ 1343 w 2499"/>
                <a:gd name="T117" fmla="*/ 106 h 1954"/>
                <a:gd name="T118" fmla="*/ 1402 w 2499"/>
                <a:gd name="T119" fmla="*/ 100 h 1954"/>
                <a:gd name="T120" fmla="*/ 1494 w 2499"/>
                <a:gd name="T121" fmla="*/ 215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99" h="1954">
                  <a:moveTo>
                    <a:pt x="2478" y="602"/>
                  </a:moveTo>
                  <a:lnTo>
                    <a:pt x="2478" y="602"/>
                  </a:lnTo>
                  <a:lnTo>
                    <a:pt x="2469" y="598"/>
                  </a:lnTo>
                  <a:lnTo>
                    <a:pt x="2461" y="595"/>
                  </a:lnTo>
                  <a:lnTo>
                    <a:pt x="2452" y="594"/>
                  </a:lnTo>
                  <a:lnTo>
                    <a:pt x="2443" y="595"/>
                  </a:lnTo>
                  <a:lnTo>
                    <a:pt x="2435" y="598"/>
                  </a:lnTo>
                  <a:lnTo>
                    <a:pt x="2427" y="602"/>
                  </a:lnTo>
                  <a:lnTo>
                    <a:pt x="2419" y="608"/>
                  </a:lnTo>
                  <a:lnTo>
                    <a:pt x="2413" y="615"/>
                  </a:lnTo>
                  <a:lnTo>
                    <a:pt x="2413" y="615"/>
                  </a:lnTo>
                  <a:lnTo>
                    <a:pt x="2404" y="627"/>
                  </a:lnTo>
                  <a:lnTo>
                    <a:pt x="2393" y="639"/>
                  </a:lnTo>
                  <a:lnTo>
                    <a:pt x="2382" y="648"/>
                  </a:lnTo>
                  <a:lnTo>
                    <a:pt x="2371" y="656"/>
                  </a:lnTo>
                  <a:lnTo>
                    <a:pt x="2360" y="662"/>
                  </a:lnTo>
                  <a:lnTo>
                    <a:pt x="2348" y="668"/>
                  </a:lnTo>
                  <a:lnTo>
                    <a:pt x="2337" y="671"/>
                  </a:lnTo>
                  <a:lnTo>
                    <a:pt x="2325" y="673"/>
                  </a:lnTo>
                  <a:lnTo>
                    <a:pt x="2325" y="673"/>
                  </a:lnTo>
                  <a:lnTo>
                    <a:pt x="2324" y="654"/>
                  </a:lnTo>
                  <a:lnTo>
                    <a:pt x="2321" y="633"/>
                  </a:lnTo>
                  <a:lnTo>
                    <a:pt x="2315" y="613"/>
                  </a:lnTo>
                  <a:lnTo>
                    <a:pt x="2306" y="592"/>
                  </a:lnTo>
                  <a:lnTo>
                    <a:pt x="2296" y="571"/>
                  </a:lnTo>
                  <a:lnTo>
                    <a:pt x="2283" y="552"/>
                  </a:lnTo>
                  <a:lnTo>
                    <a:pt x="2268" y="532"/>
                  </a:lnTo>
                  <a:lnTo>
                    <a:pt x="2251" y="514"/>
                  </a:lnTo>
                  <a:lnTo>
                    <a:pt x="2251" y="514"/>
                  </a:lnTo>
                  <a:lnTo>
                    <a:pt x="2242" y="506"/>
                  </a:lnTo>
                  <a:lnTo>
                    <a:pt x="2232" y="499"/>
                  </a:lnTo>
                  <a:lnTo>
                    <a:pt x="2223" y="492"/>
                  </a:lnTo>
                  <a:lnTo>
                    <a:pt x="2213" y="486"/>
                  </a:lnTo>
                  <a:lnTo>
                    <a:pt x="2202" y="482"/>
                  </a:lnTo>
                  <a:lnTo>
                    <a:pt x="2192" y="478"/>
                  </a:lnTo>
                  <a:lnTo>
                    <a:pt x="2182" y="475"/>
                  </a:lnTo>
                  <a:lnTo>
                    <a:pt x="2171" y="473"/>
                  </a:lnTo>
                  <a:lnTo>
                    <a:pt x="2160" y="472"/>
                  </a:lnTo>
                  <a:lnTo>
                    <a:pt x="2150" y="472"/>
                  </a:lnTo>
                  <a:lnTo>
                    <a:pt x="2139" y="472"/>
                  </a:lnTo>
                  <a:lnTo>
                    <a:pt x="2129" y="475"/>
                  </a:lnTo>
                  <a:lnTo>
                    <a:pt x="2119" y="478"/>
                  </a:lnTo>
                  <a:lnTo>
                    <a:pt x="2109" y="482"/>
                  </a:lnTo>
                  <a:lnTo>
                    <a:pt x="2100" y="486"/>
                  </a:lnTo>
                  <a:lnTo>
                    <a:pt x="2091" y="492"/>
                  </a:lnTo>
                  <a:lnTo>
                    <a:pt x="2091" y="492"/>
                  </a:lnTo>
                  <a:lnTo>
                    <a:pt x="2085" y="496"/>
                  </a:lnTo>
                  <a:lnTo>
                    <a:pt x="2078" y="502"/>
                  </a:lnTo>
                  <a:lnTo>
                    <a:pt x="2073" y="509"/>
                  </a:lnTo>
                  <a:lnTo>
                    <a:pt x="2067" y="516"/>
                  </a:lnTo>
                  <a:lnTo>
                    <a:pt x="2062" y="524"/>
                  </a:lnTo>
                  <a:lnTo>
                    <a:pt x="2059" y="532"/>
                  </a:lnTo>
                  <a:lnTo>
                    <a:pt x="2054" y="541"/>
                  </a:lnTo>
                  <a:lnTo>
                    <a:pt x="2052" y="550"/>
                  </a:lnTo>
                  <a:lnTo>
                    <a:pt x="2050" y="561"/>
                  </a:lnTo>
                  <a:lnTo>
                    <a:pt x="2048" y="571"/>
                  </a:lnTo>
                  <a:lnTo>
                    <a:pt x="2048" y="583"/>
                  </a:lnTo>
                  <a:lnTo>
                    <a:pt x="2050" y="594"/>
                  </a:lnTo>
                  <a:lnTo>
                    <a:pt x="2052" y="607"/>
                  </a:lnTo>
                  <a:lnTo>
                    <a:pt x="2055" y="619"/>
                  </a:lnTo>
                  <a:lnTo>
                    <a:pt x="2060" y="632"/>
                  </a:lnTo>
                  <a:lnTo>
                    <a:pt x="2066" y="646"/>
                  </a:lnTo>
                  <a:lnTo>
                    <a:pt x="2066" y="646"/>
                  </a:lnTo>
                  <a:lnTo>
                    <a:pt x="2076" y="663"/>
                  </a:lnTo>
                  <a:lnTo>
                    <a:pt x="2088" y="679"/>
                  </a:lnTo>
                  <a:lnTo>
                    <a:pt x="2100" y="694"/>
                  </a:lnTo>
                  <a:lnTo>
                    <a:pt x="2114" y="708"/>
                  </a:lnTo>
                  <a:lnTo>
                    <a:pt x="2130" y="721"/>
                  </a:lnTo>
                  <a:lnTo>
                    <a:pt x="2146" y="732"/>
                  </a:lnTo>
                  <a:lnTo>
                    <a:pt x="2165" y="742"/>
                  </a:lnTo>
                  <a:lnTo>
                    <a:pt x="2184" y="750"/>
                  </a:lnTo>
                  <a:lnTo>
                    <a:pt x="2184" y="750"/>
                  </a:lnTo>
                  <a:lnTo>
                    <a:pt x="2168" y="761"/>
                  </a:lnTo>
                  <a:lnTo>
                    <a:pt x="2150" y="771"/>
                  </a:lnTo>
                  <a:lnTo>
                    <a:pt x="2150" y="771"/>
                  </a:lnTo>
                  <a:lnTo>
                    <a:pt x="2129" y="780"/>
                  </a:lnTo>
                  <a:lnTo>
                    <a:pt x="2107" y="788"/>
                  </a:lnTo>
                  <a:lnTo>
                    <a:pt x="2086" y="794"/>
                  </a:lnTo>
                  <a:lnTo>
                    <a:pt x="2065" y="799"/>
                  </a:lnTo>
                  <a:lnTo>
                    <a:pt x="2065" y="799"/>
                  </a:lnTo>
                  <a:lnTo>
                    <a:pt x="2052" y="772"/>
                  </a:lnTo>
                  <a:lnTo>
                    <a:pt x="2037" y="747"/>
                  </a:lnTo>
                  <a:lnTo>
                    <a:pt x="2021" y="723"/>
                  </a:lnTo>
                  <a:lnTo>
                    <a:pt x="2005" y="699"/>
                  </a:lnTo>
                  <a:lnTo>
                    <a:pt x="1986" y="676"/>
                  </a:lnTo>
                  <a:lnTo>
                    <a:pt x="1967" y="653"/>
                  </a:lnTo>
                  <a:lnTo>
                    <a:pt x="1947" y="630"/>
                  </a:lnTo>
                  <a:lnTo>
                    <a:pt x="1925" y="608"/>
                  </a:lnTo>
                  <a:lnTo>
                    <a:pt x="1902" y="587"/>
                  </a:lnTo>
                  <a:lnTo>
                    <a:pt x="1879" y="567"/>
                  </a:lnTo>
                  <a:lnTo>
                    <a:pt x="1855" y="547"/>
                  </a:lnTo>
                  <a:lnTo>
                    <a:pt x="1830" y="527"/>
                  </a:lnTo>
                  <a:lnTo>
                    <a:pt x="1804" y="509"/>
                  </a:lnTo>
                  <a:lnTo>
                    <a:pt x="1776" y="492"/>
                  </a:lnTo>
                  <a:lnTo>
                    <a:pt x="1747" y="476"/>
                  </a:lnTo>
                  <a:lnTo>
                    <a:pt x="1719" y="460"/>
                  </a:lnTo>
                  <a:lnTo>
                    <a:pt x="1719" y="460"/>
                  </a:lnTo>
                  <a:lnTo>
                    <a:pt x="1707" y="484"/>
                  </a:lnTo>
                  <a:lnTo>
                    <a:pt x="1694" y="508"/>
                  </a:lnTo>
                  <a:lnTo>
                    <a:pt x="1679" y="530"/>
                  </a:lnTo>
                  <a:lnTo>
                    <a:pt x="1662" y="552"/>
                  </a:lnTo>
                  <a:lnTo>
                    <a:pt x="1645" y="571"/>
                  </a:lnTo>
                  <a:lnTo>
                    <a:pt x="1625" y="591"/>
                  </a:lnTo>
                  <a:lnTo>
                    <a:pt x="1605" y="608"/>
                  </a:lnTo>
                  <a:lnTo>
                    <a:pt x="1583" y="624"/>
                  </a:lnTo>
                  <a:lnTo>
                    <a:pt x="1560" y="638"/>
                  </a:lnTo>
                  <a:lnTo>
                    <a:pt x="1536" y="650"/>
                  </a:lnTo>
                  <a:lnTo>
                    <a:pt x="1510" y="662"/>
                  </a:lnTo>
                  <a:lnTo>
                    <a:pt x="1485" y="671"/>
                  </a:lnTo>
                  <a:lnTo>
                    <a:pt x="1458" y="678"/>
                  </a:lnTo>
                  <a:lnTo>
                    <a:pt x="1430" y="684"/>
                  </a:lnTo>
                  <a:lnTo>
                    <a:pt x="1402" y="687"/>
                  </a:lnTo>
                  <a:lnTo>
                    <a:pt x="1374" y="687"/>
                  </a:lnTo>
                  <a:lnTo>
                    <a:pt x="1374" y="687"/>
                  </a:lnTo>
                  <a:lnTo>
                    <a:pt x="1355" y="687"/>
                  </a:lnTo>
                  <a:lnTo>
                    <a:pt x="1337" y="686"/>
                  </a:lnTo>
                  <a:lnTo>
                    <a:pt x="1319" y="684"/>
                  </a:lnTo>
                  <a:lnTo>
                    <a:pt x="1301" y="680"/>
                  </a:lnTo>
                  <a:lnTo>
                    <a:pt x="1283" y="677"/>
                  </a:lnTo>
                  <a:lnTo>
                    <a:pt x="1266" y="672"/>
                  </a:lnTo>
                  <a:lnTo>
                    <a:pt x="1250" y="667"/>
                  </a:lnTo>
                  <a:lnTo>
                    <a:pt x="1232" y="661"/>
                  </a:lnTo>
                  <a:lnTo>
                    <a:pt x="1216" y="654"/>
                  </a:lnTo>
                  <a:lnTo>
                    <a:pt x="1201" y="646"/>
                  </a:lnTo>
                  <a:lnTo>
                    <a:pt x="1185" y="638"/>
                  </a:lnTo>
                  <a:lnTo>
                    <a:pt x="1171" y="629"/>
                  </a:lnTo>
                  <a:lnTo>
                    <a:pt x="1156" y="618"/>
                  </a:lnTo>
                  <a:lnTo>
                    <a:pt x="1143" y="608"/>
                  </a:lnTo>
                  <a:lnTo>
                    <a:pt x="1129" y="598"/>
                  </a:lnTo>
                  <a:lnTo>
                    <a:pt x="1116" y="585"/>
                  </a:lnTo>
                  <a:lnTo>
                    <a:pt x="1104" y="573"/>
                  </a:lnTo>
                  <a:lnTo>
                    <a:pt x="1092" y="561"/>
                  </a:lnTo>
                  <a:lnTo>
                    <a:pt x="1082" y="547"/>
                  </a:lnTo>
                  <a:lnTo>
                    <a:pt x="1070" y="533"/>
                  </a:lnTo>
                  <a:lnTo>
                    <a:pt x="1061" y="519"/>
                  </a:lnTo>
                  <a:lnTo>
                    <a:pt x="1052" y="504"/>
                  </a:lnTo>
                  <a:lnTo>
                    <a:pt x="1043" y="490"/>
                  </a:lnTo>
                  <a:lnTo>
                    <a:pt x="1035" y="473"/>
                  </a:lnTo>
                  <a:lnTo>
                    <a:pt x="1028" y="457"/>
                  </a:lnTo>
                  <a:lnTo>
                    <a:pt x="1022" y="441"/>
                  </a:lnTo>
                  <a:lnTo>
                    <a:pt x="1016" y="425"/>
                  </a:lnTo>
                  <a:lnTo>
                    <a:pt x="1010" y="408"/>
                  </a:lnTo>
                  <a:lnTo>
                    <a:pt x="1007" y="391"/>
                  </a:lnTo>
                  <a:lnTo>
                    <a:pt x="1004" y="372"/>
                  </a:lnTo>
                  <a:lnTo>
                    <a:pt x="1001" y="355"/>
                  </a:lnTo>
                  <a:lnTo>
                    <a:pt x="999" y="337"/>
                  </a:lnTo>
                  <a:lnTo>
                    <a:pt x="999" y="337"/>
                  </a:lnTo>
                  <a:lnTo>
                    <a:pt x="943" y="342"/>
                  </a:lnTo>
                  <a:lnTo>
                    <a:pt x="943" y="342"/>
                  </a:lnTo>
                  <a:lnTo>
                    <a:pt x="919" y="329"/>
                  </a:lnTo>
                  <a:lnTo>
                    <a:pt x="893" y="314"/>
                  </a:lnTo>
                  <a:lnTo>
                    <a:pt x="866" y="299"/>
                  </a:lnTo>
                  <a:lnTo>
                    <a:pt x="837" y="284"/>
                  </a:lnTo>
                  <a:lnTo>
                    <a:pt x="806" y="270"/>
                  </a:lnTo>
                  <a:lnTo>
                    <a:pt x="773" y="256"/>
                  </a:lnTo>
                  <a:lnTo>
                    <a:pt x="738" y="244"/>
                  </a:lnTo>
                  <a:lnTo>
                    <a:pt x="704" y="231"/>
                  </a:lnTo>
                  <a:lnTo>
                    <a:pt x="667" y="221"/>
                  </a:lnTo>
                  <a:lnTo>
                    <a:pt x="629" y="210"/>
                  </a:lnTo>
                  <a:lnTo>
                    <a:pt x="590" y="202"/>
                  </a:lnTo>
                  <a:lnTo>
                    <a:pt x="551" y="195"/>
                  </a:lnTo>
                  <a:lnTo>
                    <a:pt x="510" y="190"/>
                  </a:lnTo>
                  <a:lnTo>
                    <a:pt x="470" y="187"/>
                  </a:lnTo>
                  <a:lnTo>
                    <a:pt x="429" y="186"/>
                  </a:lnTo>
                  <a:lnTo>
                    <a:pt x="389" y="187"/>
                  </a:lnTo>
                  <a:lnTo>
                    <a:pt x="389" y="187"/>
                  </a:lnTo>
                  <a:lnTo>
                    <a:pt x="391" y="204"/>
                  </a:lnTo>
                  <a:lnTo>
                    <a:pt x="394" y="223"/>
                  </a:lnTo>
                  <a:lnTo>
                    <a:pt x="399" y="241"/>
                  </a:lnTo>
                  <a:lnTo>
                    <a:pt x="405" y="260"/>
                  </a:lnTo>
                  <a:lnTo>
                    <a:pt x="410" y="278"/>
                  </a:lnTo>
                  <a:lnTo>
                    <a:pt x="417" y="298"/>
                  </a:lnTo>
                  <a:lnTo>
                    <a:pt x="425" y="316"/>
                  </a:lnTo>
                  <a:lnTo>
                    <a:pt x="435" y="336"/>
                  </a:lnTo>
                  <a:lnTo>
                    <a:pt x="454" y="373"/>
                  </a:lnTo>
                  <a:lnTo>
                    <a:pt x="476" y="410"/>
                  </a:lnTo>
                  <a:lnTo>
                    <a:pt x="487" y="429"/>
                  </a:lnTo>
                  <a:lnTo>
                    <a:pt x="500" y="446"/>
                  </a:lnTo>
                  <a:lnTo>
                    <a:pt x="513" y="463"/>
                  </a:lnTo>
                  <a:lnTo>
                    <a:pt x="525" y="479"/>
                  </a:lnTo>
                  <a:lnTo>
                    <a:pt x="525" y="479"/>
                  </a:lnTo>
                  <a:lnTo>
                    <a:pt x="500" y="495"/>
                  </a:lnTo>
                  <a:lnTo>
                    <a:pt x="476" y="513"/>
                  </a:lnTo>
                  <a:lnTo>
                    <a:pt x="453" y="530"/>
                  </a:lnTo>
                  <a:lnTo>
                    <a:pt x="431" y="549"/>
                  </a:lnTo>
                  <a:lnTo>
                    <a:pt x="410" y="568"/>
                  </a:lnTo>
                  <a:lnTo>
                    <a:pt x="390" y="588"/>
                  </a:lnTo>
                  <a:lnTo>
                    <a:pt x="371" y="608"/>
                  </a:lnTo>
                  <a:lnTo>
                    <a:pt x="354" y="630"/>
                  </a:lnTo>
                  <a:lnTo>
                    <a:pt x="338" y="650"/>
                  </a:lnTo>
                  <a:lnTo>
                    <a:pt x="322" y="673"/>
                  </a:lnTo>
                  <a:lnTo>
                    <a:pt x="308" y="696"/>
                  </a:lnTo>
                  <a:lnTo>
                    <a:pt x="294" y="719"/>
                  </a:lnTo>
                  <a:lnTo>
                    <a:pt x="283" y="744"/>
                  </a:lnTo>
                  <a:lnTo>
                    <a:pt x="271" y="768"/>
                  </a:lnTo>
                  <a:lnTo>
                    <a:pt x="261" y="792"/>
                  </a:lnTo>
                  <a:lnTo>
                    <a:pt x="252" y="817"/>
                  </a:lnTo>
                  <a:lnTo>
                    <a:pt x="252" y="817"/>
                  </a:lnTo>
                  <a:lnTo>
                    <a:pt x="232" y="825"/>
                  </a:lnTo>
                  <a:lnTo>
                    <a:pt x="212" y="833"/>
                  </a:lnTo>
                  <a:lnTo>
                    <a:pt x="191" y="840"/>
                  </a:lnTo>
                  <a:lnTo>
                    <a:pt x="169" y="846"/>
                  </a:lnTo>
                  <a:lnTo>
                    <a:pt x="147" y="850"/>
                  </a:lnTo>
                  <a:lnTo>
                    <a:pt x="125" y="854"/>
                  </a:lnTo>
                  <a:lnTo>
                    <a:pt x="102" y="857"/>
                  </a:lnTo>
                  <a:lnTo>
                    <a:pt x="78" y="860"/>
                  </a:lnTo>
                  <a:lnTo>
                    <a:pt x="78" y="860"/>
                  </a:lnTo>
                  <a:lnTo>
                    <a:pt x="70" y="861"/>
                  </a:lnTo>
                  <a:lnTo>
                    <a:pt x="62" y="862"/>
                  </a:lnTo>
                  <a:lnTo>
                    <a:pt x="54" y="865"/>
                  </a:lnTo>
                  <a:lnTo>
                    <a:pt x="46" y="869"/>
                  </a:lnTo>
                  <a:lnTo>
                    <a:pt x="39" y="872"/>
                  </a:lnTo>
                  <a:lnTo>
                    <a:pt x="32" y="877"/>
                  </a:lnTo>
                  <a:lnTo>
                    <a:pt x="27" y="883"/>
                  </a:lnTo>
                  <a:lnTo>
                    <a:pt x="21" y="888"/>
                  </a:lnTo>
                  <a:lnTo>
                    <a:pt x="15" y="894"/>
                  </a:lnTo>
                  <a:lnTo>
                    <a:pt x="12" y="901"/>
                  </a:lnTo>
                  <a:lnTo>
                    <a:pt x="7" y="909"/>
                  </a:lnTo>
                  <a:lnTo>
                    <a:pt x="5" y="916"/>
                  </a:lnTo>
                  <a:lnTo>
                    <a:pt x="2" y="924"/>
                  </a:lnTo>
                  <a:lnTo>
                    <a:pt x="0" y="932"/>
                  </a:lnTo>
                  <a:lnTo>
                    <a:pt x="0" y="941"/>
                  </a:lnTo>
                  <a:lnTo>
                    <a:pt x="0" y="949"/>
                  </a:lnTo>
                  <a:lnTo>
                    <a:pt x="0" y="949"/>
                  </a:lnTo>
                  <a:lnTo>
                    <a:pt x="5" y="998"/>
                  </a:lnTo>
                  <a:lnTo>
                    <a:pt x="8" y="1024"/>
                  </a:lnTo>
                  <a:lnTo>
                    <a:pt x="13" y="1052"/>
                  </a:lnTo>
                  <a:lnTo>
                    <a:pt x="19" y="1079"/>
                  </a:lnTo>
                  <a:lnTo>
                    <a:pt x="25" y="1108"/>
                  </a:lnTo>
                  <a:lnTo>
                    <a:pt x="33" y="1137"/>
                  </a:lnTo>
                  <a:lnTo>
                    <a:pt x="43" y="1164"/>
                  </a:lnTo>
                  <a:lnTo>
                    <a:pt x="54" y="1191"/>
                  </a:lnTo>
                  <a:lnTo>
                    <a:pt x="67" y="1217"/>
                  </a:lnTo>
                  <a:lnTo>
                    <a:pt x="82" y="1241"/>
                  </a:lnTo>
                  <a:lnTo>
                    <a:pt x="90" y="1253"/>
                  </a:lnTo>
                  <a:lnTo>
                    <a:pt x="98" y="1263"/>
                  </a:lnTo>
                  <a:lnTo>
                    <a:pt x="107" y="1274"/>
                  </a:lnTo>
                  <a:lnTo>
                    <a:pt x="116" y="1284"/>
                  </a:lnTo>
                  <a:lnTo>
                    <a:pt x="127" y="1293"/>
                  </a:lnTo>
                  <a:lnTo>
                    <a:pt x="137" y="1302"/>
                  </a:lnTo>
                  <a:lnTo>
                    <a:pt x="148" y="1310"/>
                  </a:lnTo>
                  <a:lnTo>
                    <a:pt x="160" y="1317"/>
                  </a:lnTo>
                  <a:lnTo>
                    <a:pt x="173" y="1323"/>
                  </a:lnTo>
                  <a:lnTo>
                    <a:pt x="185" y="1329"/>
                  </a:lnTo>
                  <a:lnTo>
                    <a:pt x="185" y="1329"/>
                  </a:lnTo>
                  <a:lnTo>
                    <a:pt x="196" y="1332"/>
                  </a:lnTo>
                  <a:lnTo>
                    <a:pt x="208" y="1336"/>
                  </a:lnTo>
                  <a:lnTo>
                    <a:pt x="236" y="1341"/>
                  </a:lnTo>
                  <a:lnTo>
                    <a:pt x="268" y="1345"/>
                  </a:lnTo>
                  <a:lnTo>
                    <a:pt x="304" y="1348"/>
                  </a:lnTo>
                  <a:lnTo>
                    <a:pt x="304" y="1348"/>
                  </a:lnTo>
                  <a:lnTo>
                    <a:pt x="315" y="1367"/>
                  </a:lnTo>
                  <a:lnTo>
                    <a:pt x="328" y="1384"/>
                  </a:lnTo>
                  <a:lnTo>
                    <a:pt x="354" y="1419"/>
                  </a:lnTo>
                  <a:lnTo>
                    <a:pt x="383" y="1453"/>
                  </a:lnTo>
                  <a:lnTo>
                    <a:pt x="414" y="1485"/>
                  </a:lnTo>
                  <a:lnTo>
                    <a:pt x="447" y="1516"/>
                  </a:lnTo>
                  <a:lnTo>
                    <a:pt x="483" y="1546"/>
                  </a:lnTo>
                  <a:lnTo>
                    <a:pt x="521" y="1574"/>
                  </a:lnTo>
                  <a:lnTo>
                    <a:pt x="560" y="1600"/>
                  </a:lnTo>
                  <a:lnTo>
                    <a:pt x="560" y="1600"/>
                  </a:lnTo>
                  <a:lnTo>
                    <a:pt x="545" y="1668"/>
                  </a:lnTo>
                  <a:lnTo>
                    <a:pt x="529" y="1737"/>
                  </a:lnTo>
                  <a:lnTo>
                    <a:pt x="512" y="1805"/>
                  </a:lnTo>
                  <a:lnTo>
                    <a:pt x="492" y="1875"/>
                  </a:lnTo>
                  <a:lnTo>
                    <a:pt x="492" y="1875"/>
                  </a:lnTo>
                  <a:lnTo>
                    <a:pt x="490" y="1882"/>
                  </a:lnTo>
                  <a:lnTo>
                    <a:pt x="489" y="1888"/>
                  </a:lnTo>
                  <a:lnTo>
                    <a:pt x="490" y="1897"/>
                  </a:lnTo>
                  <a:lnTo>
                    <a:pt x="490" y="1903"/>
                  </a:lnTo>
                  <a:lnTo>
                    <a:pt x="492" y="1910"/>
                  </a:lnTo>
                  <a:lnTo>
                    <a:pt x="494" y="1917"/>
                  </a:lnTo>
                  <a:lnTo>
                    <a:pt x="498" y="1923"/>
                  </a:lnTo>
                  <a:lnTo>
                    <a:pt x="501" y="1929"/>
                  </a:lnTo>
                  <a:lnTo>
                    <a:pt x="506" y="1934"/>
                  </a:lnTo>
                  <a:lnTo>
                    <a:pt x="512" y="1939"/>
                  </a:lnTo>
                  <a:lnTo>
                    <a:pt x="517" y="1944"/>
                  </a:lnTo>
                  <a:lnTo>
                    <a:pt x="523" y="1947"/>
                  </a:lnTo>
                  <a:lnTo>
                    <a:pt x="530" y="1951"/>
                  </a:lnTo>
                  <a:lnTo>
                    <a:pt x="537" y="1953"/>
                  </a:lnTo>
                  <a:lnTo>
                    <a:pt x="544" y="1954"/>
                  </a:lnTo>
                  <a:lnTo>
                    <a:pt x="552" y="1954"/>
                  </a:lnTo>
                  <a:lnTo>
                    <a:pt x="814" y="1954"/>
                  </a:lnTo>
                  <a:lnTo>
                    <a:pt x="814" y="1954"/>
                  </a:lnTo>
                  <a:lnTo>
                    <a:pt x="824" y="1953"/>
                  </a:lnTo>
                  <a:lnTo>
                    <a:pt x="833" y="1952"/>
                  </a:lnTo>
                  <a:lnTo>
                    <a:pt x="842" y="1948"/>
                  </a:lnTo>
                  <a:lnTo>
                    <a:pt x="850" y="1944"/>
                  </a:lnTo>
                  <a:lnTo>
                    <a:pt x="858" y="1937"/>
                  </a:lnTo>
                  <a:lnTo>
                    <a:pt x="863" y="1930"/>
                  </a:lnTo>
                  <a:lnTo>
                    <a:pt x="869" y="1923"/>
                  </a:lnTo>
                  <a:lnTo>
                    <a:pt x="873" y="1914"/>
                  </a:lnTo>
                  <a:lnTo>
                    <a:pt x="873" y="1914"/>
                  </a:lnTo>
                  <a:lnTo>
                    <a:pt x="887" y="1871"/>
                  </a:lnTo>
                  <a:lnTo>
                    <a:pt x="901" y="1829"/>
                  </a:lnTo>
                  <a:lnTo>
                    <a:pt x="914" y="1786"/>
                  </a:lnTo>
                  <a:lnTo>
                    <a:pt x="927" y="1742"/>
                  </a:lnTo>
                  <a:lnTo>
                    <a:pt x="927" y="1742"/>
                  </a:lnTo>
                  <a:lnTo>
                    <a:pt x="955" y="1748"/>
                  </a:lnTo>
                  <a:lnTo>
                    <a:pt x="985" y="1753"/>
                  </a:lnTo>
                  <a:lnTo>
                    <a:pt x="1015" y="1757"/>
                  </a:lnTo>
                  <a:lnTo>
                    <a:pt x="1046" y="1761"/>
                  </a:lnTo>
                  <a:lnTo>
                    <a:pt x="1076" y="1763"/>
                  </a:lnTo>
                  <a:lnTo>
                    <a:pt x="1107" y="1765"/>
                  </a:lnTo>
                  <a:lnTo>
                    <a:pt x="1139" y="1767"/>
                  </a:lnTo>
                  <a:lnTo>
                    <a:pt x="1170" y="1767"/>
                  </a:lnTo>
                  <a:lnTo>
                    <a:pt x="1170" y="1767"/>
                  </a:lnTo>
                  <a:lnTo>
                    <a:pt x="1207" y="1765"/>
                  </a:lnTo>
                  <a:lnTo>
                    <a:pt x="1243" y="1764"/>
                  </a:lnTo>
                  <a:lnTo>
                    <a:pt x="1279" y="1762"/>
                  </a:lnTo>
                  <a:lnTo>
                    <a:pt x="1315" y="1759"/>
                  </a:lnTo>
                  <a:lnTo>
                    <a:pt x="1350" y="1754"/>
                  </a:lnTo>
                  <a:lnTo>
                    <a:pt x="1384" y="1748"/>
                  </a:lnTo>
                  <a:lnTo>
                    <a:pt x="1419" y="1741"/>
                  </a:lnTo>
                  <a:lnTo>
                    <a:pt x="1452" y="1734"/>
                  </a:lnTo>
                  <a:lnTo>
                    <a:pt x="1452" y="1734"/>
                  </a:lnTo>
                  <a:lnTo>
                    <a:pt x="1433" y="1805"/>
                  </a:lnTo>
                  <a:lnTo>
                    <a:pt x="1414" y="1874"/>
                  </a:lnTo>
                  <a:lnTo>
                    <a:pt x="1414" y="1874"/>
                  </a:lnTo>
                  <a:lnTo>
                    <a:pt x="1413" y="1882"/>
                  </a:lnTo>
                  <a:lnTo>
                    <a:pt x="1412" y="1888"/>
                  </a:lnTo>
                  <a:lnTo>
                    <a:pt x="1412" y="1897"/>
                  </a:lnTo>
                  <a:lnTo>
                    <a:pt x="1413" y="1903"/>
                  </a:lnTo>
                  <a:lnTo>
                    <a:pt x="1414" y="1910"/>
                  </a:lnTo>
                  <a:lnTo>
                    <a:pt x="1416" y="1917"/>
                  </a:lnTo>
                  <a:lnTo>
                    <a:pt x="1420" y="1923"/>
                  </a:lnTo>
                  <a:lnTo>
                    <a:pt x="1424" y="1929"/>
                  </a:lnTo>
                  <a:lnTo>
                    <a:pt x="1429" y="1934"/>
                  </a:lnTo>
                  <a:lnTo>
                    <a:pt x="1433" y="1939"/>
                  </a:lnTo>
                  <a:lnTo>
                    <a:pt x="1439" y="1944"/>
                  </a:lnTo>
                  <a:lnTo>
                    <a:pt x="1445" y="1947"/>
                  </a:lnTo>
                  <a:lnTo>
                    <a:pt x="1452" y="1951"/>
                  </a:lnTo>
                  <a:lnTo>
                    <a:pt x="1459" y="1953"/>
                  </a:lnTo>
                  <a:lnTo>
                    <a:pt x="1467" y="1954"/>
                  </a:lnTo>
                  <a:lnTo>
                    <a:pt x="1474" y="1954"/>
                  </a:lnTo>
                  <a:lnTo>
                    <a:pt x="1737" y="1954"/>
                  </a:lnTo>
                  <a:lnTo>
                    <a:pt x="1737" y="1954"/>
                  </a:lnTo>
                  <a:lnTo>
                    <a:pt x="1746" y="1953"/>
                  </a:lnTo>
                  <a:lnTo>
                    <a:pt x="1755" y="1952"/>
                  </a:lnTo>
                  <a:lnTo>
                    <a:pt x="1765" y="1948"/>
                  </a:lnTo>
                  <a:lnTo>
                    <a:pt x="1773" y="1944"/>
                  </a:lnTo>
                  <a:lnTo>
                    <a:pt x="1779" y="1937"/>
                  </a:lnTo>
                  <a:lnTo>
                    <a:pt x="1786" y="1930"/>
                  </a:lnTo>
                  <a:lnTo>
                    <a:pt x="1791" y="1923"/>
                  </a:lnTo>
                  <a:lnTo>
                    <a:pt x="1796" y="1914"/>
                  </a:lnTo>
                  <a:lnTo>
                    <a:pt x="1796" y="1914"/>
                  </a:lnTo>
                  <a:lnTo>
                    <a:pt x="1812" y="1867"/>
                  </a:lnTo>
                  <a:lnTo>
                    <a:pt x="1828" y="1818"/>
                  </a:lnTo>
                  <a:lnTo>
                    <a:pt x="1842" y="1769"/>
                  </a:lnTo>
                  <a:lnTo>
                    <a:pt x="1854" y="1720"/>
                  </a:lnTo>
                  <a:lnTo>
                    <a:pt x="1866" y="1670"/>
                  </a:lnTo>
                  <a:lnTo>
                    <a:pt x="1876" y="1619"/>
                  </a:lnTo>
                  <a:lnTo>
                    <a:pt x="1884" y="1568"/>
                  </a:lnTo>
                  <a:lnTo>
                    <a:pt x="1892" y="1517"/>
                  </a:lnTo>
                  <a:lnTo>
                    <a:pt x="1892" y="1517"/>
                  </a:lnTo>
                  <a:lnTo>
                    <a:pt x="1919" y="1493"/>
                  </a:lnTo>
                  <a:lnTo>
                    <a:pt x="1944" y="1468"/>
                  </a:lnTo>
                  <a:lnTo>
                    <a:pt x="1967" y="1442"/>
                  </a:lnTo>
                  <a:lnTo>
                    <a:pt x="1989" y="1416"/>
                  </a:lnTo>
                  <a:lnTo>
                    <a:pt x="2009" y="1388"/>
                  </a:lnTo>
                  <a:lnTo>
                    <a:pt x="2029" y="1360"/>
                  </a:lnTo>
                  <a:lnTo>
                    <a:pt x="2046" y="1332"/>
                  </a:lnTo>
                  <a:lnTo>
                    <a:pt x="2062" y="1302"/>
                  </a:lnTo>
                  <a:lnTo>
                    <a:pt x="2076" y="1272"/>
                  </a:lnTo>
                  <a:lnTo>
                    <a:pt x="2089" y="1241"/>
                  </a:lnTo>
                  <a:lnTo>
                    <a:pt x="2099" y="1210"/>
                  </a:lnTo>
                  <a:lnTo>
                    <a:pt x="2108" y="1179"/>
                  </a:lnTo>
                  <a:lnTo>
                    <a:pt x="2115" y="1147"/>
                  </a:lnTo>
                  <a:lnTo>
                    <a:pt x="2120" y="1114"/>
                  </a:lnTo>
                  <a:lnTo>
                    <a:pt x="2123" y="1080"/>
                  </a:lnTo>
                  <a:lnTo>
                    <a:pt x="2124" y="1047"/>
                  </a:lnTo>
                  <a:lnTo>
                    <a:pt x="2124" y="1047"/>
                  </a:lnTo>
                  <a:lnTo>
                    <a:pt x="2123" y="1026"/>
                  </a:lnTo>
                  <a:lnTo>
                    <a:pt x="2122" y="1007"/>
                  </a:lnTo>
                  <a:lnTo>
                    <a:pt x="2120" y="986"/>
                  </a:lnTo>
                  <a:lnTo>
                    <a:pt x="2117" y="965"/>
                  </a:lnTo>
                  <a:lnTo>
                    <a:pt x="2114" y="946"/>
                  </a:lnTo>
                  <a:lnTo>
                    <a:pt x="2110" y="926"/>
                  </a:lnTo>
                  <a:lnTo>
                    <a:pt x="2105" y="907"/>
                  </a:lnTo>
                  <a:lnTo>
                    <a:pt x="2100" y="887"/>
                  </a:lnTo>
                  <a:lnTo>
                    <a:pt x="2100" y="887"/>
                  </a:lnTo>
                  <a:lnTo>
                    <a:pt x="2122" y="882"/>
                  </a:lnTo>
                  <a:lnTo>
                    <a:pt x="2145" y="875"/>
                  </a:lnTo>
                  <a:lnTo>
                    <a:pt x="2169" y="865"/>
                  </a:lnTo>
                  <a:lnTo>
                    <a:pt x="2192" y="855"/>
                  </a:lnTo>
                  <a:lnTo>
                    <a:pt x="2192" y="855"/>
                  </a:lnTo>
                  <a:lnTo>
                    <a:pt x="2209" y="845"/>
                  </a:lnTo>
                  <a:lnTo>
                    <a:pt x="2227" y="836"/>
                  </a:lnTo>
                  <a:lnTo>
                    <a:pt x="2242" y="825"/>
                  </a:lnTo>
                  <a:lnTo>
                    <a:pt x="2254" y="815"/>
                  </a:lnTo>
                  <a:lnTo>
                    <a:pt x="2267" y="803"/>
                  </a:lnTo>
                  <a:lnTo>
                    <a:pt x="2277" y="793"/>
                  </a:lnTo>
                  <a:lnTo>
                    <a:pt x="2286" y="783"/>
                  </a:lnTo>
                  <a:lnTo>
                    <a:pt x="2294" y="772"/>
                  </a:lnTo>
                  <a:lnTo>
                    <a:pt x="2294" y="772"/>
                  </a:lnTo>
                  <a:lnTo>
                    <a:pt x="2309" y="771"/>
                  </a:lnTo>
                  <a:lnTo>
                    <a:pt x="2324" y="770"/>
                  </a:lnTo>
                  <a:lnTo>
                    <a:pt x="2339" y="768"/>
                  </a:lnTo>
                  <a:lnTo>
                    <a:pt x="2353" y="764"/>
                  </a:lnTo>
                  <a:lnTo>
                    <a:pt x="2367" y="760"/>
                  </a:lnTo>
                  <a:lnTo>
                    <a:pt x="2381" y="755"/>
                  </a:lnTo>
                  <a:lnTo>
                    <a:pt x="2394" y="749"/>
                  </a:lnTo>
                  <a:lnTo>
                    <a:pt x="2407" y="744"/>
                  </a:lnTo>
                  <a:lnTo>
                    <a:pt x="2420" y="737"/>
                  </a:lnTo>
                  <a:lnTo>
                    <a:pt x="2431" y="729"/>
                  </a:lnTo>
                  <a:lnTo>
                    <a:pt x="2443" y="719"/>
                  </a:lnTo>
                  <a:lnTo>
                    <a:pt x="2453" y="710"/>
                  </a:lnTo>
                  <a:lnTo>
                    <a:pt x="2463" y="701"/>
                  </a:lnTo>
                  <a:lnTo>
                    <a:pt x="2474" y="690"/>
                  </a:lnTo>
                  <a:lnTo>
                    <a:pt x="2483" y="679"/>
                  </a:lnTo>
                  <a:lnTo>
                    <a:pt x="2491" y="667"/>
                  </a:lnTo>
                  <a:lnTo>
                    <a:pt x="2491" y="667"/>
                  </a:lnTo>
                  <a:lnTo>
                    <a:pt x="2496" y="659"/>
                  </a:lnTo>
                  <a:lnTo>
                    <a:pt x="2498" y="649"/>
                  </a:lnTo>
                  <a:lnTo>
                    <a:pt x="2499" y="640"/>
                  </a:lnTo>
                  <a:lnTo>
                    <a:pt x="2498" y="632"/>
                  </a:lnTo>
                  <a:lnTo>
                    <a:pt x="2496" y="623"/>
                  </a:lnTo>
                  <a:lnTo>
                    <a:pt x="2491" y="615"/>
                  </a:lnTo>
                  <a:lnTo>
                    <a:pt x="2485" y="608"/>
                  </a:lnTo>
                  <a:lnTo>
                    <a:pt x="2478" y="602"/>
                  </a:lnTo>
                  <a:lnTo>
                    <a:pt x="2478" y="602"/>
                  </a:lnTo>
                  <a:close/>
                  <a:moveTo>
                    <a:pt x="607" y="829"/>
                  </a:moveTo>
                  <a:lnTo>
                    <a:pt x="607" y="829"/>
                  </a:lnTo>
                  <a:lnTo>
                    <a:pt x="599" y="829"/>
                  </a:lnTo>
                  <a:lnTo>
                    <a:pt x="592" y="827"/>
                  </a:lnTo>
                  <a:lnTo>
                    <a:pt x="584" y="825"/>
                  </a:lnTo>
                  <a:lnTo>
                    <a:pt x="577" y="823"/>
                  </a:lnTo>
                  <a:lnTo>
                    <a:pt x="570" y="819"/>
                  </a:lnTo>
                  <a:lnTo>
                    <a:pt x="563" y="815"/>
                  </a:lnTo>
                  <a:lnTo>
                    <a:pt x="558" y="810"/>
                  </a:lnTo>
                  <a:lnTo>
                    <a:pt x="552" y="806"/>
                  </a:lnTo>
                  <a:lnTo>
                    <a:pt x="547" y="800"/>
                  </a:lnTo>
                  <a:lnTo>
                    <a:pt x="543" y="794"/>
                  </a:lnTo>
                  <a:lnTo>
                    <a:pt x="539" y="787"/>
                  </a:lnTo>
                  <a:lnTo>
                    <a:pt x="536" y="780"/>
                  </a:lnTo>
                  <a:lnTo>
                    <a:pt x="532" y="773"/>
                  </a:lnTo>
                  <a:lnTo>
                    <a:pt x="531" y="767"/>
                  </a:lnTo>
                  <a:lnTo>
                    <a:pt x="530" y="759"/>
                  </a:lnTo>
                  <a:lnTo>
                    <a:pt x="529" y="750"/>
                  </a:lnTo>
                  <a:lnTo>
                    <a:pt x="529" y="750"/>
                  </a:lnTo>
                  <a:lnTo>
                    <a:pt x="530" y="742"/>
                  </a:lnTo>
                  <a:lnTo>
                    <a:pt x="531" y="734"/>
                  </a:lnTo>
                  <a:lnTo>
                    <a:pt x="532" y="727"/>
                  </a:lnTo>
                  <a:lnTo>
                    <a:pt x="536" y="719"/>
                  </a:lnTo>
                  <a:lnTo>
                    <a:pt x="539" y="713"/>
                  </a:lnTo>
                  <a:lnTo>
                    <a:pt x="543" y="707"/>
                  </a:lnTo>
                  <a:lnTo>
                    <a:pt x="547" y="701"/>
                  </a:lnTo>
                  <a:lnTo>
                    <a:pt x="552" y="695"/>
                  </a:lnTo>
                  <a:lnTo>
                    <a:pt x="558" y="690"/>
                  </a:lnTo>
                  <a:lnTo>
                    <a:pt x="563" y="685"/>
                  </a:lnTo>
                  <a:lnTo>
                    <a:pt x="570" y="682"/>
                  </a:lnTo>
                  <a:lnTo>
                    <a:pt x="577" y="678"/>
                  </a:lnTo>
                  <a:lnTo>
                    <a:pt x="584" y="676"/>
                  </a:lnTo>
                  <a:lnTo>
                    <a:pt x="592" y="673"/>
                  </a:lnTo>
                  <a:lnTo>
                    <a:pt x="599" y="672"/>
                  </a:lnTo>
                  <a:lnTo>
                    <a:pt x="607" y="672"/>
                  </a:lnTo>
                  <a:lnTo>
                    <a:pt x="607" y="672"/>
                  </a:lnTo>
                  <a:lnTo>
                    <a:pt x="615" y="672"/>
                  </a:lnTo>
                  <a:lnTo>
                    <a:pt x="623" y="673"/>
                  </a:lnTo>
                  <a:lnTo>
                    <a:pt x="631" y="676"/>
                  </a:lnTo>
                  <a:lnTo>
                    <a:pt x="638" y="678"/>
                  </a:lnTo>
                  <a:lnTo>
                    <a:pt x="645" y="682"/>
                  </a:lnTo>
                  <a:lnTo>
                    <a:pt x="651" y="685"/>
                  </a:lnTo>
                  <a:lnTo>
                    <a:pt x="658" y="690"/>
                  </a:lnTo>
                  <a:lnTo>
                    <a:pt x="662" y="695"/>
                  </a:lnTo>
                  <a:lnTo>
                    <a:pt x="668" y="701"/>
                  </a:lnTo>
                  <a:lnTo>
                    <a:pt x="673" y="707"/>
                  </a:lnTo>
                  <a:lnTo>
                    <a:pt x="676" y="713"/>
                  </a:lnTo>
                  <a:lnTo>
                    <a:pt x="679" y="719"/>
                  </a:lnTo>
                  <a:lnTo>
                    <a:pt x="682" y="727"/>
                  </a:lnTo>
                  <a:lnTo>
                    <a:pt x="684" y="734"/>
                  </a:lnTo>
                  <a:lnTo>
                    <a:pt x="685" y="742"/>
                  </a:lnTo>
                  <a:lnTo>
                    <a:pt x="685" y="750"/>
                  </a:lnTo>
                  <a:lnTo>
                    <a:pt x="685" y="750"/>
                  </a:lnTo>
                  <a:lnTo>
                    <a:pt x="685" y="759"/>
                  </a:lnTo>
                  <a:lnTo>
                    <a:pt x="684" y="767"/>
                  </a:lnTo>
                  <a:lnTo>
                    <a:pt x="682" y="773"/>
                  </a:lnTo>
                  <a:lnTo>
                    <a:pt x="679" y="780"/>
                  </a:lnTo>
                  <a:lnTo>
                    <a:pt x="676" y="787"/>
                  </a:lnTo>
                  <a:lnTo>
                    <a:pt x="673" y="794"/>
                  </a:lnTo>
                  <a:lnTo>
                    <a:pt x="668" y="800"/>
                  </a:lnTo>
                  <a:lnTo>
                    <a:pt x="662" y="806"/>
                  </a:lnTo>
                  <a:lnTo>
                    <a:pt x="658" y="810"/>
                  </a:lnTo>
                  <a:lnTo>
                    <a:pt x="651" y="815"/>
                  </a:lnTo>
                  <a:lnTo>
                    <a:pt x="645" y="819"/>
                  </a:lnTo>
                  <a:lnTo>
                    <a:pt x="638" y="823"/>
                  </a:lnTo>
                  <a:lnTo>
                    <a:pt x="631" y="825"/>
                  </a:lnTo>
                  <a:lnTo>
                    <a:pt x="623" y="827"/>
                  </a:lnTo>
                  <a:lnTo>
                    <a:pt x="615" y="829"/>
                  </a:lnTo>
                  <a:lnTo>
                    <a:pt x="607" y="829"/>
                  </a:lnTo>
                  <a:lnTo>
                    <a:pt x="607" y="829"/>
                  </a:lnTo>
                  <a:close/>
                  <a:moveTo>
                    <a:pt x="2150" y="604"/>
                  </a:moveTo>
                  <a:lnTo>
                    <a:pt x="2150" y="604"/>
                  </a:lnTo>
                  <a:lnTo>
                    <a:pt x="2145" y="591"/>
                  </a:lnTo>
                  <a:lnTo>
                    <a:pt x="2143" y="580"/>
                  </a:lnTo>
                  <a:lnTo>
                    <a:pt x="2143" y="576"/>
                  </a:lnTo>
                  <a:lnTo>
                    <a:pt x="2143" y="572"/>
                  </a:lnTo>
                  <a:lnTo>
                    <a:pt x="2144" y="570"/>
                  </a:lnTo>
                  <a:lnTo>
                    <a:pt x="2146" y="568"/>
                  </a:lnTo>
                  <a:lnTo>
                    <a:pt x="2146" y="568"/>
                  </a:lnTo>
                  <a:lnTo>
                    <a:pt x="2150" y="567"/>
                  </a:lnTo>
                  <a:lnTo>
                    <a:pt x="2155" y="565"/>
                  </a:lnTo>
                  <a:lnTo>
                    <a:pt x="2155" y="565"/>
                  </a:lnTo>
                  <a:lnTo>
                    <a:pt x="2161" y="567"/>
                  </a:lnTo>
                  <a:lnTo>
                    <a:pt x="2168" y="569"/>
                  </a:lnTo>
                  <a:lnTo>
                    <a:pt x="2176" y="573"/>
                  </a:lnTo>
                  <a:lnTo>
                    <a:pt x="2184" y="580"/>
                  </a:lnTo>
                  <a:lnTo>
                    <a:pt x="2184" y="580"/>
                  </a:lnTo>
                  <a:lnTo>
                    <a:pt x="2194" y="591"/>
                  </a:lnTo>
                  <a:lnTo>
                    <a:pt x="2204" y="602"/>
                  </a:lnTo>
                  <a:lnTo>
                    <a:pt x="2212" y="614"/>
                  </a:lnTo>
                  <a:lnTo>
                    <a:pt x="2217" y="625"/>
                  </a:lnTo>
                  <a:lnTo>
                    <a:pt x="2223" y="636"/>
                  </a:lnTo>
                  <a:lnTo>
                    <a:pt x="2228" y="647"/>
                  </a:lnTo>
                  <a:lnTo>
                    <a:pt x="2230" y="659"/>
                  </a:lnTo>
                  <a:lnTo>
                    <a:pt x="2232" y="669"/>
                  </a:lnTo>
                  <a:lnTo>
                    <a:pt x="2232" y="669"/>
                  </a:lnTo>
                  <a:lnTo>
                    <a:pt x="2219" y="664"/>
                  </a:lnTo>
                  <a:lnTo>
                    <a:pt x="2206" y="657"/>
                  </a:lnTo>
                  <a:lnTo>
                    <a:pt x="2193" y="650"/>
                  </a:lnTo>
                  <a:lnTo>
                    <a:pt x="2183" y="642"/>
                  </a:lnTo>
                  <a:lnTo>
                    <a:pt x="2173" y="634"/>
                  </a:lnTo>
                  <a:lnTo>
                    <a:pt x="2163" y="625"/>
                  </a:lnTo>
                  <a:lnTo>
                    <a:pt x="2156" y="615"/>
                  </a:lnTo>
                  <a:lnTo>
                    <a:pt x="2150" y="604"/>
                  </a:lnTo>
                  <a:lnTo>
                    <a:pt x="2150" y="604"/>
                  </a:lnTo>
                  <a:close/>
                  <a:moveTo>
                    <a:pt x="1374" y="0"/>
                  </a:moveTo>
                  <a:lnTo>
                    <a:pt x="1374" y="0"/>
                  </a:lnTo>
                  <a:lnTo>
                    <a:pt x="1358" y="0"/>
                  </a:lnTo>
                  <a:lnTo>
                    <a:pt x="1342" y="1"/>
                  </a:lnTo>
                  <a:lnTo>
                    <a:pt x="1325" y="3"/>
                  </a:lnTo>
                  <a:lnTo>
                    <a:pt x="1310" y="7"/>
                  </a:lnTo>
                  <a:lnTo>
                    <a:pt x="1296" y="10"/>
                  </a:lnTo>
                  <a:lnTo>
                    <a:pt x="1281" y="14"/>
                  </a:lnTo>
                  <a:lnTo>
                    <a:pt x="1266" y="19"/>
                  </a:lnTo>
                  <a:lnTo>
                    <a:pt x="1252" y="24"/>
                  </a:lnTo>
                  <a:lnTo>
                    <a:pt x="1238" y="31"/>
                  </a:lnTo>
                  <a:lnTo>
                    <a:pt x="1224" y="38"/>
                  </a:lnTo>
                  <a:lnTo>
                    <a:pt x="1212" y="45"/>
                  </a:lnTo>
                  <a:lnTo>
                    <a:pt x="1199" y="54"/>
                  </a:lnTo>
                  <a:lnTo>
                    <a:pt x="1186" y="62"/>
                  </a:lnTo>
                  <a:lnTo>
                    <a:pt x="1175" y="71"/>
                  </a:lnTo>
                  <a:lnTo>
                    <a:pt x="1163" y="81"/>
                  </a:lnTo>
                  <a:lnTo>
                    <a:pt x="1152" y="92"/>
                  </a:lnTo>
                  <a:lnTo>
                    <a:pt x="1142" y="102"/>
                  </a:lnTo>
                  <a:lnTo>
                    <a:pt x="1132" y="114"/>
                  </a:lnTo>
                  <a:lnTo>
                    <a:pt x="1123" y="125"/>
                  </a:lnTo>
                  <a:lnTo>
                    <a:pt x="1114" y="138"/>
                  </a:lnTo>
                  <a:lnTo>
                    <a:pt x="1106" y="150"/>
                  </a:lnTo>
                  <a:lnTo>
                    <a:pt x="1099" y="163"/>
                  </a:lnTo>
                  <a:lnTo>
                    <a:pt x="1092" y="177"/>
                  </a:lnTo>
                  <a:lnTo>
                    <a:pt x="1085" y="191"/>
                  </a:lnTo>
                  <a:lnTo>
                    <a:pt x="1079" y="206"/>
                  </a:lnTo>
                  <a:lnTo>
                    <a:pt x="1075" y="219"/>
                  </a:lnTo>
                  <a:lnTo>
                    <a:pt x="1070" y="234"/>
                  </a:lnTo>
                  <a:lnTo>
                    <a:pt x="1067" y="249"/>
                  </a:lnTo>
                  <a:lnTo>
                    <a:pt x="1064" y="265"/>
                  </a:lnTo>
                  <a:lnTo>
                    <a:pt x="1062" y="280"/>
                  </a:lnTo>
                  <a:lnTo>
                    <a:pt x="1061" y="296"/>
                  </a:lnTo>
                  <a:lnTo>
                    <a:pt x="1061" y="313"/>
                  </a:lnTo>
                  <a:lnTo>
                    <a:pt x="1061" y="313"/>
                  </a:lnTo>
                  <a:lnTo>
                    <a:pt x="1061" y="329"/>
                  </a:lnTo>
                  <a:lnTo>
                    <a:pt x="1062" y="345"/>
                  </a:lnTo>
                  <a:lnTo>
                    <a:pt x="1064" y="361"/>
                  </a:lnTo>
                  <a:lnTo>
                    <a:pt x="1067" y="376"/>
                  </a:lnTo>
                  <a:lnTo>
                    <a:pt x="1070" y="391"/>
                  </a:lnTo>
                  <a:lnTo>
                    <a:pt x="1075" y="406"/>
                  </a:lnTo>
                  <a:lnTo>
                    <a:pt x="1079" y="421"/>
                  </a:lnTo>
                  <a:lnTo>
                    <a:pt x="1085" y="434"/>
                  </a:lnTo>
                  <a:lnTo>
                    <a:pt x="1092" y="448"/>
                  </a:lnTo>
                  <a:lnTo>
                    <a:pt x="1099" y="462"/>
                  </a:lnTo>
                  <a:lnTo>
                    <a:pt x="1106" y="475"/>
                  </a:lnTo>
                  <a:lnTo>
                    <a:pt x="1114" y="487"/>
                  </a:lnTo>
                  <a:lnTo>
                    <a:pt x="1123" y="500"/>
                  </a:lnTo>
                  <a:lnTo>
                    <a:pt x="1132" y="511"/>
                  </a:lnTo>
                  <a:lnTo>
                    <a:pt x="1142" y="523"/>
                  </a:lnTo>
                  <a:lnTo>
                    <a:pt x="1152" y="533"/>
                  </a:lnTo>
                  <a:lnTo>
                    <a:pt x="1163" y="544"/>
                  </a:lnTo>
                  <a:lnTo>
                    <a:pt x="1175" y="554"/>
                  </a:lnTo>
                  <a:lnTo>
                    <a:pt x="1186" y="563"/>
                  </a:lnTo>
                  <a:lnTo>
                    <a:pt x="1199" y="572"/>
                  </a:lnTo>
                  <a:lnTo>
                    <a:pt x="1212" y="580"/>
                  </a:lnTo>
                  <a:lnTo>
                    <a:pt x="1224" y="587"/>
                  </a:lnTo>
                  <a:lnTo>
                    <a:pt x="1238" y="594"/>
                  </a:lnTo>
                  <a:lnTo>
                    <a:pt x="1252" y="601"/>
                  </a:lnTo>
                  <a:lnTo>
                    <a:pt x="1266" y="607"/>
                  </a:lnTo>
                  <a:lnTo>
                    <a:pt x="1281" y="611"/>
                  </a:lnTo>
                  <a:lnTo>
                    <a:pt x="1296" y="616"/>
                  </a:lnTo>
                  <a:lnTo>
                    <a:pt x="1310" y="619"/>
                  </a:lnTo>
                  <a:lnTo>
                    <a:pt x="1325" y="622"/>
                  </a:lnTo>
                  <a:lnTo>
                    <a:pt x="1342" y="624"/>
                  </a:lnTo>
                  <a:lnTo>
                    <a:pt x="1358" y="625"/>
                  </a:lnTo>
                  <a:lnTo>
                    <a:pt x="1374" y="625"/>
                  </a:lnTo>
                  <a:lnTo>
                    <a:pt x="1374" y="625"/>
                  </a:lnTo>
                  <a:lnTo>
                    <a:pt x="1390" y="625"/>
                  </a:lnTo>
                  <a:lnTo>
                    <a:pt x="1406" y="624"/>
                  </a:lnTo>
                  <a:lnTo>
                    <a:pt x="1421" y="622"/>
                  </a:lnTo>
                  <a:lnTo>
                    <a:pt x="1437" y="619"/>
                  </a:lnTo>
                  <a:lnTo>
                    <a:pt x="1452" y="616"/>
                  </a:lnTo>
                  <a:lnTo>
                    <a:pt x="1467" y="611"/>
                  </a:lnTo>
                  <a:lnTo>
                    <a:pt x="1481" y="607"/>
                  </a:lnTo>
                  <a:lnTo>
                    <a:pt x="1496" y="601"/>
                  </a:lnTo>
                  <a:lnTo>
                    <a:pt x="1509" y="594"/>
                  </a:lnTo>
                  <a:lnTo>
                    <a:pt x="1522" y="587"/>
                  </a:lnTo>
                  <a:lnTo>
                    <a:pt x="1536" y="580"/>
                  </a:lnTo>
                  <a:lnTo>
                    <a:pt x="1548" y="572"/>
                  </a:lnTo>
                  <a:lnTo>
                    <a:pt x="1560" y="563"/>
                  </a:lnTo>
                  <a:lnTo>
                    <a:pt x="1573" y="554"/>
                  </a:lnTo>
                  <a:lnTo>
                    <a:pt x="1584" y="544"/>
                  </a:lnTo>
                  <a:lnTo>
                    <a:pt x="1594" y="533"/>
                  </a:lnTo>
                  <a:lnTo>
                    <a:pt x="1605" y="523"/>
                  </a:lnTo>
                  <a:lnTo>
                    <a:pt x="1615" y="511"/>
                  </a:lnTo>
                  <a:lnTo>
                    <a:pt x="1624" y="500"/>
                  </a:lnTo>
                  <a:lnTo>
                    <a:pt x="1632" y="487"/>
                  </a:lnTo>
                  <a:lnTo>
                    <a:pt x="1640" y="475"/>
                  </a:lnTo>
                  <a:lnTo>
                    <a:pt x="1648" y="462"/>
                  </a:lnTo>
                  <a:lnTo>
                    <a:pt x="1655" y="448"/>
                  </a:lnTo>
                  <a:lnTo>
                    <a:pt x="1661" y="434"/>
                  </a:lnTo>
                  <a:lnTo>
                    <a:pt x="1667" y="421"/>
                  </a:lnTo>
                  <a:lnTo>
                    <a:pt x="1673" y="406"/>
                  </a:lnTo>
                  <a:lnTo>
                    <a:pt x="1676" y="391"/>
                  </a:lnTo>
                  <a:lnTo>
                    <a:pt x="1679" y="376"/>
                  </a:lnTo>
                  <a:lnTo>
                    <a:pt x="1683" y="361"/>
                  </a:lnTo>
                  <a:lnTo>
                    <a:pt x="1684" y="345"/>
                  </a:lnTo>
                  <a:lnTo>
                    <a:pt x="1685" y="329"/>
                  </a:lnTo>
                  <a:lnTo>
                    <a:pt x="1686" y="313"/>
                  </a:lnTo>
                  <a:lnTo>
                    <a:pt x="1686" y="313"/>
                  </a:lnTo>
                  <a:lnTo>
                    <a:pt x="1685" y="296"/>
                  </a:lnTo>
                  <a:lnTo>
                    <a:pt x="1684" y="280"/>
                  </a:lnTo>
                  <a:lnTo>
                    <a:pt x="1683" y="265"/>
                  </a:lnTo>
                  <a:lnTo>
                    <a:pt x="1679" y="249"/>
                  </a:lnTo>
                  <a:lnTo>
                    <a:pt x="1676" y="234"/>
                  </a:lnTo>
                  <a:lnTo>
                    <a:pt x="1673" y="219"/>
                  </a:lnTo>
                  <a:lnTo>
                    <a:pt x="1667" y="206"/>
                  </a:lnTo>
                  <a:lnTo>
                    <a:pt x="1661" y="191"/>
                  </a:lnTo>
                  <a:lnTo>
                    <a:pt x="1655" y="177"/>
                  </a:lnTo>
                  <a:lnTo>
                    <a:pt x="1648" y="163"/>
                  </a:lnTo>
                  <a:lnTo>
                    <a:pt x="1640" y="150"/>
                  </a:lnTo>
                  <a:lnTo>
                    <a:pt x="1632" y="138"/>
                  </a:lnTo>
                  <a:lnTo>
                    <a:pt x="1624" y="125"/>
                  </a:lnTo>
                  <a:lnTo>
                    <a:pt x="1615" y="114"/>
                  </a:lnTo>
                  <a:lnTo>
                    <a:pt x="1605" y="102"/>
                  </a:lnTo>
                  <a:lnTo>
                    <a:pt x="1594" y="92"/>
                  </a:lnTo>
                  <a:lnTo>
                    <a:pt x="1584" y="81"/>
                  </a:lnTo>
                  <a:lnTo>
                    <a:pt x="1573" y="71"/>
                  </a:lnTo>
                  <a:lnTo>
                    <a:pt x="1560" y="62"/>
                  </a:lnTo>
                  <a:lnTo>
                    <a:pt x="1548" y="54"/>
                  </a:lnTo>
                  <a:lnTo>
                    <a:pt x="1536" y="45"/>
                  </a:lnTo>
                  <a:lnTo>
                    <a:pt x="1522" y="38"/>
                  </a:lnTo>
                  <a:lnTo>
                    <a:pt x="1509" y="31"/>
                  </a:lnTo>
                  <a:lnTo>
                    <a:pt x="1496" y="24"/>
                  </a:lnTo>
                  <a:lnTo>
                    <a:pt x="1481" y="19"/>
                  </a:lnTo>
                  <a:lnTo>
                    <a:pt x="1467" y="14"/>
                  </a:lnTo>
                  <a:lnTo>
                    <a:pt x="1452" y="10"/>
                  </a:lnTo>
                  <a:lnTo>
                    <a:pt x="1437" y="7"/>
                  </a:lnTo>
                  <a:lnTo>
                    <a:pt x="1421" y="3"/>
                  </a:lnTo>
                  <a:lnTo>
                    <a:pt x="1406" y="1"/>
                  </a:lnTo>
                  <a:lnTo>
                    <a:pt x="1390" y="0"/>
                  </a:lnTo>
                  <a:lnTo>
                    <a:pt x="1374" y="0"/>
                  </a:lnTo>
                  <a:lnTo>
                    <a:pt x="1374" y="0"/>
                  </a:lnTo>
                  <a:close/>
                  <a:moveTo>
                    <a:pt x="1474" y="249"/>
                  </a:moveTo>
                  <a:lnTo>
                    <a:pt x="1474" y="249"/>
                  </a:lnTo>
                  <a:lnTo>
                    <a:pt x="1468" y="250"/>
                  </a:lnTo>
                  <a:lnTo>
                    <a:pt x="1461" y="250"/>
                  </a:lnTo>
                  <a:lnTo>
                    <a:pt x="1455" y="249"/>
                  </a:lnTo>
                  <a:lnTo>
                    <a:pt x="1450" y="247"/>
                  </a:lnTo>
                  <a:lnTo>
                    <a:pt x="1445" y="244"/>
                  </a:lnTo>
                  <a:lnTo>
                    <a:pt x="1440" y="240"/>
                  </a:lnTo>
                  <a:lnTo>
                    <a:pt x="1437" y="234"/>
                  </a:lnTo>
                  <a:lnTo>
                    <a:pt x="1435" y="229"/>
                  </a:lnTo>
                  <a:lnTo>
                    <a:pt x="1435" y="229"/>
                  </a:lnTo>
                  <a:lnTo>
                    <a:pt x="1431" y="223"/>
                  </a:lnTo>
                  <a:lnTo>
                    <a:pt x="1428" y="217"/>
                  </a:lnTo>
                  <a:lnTo>
                    <a:pt x="1422" y="211"/>
                  </a:lnTo>
                  <a:lnTo>
                    <a:pt x="1415" y="207"/>
                  </a:lnTo>
                  <a:lnTo>
                    <a:pt x="1407" y="202"/>
                  </a:lnTo>
                  <a:lnTo>
                    <a:pt x="1398" y="199"/>
                  </a:lnTo>
                  <a:lnTo>
                    <a:pt x="1386" y="196"/>
                  </a:lnTo>
                  <a:lnTo>
                    <a:pt x="1374" y="195"/>
                  </a:lnTo>
                  <a:lnTo>
                    <a:pt x="1374" y="195"/>
                  </a:lnTo>
                  <a:lnTo>
                    <a:pt x="1363" y="196"/>
                  </a:lnTo>
                  <a:lnTo>
                    <a:pt x="1354" y="199"/>
                  </a:lnTo>
                  <a:lnTo>
                    <a:pt x="1346" y="203"/>
                  </a:lnTo>
                  <a:lnTo>
                    <a:pt x="1339" y="208"/>
                  </a:lnTo>
                  <a:lnTo>
                    <a:pt x="1333" y="214"/>
                  </a:lnTo>
                  <a:lnTo>
                    <a:pt x="1329" y="221"/>
                  </a:lnTo>
                  <a:lnTo>
                    <a:pt x="1327" y="227"/>
                  </a:lnTo>
                  <a:lnTo>
                    <a:pt x="1325" y="234"/>
                  </a:lnTo>
                  <a:lnTo>
                    <a:pt x="1325" y="234"/>
                  </a:lnTo>
                  <a:lnTo>
                    <a:pt x="1325" y="242"/>
                  </a:lnTo>
                  <a:lnTo>
                    <a:pt x="1328" y="250"/>
                  </a:lnTo>
                  <a:lnTo>
                    <a:pt x="1331" y="259"/>
                  </a:lnTo>
                  <a:lnTo>
                    <a:pt x="1338" y="265"/>
                  </a:lnTo>
                  <a:lnTo>
                    <a:pt x="1346" y="271"/>
                  </a:lnTo>
                  <a:lnTo>
                    <a:pt x="1355" y="277"/>
                  </a:lnTo>
                  <a:lnTo>
                    <a:pt x="1367" y="281"/>
                  </a:lnTo>
                  <a:lnTo>
                    <a:pt x="1379" y="284"/>
                  </a:lnTo>
                  <a:lnTo>
                    <a:pt x="1379" y="284"/>
                  </a:lnTo>
                  <a:lnTo>
                    <a:pt x="1394" y="288"/>
                  </a:lnTo>
                  <a:lnTo>
                    <a:pt x="1408" y="293"/>
                  </a:lnTo>
                  <a:lnTo>
                    <a:pt x="1421" y="298"/>
                  </a:lnTo>
                  <a:lnTo>
                    <a:pt x="1432" y="304"/>
                  </a:lnTo>
                  <a:lnTo>
                    <a:pt x="1443" y="310"/>
                  </a:lnTo>
                  <a:lnTo>
                    <a:pt x="1451" y="318"/>
                  </a:lnTo>
                  <a:lnTo>
                    <a:pt x="1459" y="325"/>
                  </a:lnTo>
                  <a:lnTo>
                    <a:pt x="1466" y="333"/>
                  </a:lnTo>
                  <a:lnTo>
                    <a:pt x="1470" y="342"/>
                  </a:lnTo>
                  <a:lnTo>
                    <a:pt x="1475" y="350"/>
                  </a:lnTo>
                  <a:lnTo>
                    <a:pt x="1478" y="360"/>
                  </a:lnTo>
                  <a:lnTo>
                    <a:pt x="1482" y="368"/>
                  </a:lnTo>
                  <a:lnTo>
                    <a:pt x="1483" y="377"/>
                  </a:lnTo>
                  <a:lnTo>
                    <a:pt x="1484" y="385"/>
                  </a:lnTo>
                  <a:lnTo>
                    <a:pt x="1484" y="394"/>
                  </a:lnTo>
                  <a:lnTo>
                    <a:pt x="1484" y="402"/>
                  </a:lnTo>
                  <a:lnTo>
                    <a:pt x="1484" y="402"/>
                  </a:lnTo>
                  <a:lnTo>
                    <a:pt x="1481" y="418"/>
                  </a:lnTo>
                  <a:lnTo>
                    <a:pt x="1476" y="433"/>
                  </a:lnTo>
                  <a:lnTo>
                    <a:pt x="1468" y="447"/>
                  </a:lnTo>
                  <a:lnTo>
                    <a:pt x="1459" y="460"/>
                  </a:lnTo>
                  <a:lnTo>
                    <a:pt x="1447" y="470"/>
                  </a:lnTo>
                  <a:lnTo>
                    <a:pt x="1435" y="479"/>
                  </a:lnTo>
                  <a:lnTo>
                    <a:pt x="1420" y="487"/>
                  </a:lnTo>
                  <a:lnTo>
                    <a:pt x="1405" y="492"/>
                  </a:lnTo>
                  <a:lnTo>
                    <a:pt x="1405" y="518"/>
                  </a:lnTo>
                  <a:lnTo>
                    <a:pt x="1405" y="518"/>
                  </a:lnTo>
                  <a:lnTo>
                    <a:pt x="1404" y="524"/>
                  </a:lnTo>
                  <a:lnTo>
                    <a:pt x="1402" y="530"/>
                  </a:lnTo>
                  <a:lnTo>
                    <a:pt x="1399" y="536"/>
                  </a:lnTo>
                  <a:lnTo>
                    <a:pt x="1396" y="540"/>
                  </a:lnTo>
                  <a:lnTo>
                    <a:pt x="1391" y="544"/>
                  </a:lnTo>
                  <a:lnTo>
                    <a:pt x="1385" y="547"/>
                  </a:lnTo>
                  <a:lnTo>
                    <a:pt x="1379" y="549"/>
                  </a:lnTo>
                  <a:lnTo>
                    <a:pt x="1374" y="549"/>
                  </a:lnTo>
                  <a:lnTo>
                    <a:pt x="1374" y="549"/>
                  </a:lnTo>
                  <a:lnTo>
                    <a:pt x="1367" y="549"/>
                  </a:lnTo>
                  <a:lnTo>
                    <a:pt x="1361" y="547"/>
                  </a:lnTo>
                  <a:lnTo>
                    <a:pt x="1356" y="544"/>
                  </a:lnTo>
                  <a:lnTo>
                    <a:pt x="1352" y="540"/>
                  </a:lnTo>
                  <a:lnTo>
                    <a:pt x="1347" y="536"/>
                  </a:lnTo>
                  <a:lnTo>
                    <a:pt x="1345" y="530"/>
                  </a:lnTo>
                  <a:lnTo>
                    <a:pt x="1343" y="524"/>
                  </a:lnTo>
                  <a:lnTo>
                    <a:pt x="1343" y="518"/>
                  </a:lnTo>
                  <a:lnTo>
                    <a:pt x="1343" y="493"/>
                  </a:lnTo>
                  <a:lnTo>
                    <a:pt x="1343" y="493"/>
                  </a:lnTo>
                  <a:lnTo>
                    <a:pt x="1324" y="488"/>
                  </a:lnTo>
                  <a:lnTo>
                    <a:pt x="1308" y="482"/>
                  </a:lnTo>
                  <a:lnTo>
                    <a:pt x="1294" y="473"/>
                  </a:lnTo>
                  <a:lnTo>
                    <a:pt x="1283" y="464"/>
                  </a:lnTo>
                  <a:lnTo>
                    <a:pt x="1273" y="454"/>
                  </a:lnTo>
                  <a:lnTo>
                    <a:pt x="1265" y="442"/>
                  </a:lnTo>
                  <a:lnTo>
                    <a:pt x="1258" y="432"/>
                  </a:lnTo>
                  <a:lnTo>
                    <a:pt x="1253" y="421"/>
                  </a:lnTo>
                  <a:lnTo>
                    <a:pt x="1253" y="421"/>
                  </a:lnTo>
                  <a:lnTo>
                    <a:pt x="1252" y="415"/>
                  </a:lnTo>
                  <a:lnTo>
                    <a:pt x="1252" y="408"/>
                  </a:lnTo>
                  <a:lnTo>
                    <a:pt x="1253" y="402"/>
                  </a:lnTo>
                  <a:lnTo>
                    <a:pt x="1255" y="396"/>
                  </a:lnTo>
                  <a:lnTo>
                    <a:pt x="1259" y="392"/>
                  </a:lnTo>
                  <a:lnTo>
                    <a:pt x="1262" y="387"/>
                  </a:lnTo>
                  <a:lnTo>
                    <a:pt x="1268" y="384"/>
                  </a:lnTo>
                  <a:lnTo>
                    <a:pt x="1274" y="381"/>
                  </a:lnTo>
                  <a:lnTo>
                    <a:pt x="1274" y="381"/>
                  </a:lnTo>
                  <a:lnTo>
                    <a:pt x="1279" y="379"/>
                  </a:lnTo>
                  <a:lnTo>
                    <a:pt x="1285" y="379"/>
                  </a:lnTo>
                  <a:lnTo>
                    <a:pt x="1291" y="380"/>
                  </a:lnTo>
                  <a:lnTo>
                    <a:pt x="1297" y="383"/>
                  </a:lnTo>
                  <a:lnTo>
                    <a:pt x="1302" y="386"/>
                  </a:lnTo>
                  <a:lnTo>
                    <a:pt x="1307" y="390"/>
                  </a:lnTo>
                  <a:lnTo>
                    <a:pt x="1310" y="395"/>
                  </a:lnTo>
                  <a:lnTo>
                    <a:pt x="1313" y="401"/>
                  </a:lnTo>
                  <a:lnTo>
                    <a:pt x="1313" y="401"/>
                  </a:lnTo>
                  <a:lnTo>
                    <a:pt x="1315" y="407"/>
                  </a:lnTo>
                  <a:lnTo>
                    <a:pt x="1320" y="413"/>
                  </a:lnTo>
                  <a:lnTo>
                    <a:pt x="1324" y="418"/>
                  </a:lnTo>
                  <a:lnTo>
                    <a:pt x="1331" y="423"/>
                  </a:lnTo>
                  <a:lnTo>
                    <a:pt x="1339" y="427"/>
                  </a:lnTo>
                  <a:lnTo>
                    <a:pt x="1350" y="431"/>
                  </a:lnTo>
                  <a:lnTo>
                    <a:pt x="1361" y="433"/>
                  </a:lnTo>
                  <a:lnTo>
                    <a:pt x="1374" y="434"/>
                  </a:lnTo>
                  <a:lnTo>
                    <a:pt x="1374" y="434"/>
                  </a:lnTo>
                  <a:lnTo>
                    <a:pt x="1384" y="433"/>
                  </a:lnTo>
                  <a:lnTo>
                    <a:pt x="1393" y="431"/>
                  </a:lnTo>
                  <a:lnTo>
                    <a:pt x="1401" y="427"/>
                  </a:lnTo>
                  <a:lnTo>
                    <a:pt x="1408" y="422"/>
                  </a:lnTo>
                  <a:lnTo>
                    <a:pt x="1414" y="416"/>
                  </a:lnTo>
                  <a:lnTo>
                    <a:pt x="1417" y="410"/>
                  </a:lnTo>
                  <a:lnTo>
                    <a:pt x="1421" y="403"/>
                  </a:lnTo>
                  <a:lnTo>
                    <a:pt x="1422" y="395"/>
                  </a:lnTo>
                  <a:lnTo>
                    <a:pt x="1422" y="395"/>
                  </a:lnTo>
                  <a:lnTo>
                    <a:pt x="1422" y="387"/>
                  </a:lnTo>
                  <a:lnTo>
                    <a:pt x="1420" y="379"/>
                  </a:lnTo>
                  <a:lnTo>
                    <a:pt x="1415" y="371"/>
                  </a:lnTo>
                  <a:lnTo>
                    <a:pt x="1409" y="364"/>
                  </a:lnTo>
                  <a:lnTo>
                    <a:pt x="1401" y="359"/>
                  </a:lnTo>
                  <a:lnTo>
                    <a:pt x="1391" y="353"/>
                  </a:lnTo>
                  <a:lnTo>
                    <a:pt x="1381" y="349"/>
                  </a:lnTo>
                  <a:lnTo>
                    <a:pt x="1367" y="346"/>
                  </a:lnTo>
                  <a:lnTo>
                    <a:pt x="1367" y="346"/>
                  </a:lnTo>
                  <a:lnTo>
                    <a:pt x="1352" y="341"/>
                  </a:lnTo>
                  <a:lnTo>
                    <a:pt x="1338" y="337"/>
                  </a:lnTo>
                  <a:lnTo>
                    <a:pt x="1325" y="332"/>
                  </a:lnTo>
                  <a:lnTo>
                    <a:pt x="1315" y="326"/>
                  </a:lnTo>
                  <a:lnTo>
                    <a:pt x="1305" y="319"/>
                  </a:lnTo>
                  <a:lnTo>
                    <a:pt x="1296" y="311"/>
                  </a:lnTo>
                  <a:lnTo>
                    <a:pt x="1289" y="304"/>
                  </a:lnTo>
                  <a:lnTo>
                    <a:pt x="1282" y="296"/>
                  </a:lnTo>
                  <a:lnTo>
                    <a:pt x="1276" y="288"/>
                  </a:lnTo>
                  <a:lnTo>
                    <a:pt x="1271" y="279"/>
                  </a:lnTo>
                  <a:lnTo>
                    <a:pt x="1268" y="271"/>
                  </a:lnTo>
                  <a:lnTo>
                    <a:pt x="1266" y="262"/>
                  </a:lnTo>
                  <a:lnTo>
                    <a:pt x="1263" y="253"/>
                  </a:lnTo>
                  <a:lnTo>
                    <a:pt x="1262" y="245"/>
                  </a:lnTo>
                  <a:lnTo>
                    <a:pt x="1262" y="236"/>
                  </a:lnTo>
                  <a:lnTo>
                    <a:pt x="1262" y="227"/>
                  </a:lnTo>
                  <a:lnTo>
                    <a:pt x="1262" y="227"/>
                  </a:lnTo>
                  <a:lnTo>
                    <a:pt x="1266" y="211"/>
                  </a:lnTo>
                  <a:lnTo>
                    <a:pt x="1271" y="196"/>
                  </a:lnTo>
                  <a:lnTo>
                    <a:pt x="1278" y="183"/>
                  </a:lnTo>
                  <a:lnTo>
                    <a:pt x="1289" y="171"/>
                  </a:lnTo>
                  <a:lnTo>
                    <a:pt x="1299" y="160"/>
                  </a:lnTo>
                  <a:lnTo>
                    <a:pt x="1313" y="150"/>
                  </a:lnTo>
                  <a:lnTo>
                    <a:pt x="1327" y="144"/>
                  </a:lnTo>
                  <a:lnTo>
                    <a:pt x="1343" y="138"/>
                  </a:lnTo>
                  <a:lnTo>
                    <a:pt x="1343" y="111"/>
                  </a:lnTo>
                  <a:lnTo>
                    <a:pt x="1343" y="111"/>
                  </a:lnTo>
                  <a:lnTo>
                    <a:pt x="1343" y="106"/>
                  </a:lnTo>
                  <a:lnTo>
                    <a:pt x="1345" y="100"/>
                  </a:lnTo>
                  <a:lnTo>
                    <a:pt x="1347" y="94"/>
                  </a:lnTo>
                  <a:lnTo>
                    <a:pt x="1352" y="90"/>
                  </a:lnTo>
                  <a:lnTo>
                    <a:pt x="1356" y="86"/>
                  </a:lnTo>
                  <a:lnTo>
                    <a:pt x="1361" y="83"/>
                  </a:lnTo>
                  <a:lnTo>
                    <a:pt x="1367" y="81"/>
                  </a:lnTo>
                  <a:lnTo>
                    <a:pt x="1374" y="80"/>
                  </a:lnTo>
                  <a:lnTo>
                    <a:pt x="1374" y="80"/>
                  </a:lnTo>
                  <a:lnTo>
                    <a:pt x="1379" y="81"/>
                  </a:lnTo>
                  <a:lnTo>
                    <a:pt x="1385" y="83"/>
                  </a:lnTo>
                  <a:lnTo>
                    <a:pt x="1391" y="86"/>
                  </a:lnTo>
                  <a:lnTo>
                    <a:pt x="1396" y="90"/>
                  </a:lnTo>
                  <a:lnTo>
                    <a:pt x="1399" y="94"/>
                  </a:lnTo>
                  <a:lnTo>
                    <a:pt x="1402" y="100"/>
                  </a:lnTo>
                  <a:lnTo>
                    <a:pt x="1404" y="106"/>
                  </a:lnTo>
                  <a:lnTo>
                    <a:pt x="1405" y="111"/>
                  </a:lnTo>
                  <a:lnTo>
                    <a:pt x="1405" y="137"/>
                  </a:lnTo>
                  <a:lnTo>
                    <a:pt x="1405" y="137"/>
                  </a:lnTo>
                  <a:lnTo>
                    <a:pt x="1422" y="141"/>
                  </a:lnTo>
                  <a:lnTo>
                    <a:pt x="1438" y="148"/>
                  </a:lnTo>
                  <a:lnTo>
                    <a:pt x="1452" y="156"/>
                  </a:lnTo>
                  <a:lnTo>
                    <a:pt x="1465" y="165"/>
                  </a:lnTo>
                  <a:lnTo>
                    <a:pt x="1474" y="176"/>
                  </a:lnTo>
                  <a:lnTo>
                    <a:pt x="1483" y="187"/>
                  </a:lnTo>
                  <a:lnTo>
                    <a:pt x="1489" y="198"/>
                  </a:lnTo>
                  <a:lnTo>
                    <a:pt x="1493" y="209"/>
                  </a:lnTo>
                  <a:lnTo>
                    <a:pt x="1493" y="209"/>
                  </a:lnTo>
                  <a:lnTo>
                    <a:pt x="1494" y="215"/>
                  </a:lnTo>
                  <a:lnTo>
                    <a:pt x="1494" y="222"/>
                  </a:lnTo>
                  <a:lnTo>
                    <a:pt x="1494" y="227"/>
                  </a:lnTo>
                  <a:lnTo>
                    <a:pt x="1492" y="233"/>
                  </a:lnTo>
                  <a:lnTo>
                    <a:pt x="1489" y="238"/>
                  </a:lnTo>
                  <a:lnTo>
                    <a:pt x="1484" y="242"/>
                  </a:lnTo>
                  <a:lnTo>
                    <a:pt x="1479" y="246"/>
                  </a:lnTo>
                  <a:lnTo>
                    <a:pt x="1474" y="249"/>
                  </a:lnTo>
                  <a:lnTo>
                    <a:pt x="1474" y="249"/>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165" name="Group 164"/>
            <p:cNvGrpSpPr>
              <a:grpSpLocks noChangeAspect="1"/>
            </p:cNvGrpSpPr>
            <p:nvPr/>
          </p:nvGrpSpPr>
          <p:grpSpPr>
            <a:xfrm>
              <a:off x="2926079" y="3963552"/>
              <a:ext cx="989886" cy="914400"/>
              <a:chOff x="3208338" y="2878138"/>
              <a:chExt cx="1831975" cy="1692275"/>
            </a:xfrm>
            <a:solidFill>
              <a:schemeClr val="tx2"/>
            </a:solidFill>
          </p:grpSpPr>
          <p:sp>
            <p:nvSpPr>
              <p:cNvPr id="166" name="Freeform 5"/>
              <p:cNvSpPr>
                <a:spLocks/>
              </p:cNvSpPr>
              <p:nvPr/>
            </p:nvSpPr>
            <p:spPr bwMode="auto">
              <a:xfrm>
                <a:off x="3208338" y="2878138"/>
                <a:ext cx="1831975" cy="1692275"/>
              </a:xfrm>
              <a:custGeom>
                <a:avLst/>
                <a:gdLst>
                  <a:gd name="T0" fmla="*/ 1137 w 1154"/>
                  <a:gd name="T1" fmla="*/ 437 h 1066"/>
                  <a:gd name="T2" fmla="*/ 1047 w 1154"/>
                  <a:gd name="T3" fmla="*/ 391 h 1066"/>
                  <a:gd name="T4" fmla="*/ 1005 w 1154"/>
                  <a:gd name="T5" fmla="*/ 283 h 1066"/>
                  <a:gd name="T6" fmla="*/ 940 w 1154"/>
                  <a:gd name="T7" fmla="*/ 188 h 1066"/>
                  <a:gd name="T8" fmla="*/ 859 w 1154"/>
                  <a:gd name="T9" fmla="*/ 110 h 1066"/>
                  <a:gd name="T10" fmla="*/ 762 w 1154"/>
                  <a:gd name="T11" fmla="*/ 50 h 1066"/>
                  <a:gd name="T12" fmla="*/ 652 w 1154"/>
                  <a:gd name="T13" fmla="*/ 12 h 1066"/>
                  <a:gd name="T14" fmla="*/ 533 w 1154"/>
                  <a:gd name="T15" fmla="*/ 0 h 1066"/>
                  <a:gd name="T16" fmla="*/ 426 w 1154"/>
                  <a:gd name="T17" fmla="*/ 10 h 1066"/>
                  <a:gd name="T18" fmla="*/ 302 w 1154"/>
                  <a:gd name="T19" fmla="*/ 53 h 1066"/>
                  <a:gd name="T20" fmla="*/ 194 w 1154"/>
                  <a:gd name="T21" fmla="*/ 122 h 1066"/>
                  <a:gd name="T22" fmla="*/ 106 w 1154"/>
                  <a:gd name="T23" fmla="*/ 214 h 1066"/>
                  <a:gd name="T24" fmla="*/ 43 w 1154"/>
                  <a:gd name="T25" fmla="*/ 325 h 1066"/>
                  <a:gd name="T26" fmla="*/ 6 w 1154"/>
                  <a:gd name="T27" fmla="*/ 451 h 1066"/>
                  <a:gd name="T28" fmla="*/ 1 w 1154"/>
                  <a:gd name="T29" fmla="*/ 561 h 1066"/>
                  <a:gd name="T30" fmla="*/ 24 w 1154"/>
                  <a:gd name="T31" fmla="*/ 692 h 1066"/>
                  <a:gd name="T32" fmla="*/ 77 w 1154"/>
                  <a:gd name="T33" fmla="*/ 809 h 1066"/>
                  <a:gd name="T34" fmla="*/ 156 w 1154"/>
                  <a:gd name="T35" fmla="*/ 910 h 1066"/>
                  <a:gd name="T36" fmla="*/ 257 w 1154"/>
                  <a:gd name="T37" fmla="*/ 989 h 1066"/>
                  <a:gd name="T38" fmla="*/ 375 w 1154"/>
                  <a:gd name="T39" fmla="*/ 1042 h 1066"/>
                  <a:gd name="T40" fmla="*/ 506 w 1154"/>
                  <a:gd name="T41" fmla="*/ 1065 h 1066"/>
                  <a:gd name="T42" fmla="*/ 638 w 1154"/>
                  <a:gd name="T43" fmla="*/ 1056 h 1066"/>
                  <a:gd name="T44" fmla="*/ 800 w 1154"/>
                  <a:gd name="T45" fmla="*/ 995 h 1066"/>
                  <a:gd name="T46" fmla="*/ 933 w 1154"/>
                  <a:gd name="T47" fmla="*/ 885 h 1066"/>
                  <a:gd name="T48" fmla="*/ 1000 w 1154"/>
                  <a:gd name="T49" fmla="*/ 791 h 1066"/>
                  <a:gd name="T50" fmla="*/ 992 w 1154"/>
                  <a:gd name="T51" fmla="*/ 746 h 1066"/>
                  <a:gd name="T52" fmla="*/ 960 w 1154"/>
                  <a:gd name="T53" fmla="*/ 727 h 1066"/>
                  <a:gd name="T54" fmla="*/ 917 w 1154"/>
                  <a:gd name="T55" fmla="*/ 743 h 1066"/>
                  <a:gd name="T56" fmla="*/ 861 w 1154"/>
                  <a:gd name="T57" fmla="*/ 822 h 1066"/>
                  <a:gd name="T58" fmla="*/ 752 w 1154"/>
                  <a:gd name="T59" fmla="*/ 911 h 1066"/>
                  <a:gd name="T60" fmla="*/ 620 w 1154"/>
                  <a:gd name="T61" fmla="*/ 961 h 1066"/>
                  <a:gd name="T62" fmla="*/ 512 w 1154"/>
                  <a:gd name="T63" fmla="*/ 969 h 1066"/>
                  <a:gd name="T64" fmla="*/ 403 w 1154"/>
                  <a:gd name="T65" fmla="*/ 949 h 1066"/>
                  <a:gd name="T66" fmla="*/ 307 w 1154"/>
                  <a:gd name="T67" fmla="*/ 906 h 1066"/>
                  <a:gd name="T68" fmla="*/ 225 w 1154"/>
                  <a:gd name="T69" fmla="*/ 841 h 1066"/>
                  <a:gd name="T70" fmla="*/ 160 w 1154"/>
                  <a:gd name="T71" fmla="*/ 760 h 1066"/>
                  <a:gd name="T72" fmla="*/ 116 w 1154"/>
                  <a:gd name="T73" fmla="*/ 663 h 1066"/>
                  <a:gd name="T74" fmla="*/ 98 w 1154"/>
                  <a:gd name="T75" fmla="*/ 555 h 1066"/>
                  <a:gd name="T76" fmla="*/ 102 w 1154"/>
                  <a:gd name="T77" fmla="*/ 466 h 1066"/>
                  <a:gd name="T78" fmla="*/ 131 w 1154"/>
                  <a:gd name="T79" fmla="*/ 363 h 1066"/>
                  <a:gd name="T80" fmla="*/ 184 w 1154"/>
                  <a:gd name="T81" fmla="*/ 272 h 1066"/>
                  <a:gd name="T82" fmla="*/ 256 w 1154"/>
                  <a:gd name="T83" fmla="*/ 196 h 1066"/>
                  <a:gd name="T84" fmla="*/ 345 w 1154"/>
                  <a:gd name="T85" fmla="*/ 140 h 1066"/>
                  <a:gd name="T86" fmla="*/ 446 w 1154"/>
                  <a:gd name="T87" fmla="*/ 106 h 1066"/>
                  <a:gd name="T88" fmla="*/ 533 w 1154"/>
                  <a:gd name="T89" fmla="*/ 96 h 1066"/>
                  <a:gd name="T90" fmla="*/ 628 w 1154"/>
                  <a:gd name="T91" fmla="*/ 107 h 1066"/>
                  <a:gd name="T92" fmla="*/ 715 w 1154"/>
                  <a:gd name="T93" fmla="*/ 137 h 1066"/>
                  <a:gd name="T94" fmla="*/ 793 w 1154"/>
                  <a:gd name="T95" fmla="*/ 183 h 1066"/>
                  <a:gd name="T96" fmla="*/ 860 w 1154"/>
                  <a:gd name="T97" fmla="*/ 243 h 1066"/>
                  <a:gd name="T98" fmla="*/ 912 w 1154"/>
                  <a:gd name="T99" fmla="*/ 317 h 1066"/>
                  <a:gd name="T100" fmla="*/ 948 w 1154"/>
                  <a:gd name="T101" fmla="*/ 400 h 1066"/>
                  <a:gd name="T102" fmla="*/ 880 w 1154"/>
                  <a:gd name="T103" fmla="*/ 437 h 1066"/>
                  <a:gd name="T104" fmla="*/ 863 w 1154"/>
                  <a:gd name="T105" fmla="*/ 456 h 1066"/>
                  <a:gd name="T106" fmla="*/ 990 w 1154"/>
                  <a:gd name="T107" fmla="*/ 622 h 1066"/>
                  <a:gd name="T108" fmla="*/ 1008 w 1154"/>
                  <a:gd name="T109" fmla="*/ 630 h 1066"/>
                  <a:gd name="T110" fmla="*/ 1148 w 1154"/>
                  <a:gd name="T111" fmla="*/ 476 h 1066"/>
                  <a:gd name="T112" fmla="*/ 1152 w 1154"/>
                  <a:gd name="T113" fmla="*/ 450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4" h="1066">
                    <a:moveTo>
                      <a:pt x="1152" y="450"/>
                    </a:moveTo>
                    <a:lnTo>
                      <a:pt x="1152" y="450"/>
                    </a:lnTo>
                    <a:lnTo>
                      <a:pt x="1148" y="445"/>
                    </a:lnTo>
                    <a:lnTo>
                      <a:pt x="1143" y="440"/>
                    </a:lnTo>
                    <a:lnTo>
                      <a:pt x="1137" y="437"/>
                    </a:lnTo>
                    <a:lnTo>
                      <a:pt x="1130" y="435"/>
                    </a:lnTo>
                    <a:lnTo>
                      <a:pt x="1057" y="435"/>
                    </a:lnTo>
                    <a:lnTo>
                      <a:pt x="1057" y="435"/>
                    </a:lnTo>
                    <a:lnTo>
                      <a:pt x="1053" y="412"/>
                    </a:lnTo>
                    <a:lnTo>
                      <a:pt x="1047" y="391"/>
                    </a:lnTo>
                    <a:lnTo>
                      <a:pt x="1040" y="368"/>
                    </a:lnTo>
                    <a:lnTo>
                      <a:pt x="1033" y="346"/>
                    </a:lnTo>
                    <a:lnTo>
                      <a:pt x="1024" y="325"/>
                    </a:lnTo>
                    <a:lnTo>
                      <a:pt x="1015" y="303"/>
                    </a:lnTo>
                    <a:lnTo>
                      <a:pt x="1005" y="283"/>
                    </a:lnTo>
                    <a:lnTo>
                      <a:pt x="993" y="263"/>
                    </a:lnTo>
                    <a:lnTo>
                      <a:pt x="982" y="243"/>
                    </a:lnTo>
                    <a:lnTo>
                      <a:pt x="969" y="225"/>
                    </a:lnTo>
                    <a:lnTo>
                      <a:pt x="955" y="207"/>
                    </a:lnTo>
                    <a:lnTo>
                      <a:pt x="940" y="188"/>
                    </a:lnTo>
                    <a:lnTo>
                      <a:pt x="925" y="172"/>
                    </a:lnTo>
                    <a:lnTo>
                      <a:pt x="910" y="155"/>
                    </a:lnTo>
                    <a:lnTo>
                      <a:pt x="893" y="140"/>
                    </a:lnTo>
                    <a:lnTo>
                      <a:pt x="876" y="125"/>
                    </a:lnTo>
                    <a:lnTo>
                      <a:pt x="859" y="110"/>
                    </a:lnTo>
                    <a:lnTo>
                      <a:pt x="840" y="96"/>
                    </a:lnTo>
                    <a:lnTo>
                      <a:pt x="822" y="84"/>
                    </a:lnTo>
                    <a:lnTo>
                      <a:pt x="802" y="72"/>
                    </a:lnTo>
                    <a:lnTo>
                      <a:pt x="782" y="61"/>
                    </a:lnTo>
                    <a:lnTo>
                      <a:pt x="762" y="50"/>
                    </a:lnTo>
                    <a:lnTo>
                      <a:pt x="740" y="41"/>
                    </a:lnTo>
                    <a:lnTo>
                      <a:pt x="720" y="33"/>
                    </a:lnTo>
                    <a:lnTo>
                      <a:pt x="698" y="25"/>
                    </a:lnTo>
                    <a:lnTo>
                      <a:pt x="675" y="18"/>
                    </a:lnTo>
                    <a:lnTo>
                      <a:pt x="652" y="12"/>
                    </a:lnTo>
                    <a:lnTo>
                      <a:pt x="629" y="8"/>
                    </a:lnTo>
                    <a:lnTo>
                      <a:pt x="606" y="4"/>
                    </a:lnTo>
                    <a:lnTo>
                      <a:pt x="582" y="2"/>
                    </a:lnTo>
                    <a:lnTo>
                      <a:pt x="557" y="0"/>
                    </a:lnTo>
                    <a:lnTo>
                      <a:pt x="533" y="0"/>
                    </a:lnTo>
                    <a:lnTo>
                      <a:pt x="533" y="0"/>
                    </a:lnTo>
                    <a:lnTo>
                      <a:pt x="506" y="0"/>
                    </a:lnTo>
                    <a:lnTo>
                      <a:pt x="479" y="2"/>
                    </a:lnTo>
                    <a:lnTo>
                      <a:pt x="453" y="5"/>
                    </a:lnTo>
                    <a:lnTo>
                      <a:pt x="426" y="10"/>
                    </a:lnTo>
                    <a:lnTo>
                      <a:pt x="400" y="16"/>
                    </a:lnTo>
                    <a:lnTo>
                      <a:pt x="375" y="24"/>
                    </a:lnTo>
                    <a:lnTo>
                      <a:pt x="351" y="32"/>
                    </a:lnTo>
                    <a:lnTo>
                      <a:pt x="326" y="41"/>
                    </a:lnTo>
                    <a:lnTo>
                      <a:pt x="302" y="53"/>
                    </a:lnTo>
                    <a:lnTo>
                      <a:pt x="279" y="64"/>
                    </a:lnTo>
                    <a:lnTo>
                      <a:pt x="257" y="77"/>
                    </a:lnTo>
                    <a:lnTo>
                      <a:pt x="236" y="91"/>
                    </a:lnTo>
                    <a:lnTo>
                      <a:pt x="215" y="106"/>
                    </a:lnTo>
                    <a:lnTo>
                      <a:pt x="194" y="122"/>
                    </a:lnTo>
                    <a:lnTo>
                      <a:pt x="175" y="138"/>
                    </a:lnTo>
                    <a:lnTo>
                      <a:pt x="156" y="156"/>
                    </a:lnTo>
                    <a:lnTo>
                      <a:pt x="139" y="174"/>
                    </a:lnTo>
                    <a:lnTo>
                      <a:pt x="122" y="194"/>
                    </a:lnTo>
                    <a:lnTo>
                      <a:pt x="106" y="214"/>
                    </a:lnTo>
                    <a:lnTo>
                      <a:pt x="91" y="235"/>
                    </a:lnTo>
                    <a:lnTo>
                      <a:pt x="77" y="256"/>
                    </a:lnTo>
                    <a:lnTo>
                      <a:pt x="64" y="279"/>
                    </a:lnTo>
                    <a:lnTo>
                      <a:pt x="53" y="302"/>
                    </a:lnTo>
                    <a:lnTo>
                      <a:pt x="43" y="325"/>
                    </a:lnTo>
                    <a:lnTo>
                      <a:pt x="32" y="349"/>
                    </a:lnTo>
                    <a:lnTo>
                      <a:pt x="24" y="374"/>
                    </a:lnTo>
                    <a:lnTo>
                      <a:pt x="17" y="400"/>
                    </a:lnTo>
                    <a:lnTo>
                      <a:pt x="10" y="425"/>
                    </a:lnTo>
                    <a:lnTo>
                      <a:pt x="6" y="451"/>
                    </a:lnTo>
                    <a:lnTo>
                      <a:pt x="2" y="478"/>
                    </a:lnTo>
                    <a:lnTo>
                      <a:pt x="1" y="506"/>
                    </a:lnTo>
                    <a:lnTo>
                      <a:pt x="0" y="533"/>
                    </a:lnTo>
                    <a:lnTo>
                      <a:pt x="0" y="533"/>
                    </a:lnTo>
                    <a:lnTo>
                      <a:pt x="1" y="561"/>
                    </a:lnTo>
                    <a:lnTo>
                      <a:pt x="2" y="587"/>
                    </a:lnTo>
                    <a:lnTo>
                      <a:pt x="6" y="614"/>
                    </a:lnTo>
                    <a:lnTo>
                      <a:pt x="10" y="640"/>
                    </a:lnTo>
                    <a:lnTo>
                      <a:pt x="17" y="666"/>
                    </a:lnTo>
                    <a:lnTo>
                      <a:pt x="24" y="692"/>
                    </a:lnTo>
                    <a:lnTo>
                      <a:pt x="32" y="716"/>
                    </a:lnTo>
                    <a:lnTo>
                      <a:pt x="43" y="740"/>
                    </a:lnTo>
                    <a:lnTo>
                      <a:pt x="53" y="764"/>
                    </a:lnTo>
                    <a:lnTo>
                      <a:pt x="64" y="787"/>
                    </a:lnTo>
                    <a:lnTo>
                      <a:pt x="77" y="809"/>
                    </a:lnTo>
                    <a:lnTo>
                      <a:pt x="91" y="831"/>
                    </a:lnTo>
                    <a:lnTo>
                      <a:pt x="106" y="852"/>
                    </a:lnTo>
                    <a:lnTo>
                      <a:pt x="122" y="872"/>
                    </a:lnTo>
                    <a:lnTo>
                      <a:pt x="139" y="892"/>
                    </a:lnTo>
                    <a:lnTo>
                      <a:pt x="156" y="910"/>
                    </a:lnTo>
                    <a:lnTo>
                      <a:pt x="175" y="927"/>
                    </a:lnTo>
                    <a:lnTo>
                      <a:pt x="194" y="945"/>
                    </a:lnTo>
                    <a:lnTo>
                      <a:pt x="215" y="961"/>
                    </a:lnTo>
                    <a:lnTo>
                      <a:pt x="236" y="976"/>
                    </a:lnTo>
                    <a:lnTo>
                      <a:pt x="257" y="989"/>
                    </a:lnTo>
                    <a:lnTo>
                      <a:pt x="279" y="1002"/>
                    </a:lnTo>
                    <a:lnTo>
                      <a:pt x="302" y="1014"/>
                    </a:lnTo>
                    <a:lnTo>
                      <a:pt x="326" y="1024"/>
                    </a:lnTo>
                    <a:lnTo>
                      <a:pt x="351" y="1034"/>
                    </a:lnTo>
                    <a:lnTo>
                      <a:pt x="375" y="1042"/>
                    </a:lnTo>
                    <a:lnTo>
                      <a:pt x="400" y="1049"/>
                    </a:lnTo>
                    <a:lnTo>
                      <a:pt x="426" y="1055"/>
                    </a:lnTo>
                    <a:lnTo>
                      <a:pt x="453" y="1061"/>
                    </a:lnTo>
                    <a:lnTo>
                      <a:pt x="479" y="1063"/>
                    </a:lnTo>
                    <a:lnTo>
                      <a:pt x="506" y="1065"/>
                    </a:lnTo>
                    <a:lnTo>
                      <a:pt x="533" y="1066"/>
                    </a:lnTo>
                    <a:lnTo>
                      <a:pt x="533" y="1066"/>
                    </a:lnTo>
                    <a:lnTo>
                      <a:pt x="569" y="1065"/>
                    </a:lnTo>
                    <a:lnTo>
                      <a:pt x="603" y="1062"/>
                    </a:lnTo>
                    <a:lnTo>
                      <a:pt x="638" y="1056"/>
                    </a:lnTo>
                    <a:lnTo>
                      <a:pt x="672" y="1048"/>
                    </a:lnTo>
                    <a:lnTo>
                      <a:pt x="706" y="1038"/>
                    </a:lnTo>
                    <a:lnTo>
                      <a:pt x="738" y="1025"/>
                    </a:lnTo>
                    <a:lnTo>
                      <a:pt x="769" y="1011"/>
                    </a:lnTo>
                    <a:lnTo>
                      <a:pt x="800" y="995"/>
                    </a:lnTo>
                    <a:lnTo>
                      <a:pt x="830" y="977"/>
                    </a:lnTo>
                    <a:lnTo>
                      <a:pt x="857" y="956"/>
                    </a:lnTo>
                    <a:lnTo>
                      <a:pt x="884" y="934"/>
                    </a:lnTo>
                    <a:lnTo>
                      <a:pt x="910" y="911"/>
                    </a:lnTo>
                    <a:lnTo>
                      <a:pt x="933" y="885"/>
                    </a:lnTo>
                    <a:lnTo>
                      <a:pt x="956" y="858"/>
                    </a:lnTo>
                    <a:lnTo>
                      <a:pt x="977" y="830"/>
                    </a:lnTo>
                    <a:lnTo>
                      <a:pt x="995" y="800"/>
                    </a:lnTo>
                    <a:lnTo>
                      <a:pt x="995" y="800"/>
                    </a:lnTo>
                    <a:lnTo>
                      <a:pt x="1000" y="791"/>
                    </a:lnTo>
                    <a:lnTo>
                      <a:pt x="1001" y="781"/>
                    </a:lnTo>
                    <a:lnTo>
                      <a:pt x="1002" y="772"/>
                    </a:lnTo>
                    <a:lnTo>
                      <a:pt x="1000" y="763"/>
                    </a:lnTo>
                    <a:lnTo>
                      <a:pt x="997" y="754"/>
                    </a:lnTo>
                    <a:lnTo>
                      <a:pt x="992" y="746"/>
                    </a:lnTo>
                    <a:lnTo>
                      <a:pt x="986" y="739"/>
                    </a:lnTo>
                    <a:lnTo>
                      <a:pt x="978" y="733"/>
                    </a:lnTo>
                    <a:lnTo>
                      <a:pt x="978" y="733"/>
                    </a:lnTo>
                    <a:lnTo>
                      <a:pt x="969" y="730"/>
                    </a:lnTo>
                    <a:lnTo>
                      <a:pt x="960" y="727"/>
                    </a:lnTo>
                    <a:lnTo>
                      <a:pt x="951" y="727"/>
                    </a:lnTo>
                    <a:lnTo>
                      <a:pt x="941" y="729"/>
                    </a:lnTo>
                    <a:lnTo>
                      <a:pt x="932" y="732"/>
                    </a:lnTo>
                    <a:lnTo>
                      <a:pt x="924" y="737"/>
                    </a:lnTo>
                    <a:lnTo>
                      <a:pt x="917" y="743"/>
                    </a:lnTo>
                    <a:lnTo>
                      <a:pt x="912" y="752"/>
                    </a:lnTo>
                    <a:lnTo>
                      <a:pt x="912" y="752"/>
                    </a:lnTo>
                    <a:lnTo>
                      <a:pt x="897" y="776"/>
                    </a:lnTo>
                    <a:lnTo>
                      <a:pt x="879" y="799"/>
                    </a:lnTo>
                    <a:lnTo>
                      <a:pt x="861" y="822"/>
                    </a:lnTo>
                    <a:lnTo>
                      <a:pt x="841" y="842"/>
                    </a:lnTo>
                    <a:lnTo>
                      <a:pt x="821" y="862"/>
                    </a:lnTo>
                    <a:lnTo>
                      <a:pt x="799" y="879"/>
                    </a:lnTo>
                    <a:lnTo>
                      <a:pt x="776" y="896"/>
                    </a:lnTo>
                    <a:lnTo>
                      <a:pt x="752" y="911"/>
                    </a:lnTo>
                    <a:lnTo>
                      <a:pt x="726" y="924"/>
                    </a:lnTo>
                    <a:lnTo>
                      <a:pt x="701" y="935"/>
                    </a:lnTo>
                    <a:lnTo>
                      <a:pt x="675" y="946"/>
                    </a:lnTo>
                    <a:lnTo>
                      <a:pt x="647" y="954"/>
                    </a:lnTo>
                    <a:lnTo>
                      <a:pt x="620" y="961"/>
                    </a:lnTo>
                    <a:lnTo>
                      <a:pt x="591" y="965"/>
                    </a:lnTo>
                    <a:lnTo>
                      <a:pt x="562" y="969"/>
                    </a:lnTo>
                    <a:lnTo>
                      <a:pt x="533" y="970"/>
                    </a:lnTo>
                    <a:lnTo>
                      <a:pt x="533" y="970"/>
                    </a:lnTo>
                    <a:lnTo>
                      <a:pt x="512" y="969"/>
                    </a:lnTo>
                    <a:lnTo>
                      <a:pt x="489" y="968"/>
                    </a:lnTo>
                    <a:lnTo>
                      <a:pt x="467" y="964"/>
                    </a:lnTo>
                    <a:lnTo>
                      <a:pt x="446" y="961"/>
                    </a:lnTo>
                    <a:lnTo>
                      <a:pt x="424" y="956"/>
                    </a:lnTo>
                    <a:lnTo>
                      <a:pt x="403" y="949"/>
                    </a:lnTo>
                    <a:lnTo>
                      <a:pt x="384" y="942"/>
                    </a:lnTo>
                    <a:lnTo>
                      <a:pt x="363" y="935"/>
                    </a:lnTo>
                    <a:lnTo>
                      <a:pt x="345" y="926"/>
                    </a:lnTo>
                    <a:lnTo>
                      <a:pt x="325" y="917"/>
                    </a:lnTo>
                    <a:lnTo>
                      <a:pt x="307" y="906"/>
                    </a:lnTo>
                    <a:lnTo>
                      <a:pt x="290" y="895"/>
                    </a:lnTo>
                    <a:lnTo>
                      <a:pt x="272" y="883"/>
                    </a:lnTo>
                    <a:lnTo>
                      <a:pt x="256" y="870"/>
                    </a:lnTo>
                    <a:lnTo>
                      <a:pt x="240" y="856"/>
                    </a:lnTo>
                    <a:lnTo>
                      <a:pt x="225" y="841"/>
                    </a:lnTo>
                    <a:lnTo>
                      <a:pt x="210" y="826"/>
                    </a:lnTo>
                    <a:lnTo>
                      <a:pt x="197" y="810"/>
                    </a:lnTo>
                    <a:lnTo>
                      <a:pt x="184" y="794"/>
                    </a:lnTo>
                    <a:lnTo>
                      <a:pt x="171" y="777"/>
                    </a:lnTo>
                    <a:lnTo>
                      <a:pt x="160" y="760"/>
                    </a:lnTo>
                    <a:lnTo>
                      <a:pt x="149" y="741"/>
                    </a:lnTo>
                    <a:lnTo>
                      <a:pt x="140" y="722"/>
                    </a:lnTo>
                    <a:lnTo>
                      <a:pt x="131" y="703"/>
                    </a:lnTo>
                    <a:lnTo>
                      <a:pt x="123" y="683"/>
                    </a:lnTo>
                    <a:lnTo>
                      <a:pt x="116" y="663"/>
                    </a:lnTo>
                    <a:lnTo>
                      <a:pt x="110" y="642"/>
                    </a:lnTo>
                    <a:lnTo>
                      <a:pt x="106" y="620"/>
                    </a:lnTo>
                    <a:lnTo>
                      <a:pt x="102" y="600"/>
                    </a:lnTo>
                    <a:lnTo>
                      <a:pt x="99" y="578"/>
                    </a:lnTo>
                    <a:lnTo>
                      <a:pt x="98" y="555"/>
                    </a:lnTo>
                    <a:lnTo>
                      <a:pt x="97" y="533"/>
                    </a:lnTo>
                    <a:lnTo>
                      <a:pt x="97" y="533"/>
                    </a:lnTo>
                    <a:lnTo>
                      <a:pt x="98" y="510"/>
                    </a:lnTo>
                    <a:lnTo>
                      <a:pt x="99" y="488"/>
                    </a:lnTo>
                    <a:lnTo>
                      <a:pt x="102" y="466"/>
                    </a:lnTo>
                    <a:lnTo>
                      <a:pt x="106" y="445"/>
                    </a:lnTo>
                    <a:lnTo>
                      <a:pt x="110" y="424"/>
                    </a:lnTo>
                    <a:lnTo>
                      <a:pt x="116" y="403"/>
                    </a:lnTo>
                    <a:lnTo>
                      <a:pt x="123" y="383"/>
                    </a:lnTo>
                    <a:lnTo>
                      <a:pt x="131" y="363"/>
                    </a:lnTo>
                    <a:lnTo>
                      <a:pt x="140" y="343"/>
                    </a:lnTo>
                    <a:lnTo>
                      <a:pt x="149" y="325"/>
                    </a:lnTo>
                    <a:lnTo>
                      <a:pt x="160" y="307"/>
                    </a:lnTo>
                    <a:lnTo>
                      <a:pt x="171" y="289"/>
                    </a:lnTo>
                    <a:lnTo>
                      <a:pt x="184" y="272"/>
                    </a:lnTo>
                    <a:lnTo>
                      <a:pt x="197" y="255"/>
                    </a:lnTo>
                    <a:lnTo>
                      <a:pt x="210" y="240"/>
                    </a:lnTo>
                    <a:lnTo>
                      <a:pt x="225" y="224"/>
                    </a:lnTo>
                    <a:lnTo>
                      <a:pt x="240" y="210"/>
                    </a:lnTo>
                    <a:lnTo>
                      <a:pt x="256" y="196"/>
                    </a:lnTo>
                    <a:lnTo>
                      <a:pt x="272" y="184"/>
                    </a:lnTo>
                    <a:lnTo>
                      <a:pt x="290" y="171"/>
                    </a:lnTo>
                    <a:lnTo>
                      <a:pt x="307" y="160"/>
                    </a:lnTo>
                    <a:lnTo>
                      <a:pt x="325" y="149"/>
                    </a:lnTo>
                    <a:lnTo>
                      <a:pt x="345" y="140"/>
                    </a:lnTo>
                    <a:lnTo>
                      <a:pt x="363" y="131"/>
                    </a:lnTo>
                    <a:lnTo>
                      <a:pt x="384" y="123"/>
                    </a:lnTo>
                    <a:lnTo>
                      <a:pt x="403" y="116"/>
                    </a:lnTo>
                    <a:lnTo>
                      <a:pt x="424" y="110"/>
                    </a:lnTo>
                    <a:lnTo>
                      <a:pt x="446" y="106"/>
                    </a:lnTo>
                    <a:lnTo>
                      <a:pt x="467" y="102"/>
                    </a:lnTo>
                    <a:lnTo>
                      <a:pt x="489" y="99"/>
                    </a:lnTo>
                    <a:lnTo>
                      <a:pt x="512" y="97"/>
                    </a:lnTo>
                    <a:lnTo>
                      <a:pt x="533" y="96"/>
                    </a:lnTo>
                    <a:lnTo>
                      <a:pt x="533" y="96"/>
                    </a:lnTo>
                    <a:lnTo>
                      <a:pt x="553" y="97"/>
                    </a:lnTo>
                    <a:lnTo>
                      <a:pt x="572" y="99"/>
                    </a:lnTo>
                    <a:lnTo>
                      <a:pt x="591" y="100"/>
                    </a:lnTo>
                    <a:lnTo>
                      <a:pt x="609" y="103"/>
                    </a:lnTo>
                    <a:lnTo>
                      <a:pt x="628" y="107"/>
                    </a:lnTo>
                    <a:lnTo>
                      <a:pt x="646" y="111"/>
                    </a:lnTo>
                    <a:lnTo>
                      <a:pt x="663" y="116"/>
                    </a:lnTo>
                    <a:lnTo>
                      <a:pt x="682" y="123"/>
                    </a:lnTo>
                    <a:lnTo>
                      <a:pt x="698" y="128"/>
                    </a:lnTo>
                    <a:lnTo>
                      <a:pt x="715" y="137"/>
                    </a:lnTo>
                    <a:lnTo>
                      <a:pt x="731" y="145"/>
                    </a:lnTo>
                    <a:lnTo>
                      <a:pt x="747" y="153"/>
                    </a:lnTo>
                    <a:lnTo>
                      <a:pt x="763" y="162"/>
                    </a:lnTo>
                    <a:lnTo>
                      <a:pt x="778" y="172"/>
                    </a:lnTo>
                    <a:lnTo>
                      <a:pt x="793" y="183"/>
                    </a:lnTo>
                    <a:lnTo>
                      <a:pt x="807" y="193"/>
                    </a:lnTo>
                    <a:lnTo>
                      <a:pt x="821" y="206"/>
                    </a:lnTo>
                    <a:lnTo>
                      <a:pt x="834" y="217"/>
                    </a:lnTo>
                    <a:lnTo>
                      <a:pt x="847" y="230"/>
                    </a:lnTo>
                    <a:lnTo>
                      <a:pt x="860" y="243"/>
                    </a:lnTo>
                    <a:lnTo>
                      <a:pt x="871" y="257"/>
                    </a:lnTo>
                    <a:lnTo>
                      <a:pt x="882" y="271"/>
                    </a:lnTo>
                    <a:lnTo>
                      <a:pt x="893" y="286"/>
                    </a:lnTo>
                    <a:lnTo>
                      <a:pt x="902" y="301"/>
                    </a:lnTo>
                    <a:lnTo>
                      <a:pt x="912" y="317"/>
                    </a:lnTo>
                    <a:lnTo>
                      <a:pt x="921" y="333"/>
                    </a:lnTo>
                    <a:lnTo>
                      <a:pt x="929" y="349"/>
                    </a:lnTo>
                    <a:lnTo>
                      <a:pt x="936" y="365"/>
                    </a:lnTo>
                    <a:lnTo>
                      <a:pt x="943" y="383"/>
                    </a:lnTo>
                    <a:lnTo>
                      <a:pt x="948" y="400"/>
                    </a:lnTo>
                    <a:lnTo>
                      <a:pt x="954" y="418"/>
                    </a:lnTo>
                    <a:lnTo>
                      <a:pt x="959" y="435"/>
                    </a:lnTo>
                    <a:lnTo>
                      <a:pt x="887" y="435"/>
                    </a:lnTo>
                    <a:lnTo>
                      <a:pt x="887" y="435"/>
                    </a:lnTo>
                    <a:lnTo>
                      <a:pt x="880" y="437"/>
                    </a:lnTo>
                    <a:lnTo>
                      <a:pt x="875" y="440"/>
                    </a:lnTo>
                    <a:lnTo>
                      <a:pt x="869" y="445"/>
                    </a:lnTo>
                    <a:lnTo>
                      <a:pt x="866" y="450"/>
                    </a:lnTo>
                    <a:lnTo>
                      <a:pt x="866" y="450"/>
                    </a:lnTo>
                    <a:lnTo>
                      <a:pt x="863" y="456"/>
                    </a:lnTo>
                    <a:lnTo>
                      <a:pt x="863" y="463"/>
                    </a:lnTo>
                    <a:lnTo>
                      <a:pt x="866" y="470"/>
                    </a:lnTo>
                    <a:lnTo>
                      <a:pt x="869" y="476"/>
                    </a:lnTo>
                    <a:lnTo>
                      <a:pt x="990" y="622"/>
                    </a:lnTo>
                    <a:lnTo>
                      <a:pt x="990" y="622"/>
                    </a:lnTo>
                    <a:lnTo>
                      <a:pt x="994" y="625"/>
                    </a:lnTo>
                    <a:lnTo>
                      <a:pt x="998" y="627"/>
                    </a:lnTo>
                    <a:lnTo>
                      <a:pt x="1003" y="630"/>
                    </a:lnTo>
                    <a:lnTo>
                      <a:pt x="1008" y="630"/>
                    </a:lnTo>
                    <a:lnTo>
                      <a:pt x="1008" y="630"/>
                    </a:lnTo>
                    <a:lnTo>
                      <a:pt x="1014" y="630"/>
                    </a:lnTo>
                    <a:lnTo>
                      <a:pt x="1018" y="627"/>
                    </a:lnTo>
                    <a:lnTo>
                      <a:pt x="1023" y="625"/>
                    </a:lnTo>
                    <a:lnTo>
                      <a:pt x="1028" y="622"/>
                    </a:lnTo>
                    <a:lnTo>
                      <a:pt x="1148" y="476"/>
                    </a:lnTo>
                    <a:lnTo>
                      <a:pt x="1148" y="476"/>
                    </a:lnTo>
                    <a:lnTo>
                      <a:pt x="1152" y="470"/>
                    </a:lnTo>
                    <a:lnTo>
                      <a:pt x="1154" y="463"/>
                    </a:lnTo>
                    <a:lnTo>
                      <a:pt x="1154" y="456"/>
                    </a:lnTo>
                    <a:lnTo>
                      <a:pt x="1152" y="450"/>
                    </a:lnTo>
                    <a:lnTo>
                      <a:pt x="1152" y="450"/>
                    </a:lnTo>
                    <a:close/>
                  </a:path>
                </a:pathLst>
              </a:custGeom>
              <a:solidFill>
                <a:schemeClr val="accent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67" name="Freeform 6"/>
              <p:cNvSpPr>
                <a:spLocks noEditPoints="1"/>
              </p:cNvSpPr>
              <p:nvPr/>
            </p:nvSpPr>
            <p:spPr bwMode="auto">
              <a:xfrm>
                <a:off x="3919538" y="3068638"/>
                <a:ext cx="574675" cy="942975"/>
              </a:xfrm>
              <a:custGeom>
                <a:avLst/>
                <a:gdLst>
                  <a:gd name="T0" fmla="*/ 85 w 362"/>
                  <a:gd name="T1" fmla="*/ 0 h 594"/>
                  <a:gd name="T2" fmla="*/ 67 w 362"/>
                  <a:gd name="T3" fmla="*/ 5 h 594"/>
                  <a:gd name="T4" fmla="*/ 51 w 362"/>
                  <a:gd name="T5" fmla="*/ 15 h 594"/>
                  <a:gd name="T6" fmla="*/ 41 w 362"/>
                  <a:gd name="T7" fmla="*/ 30 h 594"/>
                  <a:gd name="T8" fmla="*/ 37 w 362"/>
                  <a:gd name="T9" fmla="*/ 49 h 594"/>
                  <a:gd name="T10" fmla="*/ 37 w 362"/>
                  <a:gd name="T11" fmla="*/ 343 h 594"/>
                  <a:gd name="T12" fmla="*/ 22 w 362"/>
                  <a:gd name="T13" fmla="*/ 357 h 594"/>
                  <a:gd name="T14" fmla="*/ 11 w 362"/>
                  <a:gd name="T15" fmla="*/ 373 h 594"/>
                  <a:gd name="T16" fmla="*/ 4 w 362"/>
                  <a:gd name="T17" fmla="*/ 392 h 594"/>
                  <a:gd name="T18" fmla="*/ 0 w 362"/>
                  <a:gd name="T19" fmla="*/ 413 h 594"/>
                  <a:gd name="T20" fmla="*/ 1 w 362"/>
                  <a:gd name="T21" fmla="*/ 421 h 594"/>
                  <a:gd name="T22" fmla="*/ 5 w 362"/>
                  <a:gd name="T23" fmla="*/ 438 h 594"/>
                  <a:gd name="T24" fmla="*/ 11 w 362"/>
                  <a:gd name="T25" fmla="*/ 453 h 594"/>
                  <a:gd name="T26" fmla="*/ 20 w 362"/>
                  <a:gd name="T27" fmla="*/ 467 h 594"/>
                  <a:gd name="T28" fmla="*/ 31 w 362"/>
                  <a:gd name="T29" fmla="*/ 479 h 594"/>
                  <a:gd name="T30" fmla="*/ 45 w 362"/>
                  <a:gd name="T31" fmla="*/ 488 h 594"/>
                  <a:gd name="T32" fmla="*/ 60 w 362"/>
                  <a:gd name="T33" fmla="*/ 494 h 594"/>
                  <a:gd name="T34" fmla="*/ 77 w 362"/>
                  <a:gd name="T35" fmla="*/ 497 h 594"/>
                  <a:gd name="T36" fmla="*/ 85 w 362"/>
                  <a:gd name="T37" fmla="*/ 498 h 594"/>
                  <a:gd name="T38" fmla="*/ 104 w 362"/>
                  <a:gd name="T39" fmla="*/ 496 h 594"/>
                  <a:gd name="T40" fmla="*/ 121 w 362"/>
                  <a:gd name="T41" fmla="*/ 490 h 594"/>
                  <a:gd name="T42" fmla="*/ 290 w 362"/>
                  <a:gd name="T43" fmla="*/ 587 h 594"/>
                  <a:gd name="T44" fmla="*/ 301 w 362"/>
                  <a:gd name="T45" fmla="*/ 592 h 594"/>
                  <a:gd name="T46" fmla="*/ 314 w 362"/>
                  <a:gd name="T47" fmla="*/ 594 h 594"/>
                  <a:gd name="T48" fmla="*/ 321 w 362"/>
                  <a:gd name="T49" fmla="*/ 594 h 594"/>
                  <a:gd name="T50" fmla="*/ 332 w 362"/>
                  <a:gd name="T51" fmla="*/ 590 h 594"/>
                  <a:gd name="T52" fmla="*/ 343 w 362"/>
                  <a:gd name="T53" fmla="*/ 583 h 594"/>
                  <a:gd name="T54" fmla="*/ 352 w 362"/>
                  <a:gd name="T55" fmla="*/ 575 h 594"/>
                  <a:gd name="T56" fmla="*/ 357 w 362"/>
                  <a:gd name="T57" fmla="*/ 569 h 594"/>
                  <a:gd name="T58" fmla="*/ 362 w 362"/>
                  <a:gd name="T59" fmla="*/ 551 h 594"/>
                  <a:gd name="T60" fmla="*/ 361 w 362"/>
                  <a:gd name="T61" fmla="*/ 533 h 594"/>
                  <a:gd name="T62" fmla="*/ 353 w 362"/>
                  <a:gd name="T63" fmla="*/ 515 h 594"/>
                  <a:gd name="T64" fmla="*/ 338 w 362"/>
                  <a:gd name="T65" fmla="*/ 503 h 594"/>
                  <a:gd name="T66" fmla="*/ 169 w 362"/>
                  <a:gd name="T67" fmla="*/ 405 h 594"/>
                  <a:gd name="T68" fmla="*/ 166 w 362"/>
                  <a:gd name="T69" fmla="*/ 387 h 594"/>
                  <a:gd name="T70" fmla="*/ 159 w 362"/>
                  <a:gd name="T71" fmla="*/ 371 h 594"/>
                  <a:gd name="T72" fmla="*/ 147 w 362"/>
                  <a:gd name="T73" fmla="*/ 356 h 594"/>
                  <a:gd name="T74" fmla="*/ 134 w 362"/>
                  <a:gd name="T75" fmla="*/ 343 h 594"/>
                  <a:gd name="T76" fmla="*/ 134 w 362"/>
                  <a:gd name="T77" fmla="*/ 49 h 594"/>
                  <a:gd name="T78" fmla="*/ 130 w 362"/>
                  <a:gd name="T79" fmla="*/ 30 h 594"/>
                  <a:gd name="T80" fmla="*/ 120 w 362"/>
                  <a:gd name="T81" fmla="*/ 15 h 594"/>
                  <a:gd name="T82" fmla="*/ 105 w 362"/>
                  <a:gd name="T83" fmla="*/ 5 h 594"/>
                  <a:gd name="T84" fmla="*/ 85 w 362"/>
                  <a:gd name="T85" fmla="*/ 0 h 594"/>
                  <a:gd name="T86" fmla="*/ 85 w 362"/>
                  <a:gd name="T87" fmla="*/ 449 h 594"/>
                  <a:gd name="T88" fmla="*/ 78 w 362"/>
                  <a:gd name="T89" fmla="*/ 449 h 594"/>
                  <a:gd name="T90" fmla="*/ 65 w 362"/>
                  <a:gd name="T91" fmla="*/ 443 h 594"/>
                  <a:gd name="T92" fmla="*/ 55 w 362"/>
                  <a:gd name="T93" fmla="*/ 433 h 594"/>
                  <a:gd name="T94" fmla="*/ 50 w 362"/>
                  <a:gd name="T95" fmla="*/ 420 h 594"/>
                  <a:gd name="T96" fmla="*/ 49 w 362"/>
                  <a:gd name="T97" fmla="*/ 413 h 594"/>
                  <a:gd name="T98" fmla="*/ 52 w 362"/>
                  <a:gd name="T99" fmla="*/ 399 h 594"/>
                  <a:gd name="T100" fmla="*/ 60 w 362"/>
                  <a:gd name="T101" fmla="*/ 387 h 594"/>
                  <a:gd name="T102" fmla="*/ 72 w 362"/>
                  <a:gd name="T103" fmla="*/ 380 h 594"/>
                  <a:gd name="T104" fmla="*/ 85 w 362"/>
                  <a:gd name="T105" fmla="*/ 376 h 594"/>
                  <a:gd name="T106" fmla="*/ 92 w 362"/>
                  <a:gd name="T107" fmla="*/ 377 h 594"/>
                  <a:gd name="T108" fmla="*/ 106 w 362"/>
                  <a:gd name="T109" fmla="*/ 383 h 594"/>
                  <a:gd name="T110" fmla="*/ 115 w 362"/>
                  <a:gd name="T111" fmla="*/ 392 h 594"/>
                  <a:gd name="T112" fmla="*/ 121 w 362"/>
                  <a:gd name="T113" fmla="*/ 405 h 594"/>
                  <a:gd name="T114" fmla="*/ 122 w 362"/>
                  <a:gd name="T115" fmla="*/ 413 h 594"/>
                  <a:gd name="T116" fmla="*/ 119 w 362"/>
                  <a:gd name="T117" fmla="*/ 427 h 594"/>
                  <a:gd name="T118" fmla="*/ 111 w 362"/>
                  <a:gd name="T119" fmla="*/ 438 h 594"/>
                  <a:gd name="T120" fmla="*/ 99 w 362"/>
                  <a:gd name="T121" fmla="*/ 446 h 594"/>
                  <a:gd name="T122" fmla="*/ 85 w 362"/>
                  <a:gd name="T123" fmla="*/ 449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2" h="594">
                    <a:moveTo>
                      <a:pt x="85" y="0"/>
                    </a:moveTo>
                    <a:lnTo>
                      <a:pt x="85" y="0"/>
                    </a:lnTo>
                    <a:lnTo>
                      <a:pt x="76" y="2"/>
                    </a:lnTo>
                    <a:lnTo>
                      <a:pt x="67" y="5"/>
                    </a:lnTo>
                    <a:lnTo>
                      <a:pt x="59" y="8"/>
                    </a:lnTo>
                    <a:lnTo>
                      <a:pt x="51" y="15"/>
                    </a:lnTo>
                    <a:lnTo>
                      <a:pt x="45" y="22"/>
                    </a:lnTo>
                    <a:lnTo>
                      <a:pt x="41" y="30"/>
                    </a:lnTo>
                    <a:lnTo>
                      <a:pt x="38" y="40"/>
                    </a:lnTo>
                    <a:lnTo>
                      <a:pt x="37" y="49"/>
                    </a:lnTo>
                    <a:lnTo>
                      <a:pt x="37" y="343"/>
                    </a:lnTo>
                    <a:lnTo>
                      <a:pt x="37" y="343"/>
                    </a:lnTo>
                    <a:lnTo>
                      <a:pt x="29" y="350"/>
                    </a:lnTo>
                    <a:lnTo>
                      <a:pt x="22" y="357"/>
                    </a:lnTo>
                    <a:lnTo>
                      <a:pt x="16" y="365"/>
                    </a:lnTo>
                    <a:lnTo>
                      <a:pt x="11" y="373"/>
                    </a:lnTo>
                    <a:lnTo>
                      <a:pt x="6" y="382"/>
                    </a:lnTo>
                    <a:lnTo>
                      <a:pt x="4" y="392"/>
                    </a:lnTo>
                    <a:lnTo>
                      <a:pt x="1" y="403"/>
                    </a:lnTo>
                    <a:lnTo>
                      <a:pt x="0" y="413"/>
                    </a:lnTo>
                    <a:lnTo>
                      <a:pt x="0" y="413"/>
                    </a:lnTo>
                    <a:lnTo>
                      <a:pt x="1" y="421"/>
                    </a:lnTo>
                    <a:lnTo>
                      <a:pt x="3" y="430"/>
                    </a:lnTo>
                    <a:lnTo>
                      <a:pt x="5" y="438"/>
                    </a:lnTo>
                    <a:lnTo>
                      <a:pt x="7" y="446"/>
                    </a:lnTo>
                    <a:lnTo>
                      <a:pt x="11" y="453"/>
                    </a:lnTo>
                    <a:lnTo>
                      <a:pt x="15" y="460"/>
                    </a:lnTo>
                    <a:lnTo>
                      <a:pt x="20" y="467"/>
                    </a:lnTo>
                    <a:lnTo>
                      <a:pt x="26" y="473"/>
                    </a:lnTo>
                    <a:lnTo>
                      <a:pt x="31" y="479"/>
                    </a:lnTo>
                    <a:lnTo>
                      <a:pt x="38" y="483"/>
                    </a:lnTo>
                    <a:lnTo>
                      <a:pt x="45" y="488"/>
                    </a:lnTo>
                    <a:lnTo>
                      <a:pt x="52" y="491"/>
                    </a:lnTo>
                    <a:lnTo>
                      <a:pt x="60" y="494"/>
                    </a:lnTo>
                    <a:lnTo>
                      <a:pt x="68" y="496"/>
                    </a:lnTo>
                    <a:lnTo>
                      <a:pt x="77" y="497"/>
                    </a:lnTo>
                    <a:lnTo>
                      <a:pt x="85" y="498"/>
                    </a:lnTo>
                    <a:lnTo>
                      <a:pt x="85" y="498"/>
                    </a:lnTo>
                    <a:lnTo>
                      <a:pt x="95" y="497"/>
                    </a:lnTo>
                    <a:lnTo>
                      <a:pt x="104" y="496"/>
                    </a:lnTo>
                    <a:lnTo>
                      <a:pt x="113" y="494"/>
                    </a:lnTo>
                    <a:lnTo>
                      <a:pt x="121" y="490"/>
                    </a:lnTo>
                    <a:lnTo>
                      <a:pt x="290" y="587"/>
                    </a:lnTo>
                    <a:lnTo>
                      <a:pt x="290" y="587"/>
                    </a:lnTo>
                    <a:lnTo>
                      <a:pt x="296" y="590"/>
                    </a:lnTo>
                    <a:lnTo>
                      <a:pt x="301" y="592"/>
                    </a:lnTo>
                    <a:lnTo>
                      <a:pt x="308" y="594"/>
                    </a:lnTo>
                    <a:lnTo>
                      <a:pt x="314" y="594"/>
                    </a:lnTo>
                    <a:lnTo>
                      <a:pt x="314" y="594"/>
                    </a:lnTo>
                    <a:lnTo>
                      <a:pt x="321" y="594"/>
                    </a:lnTo>
                    <a:lnTo>
                      <a:pt x="327" y="592"/>
                    </a:lnTo>
                    <a:lnTo>
                      <a:pt x="332" y="590"/>
                    </a:lnTo>
                    <a:lnTo>
                      <a:pt x="338" y="587"/>
                    </a:lnTo>
                    <a:lnTo>
                      <a:pt x="343" y="583"/>
                    </a:lnTo>
                    <a:lnTo>
                      <a:pt x="349" y="580"/>
                    </a:lnTo>
                    <a:lnTo>
                      <a:pt x="352" y="575"/>
                    </a:lnTo>
                    <a:lnTo>
                      <a:pt x="357" y="569"/>
                    </a:lnTo>
                    <a:lnTo>
                      <a:pt x="357" y="569"/>
                    </a:lnTo>
                    <a:lnTo>
                      <a:pt x="360" y="560"/>
                    </a:lnTo>
                    <a:lnTo>
                      <a:pt x="362" y="551"/>
                    </a:lnTo>
                    <a:lnTo>
                      <a:pt x="362" y="542"/>
                    </a:lnTo>
                    <a:lnTo>
                      <a:pt x="361" y="533"/>
                    </a:lnTo>
                    <a:lnTo>
                      <a:pt x="358" y="523"/>
                    </a:lnTo>
                    <a:lnTo>
                      <a:pt x="353" y="515"/>
                    </a:lnTo>
                    <a:lnTo>
                      <a:pt x="346" y="509"/>
                    </a:lnTo>
                    <a:lnTo>
                      <a:pt x="338" y="503"/>
                    </a:lnTo>
                    <a:lnTo>
                      <a:pt x="169" y="405"/>
                    </a:lnTo>
                    <a:lnTo>
                      <a:pt x="169" y="405"/>
                    </a:lnTo>
                    <a:lnTo>
                      <a:pt x="168" y="396"/>
                    </a:lnTo>
                    <a:lnTo>
                      <a:pt x="166" y="387"/>
                    </a:lnTo>
                    <a:lnTo>
                      <a:pt x="162" y="379"/>
                    </a:lnTo>
                    <a:lnTo>
                      <a:pt x="159" y="371"/>
                    </a:lnTo>
                    <a:lnTo>
                      <a:pt x="153" y="363"/>
                    </a:lnTo>
                    <a:lnTo>
                      <a:pt x="147" y="356"/>
                    </a:lnTo>
                    <a:lnTo>
                      <a:pt x="142" y="349"/>
                    </a:lnTo>
                    <a:lnTo>
                      <a:pt x="134" y="343"/>
                    </a:lnTo>
                    <a:lnTo>
                      <a:pt x="134" y="49"/>
                    </a:lnTo>
                    <a:lnTo>
                      <a:pt x="134" y="49"/>
                    </a:lnTo>
                    <a:lnTo>
                      <a:pt x="132" y="40"/>
                    </a:lnTo>
                    <a:lnTo>
                      <a:pt x="130" y="30"/>
                    </a:lnTo>
                    <a:lnTo>
                      <a:pt x="126" y="22"/>
                    </a:lnTo>
                    <a:lnTo>
                      <a:pt x="120" y="15"/>
                    </a:lnTo>
                    <a:lnTo>
                      <a:pt x="113" y="8"/>
                    </a:lnTo>
                    <a:lnTo>
                      <a:pt x="105" y="5"/>
                    </a:lnTo>
                    <a:lnTo>
                      <a:pt x="96" y="2"/>
                    </a:lnTo>
                    <a:lnTo>
                      <a:pt x="85" y="0"/>
                    </a:lnTo>
                    <a:lnTo>
                      <a:pt x="85" y="0"/>
                    </a:lnTo>
                    <a:close/>
                    <a:moveTo>
                      <a:pt x="85" y="449"/>
                    </a:moveTo>
                    <a:lnTo>
                      <a:pt x="85" y="449"/>
                    </a:lnTo>
                    <a:lnTo>
                      <a:pt x="78" y="449"/>
                    </a:lnTo>
                    <a:lnTo>
                      <a:pt x="72" y="446"/>
                    </a:lnTo>
                    <a:lnTo>
                      <a:pt x="65" y="443"/>
                    </a:lnTo>
                    <a:lnTo>
                      <a:pt x="60" y="438"/>
                    </a:lnTo>
                    <a:lnTo>
                      <a:pt x="55" y="433"/>
                    </a:lnTo>
                    <a:lnTo>
                      <a:pt x="52" y="427"/>
                    </a:lnTo>
                    <a:lnTo>
                      <a:pt x="50" y="420"/>
                    </a:lnTo>
                    <a:lnTo>
                      <a:pt x="49" y="413"/>
                    </a:lnTo>
                    <a:lnTo>
                      <a:pt x="49" y="413"/>
                    </a:lnTo>
                    <a:lnTo>
                      <a:pt x="50" y="405"/>
                    </a:lnTo>
                    <a:lnTo>
                      <a:pt x="52" y="399"/>
                    </a:lnTo>
                    <a:lnTo>
                      <a:pt x="55" y="392"/>
                    </a:lnTo>
                    <a:lnTo>
                      <a:pt x="60" y="387"/>
                    </a:lnTo>
                    <a:lnTo>
                      <a:pt x="65" y="383"/>
                    </a:lnTo>
                    <a:lnTo>
                      <a:pt x="72" y="380"/>
                    </a:lnTo>
                    <a:lnTo>
                      <a:pt x="78" y="377"/>
                    </a:lnTo>
                    <a:lnTo>
                      <a:pt x="85" y="376"/>
                    </a:lnTo>
                    <a:lnTo>
                      <a:pt x="85" y="376"/>
                    </a:lnTo>
                    <a:lnTo>
                      <a:pt x="92" y="377"/>
                    </a:lnTo>
                    <a:lnTo>
                      <a:pt x="99" y="380"/>
                    </a:lnTo>
                    <a:lnTo>
                      <a:pt x="106" y="383"/>
                    </a:lnTo>
                    <a:lnTo>
                      <a:pt x="111" y="387"/>
                    </a:lnTo>
                    <a:lnTo>
                      <a:pt x="115" y="392"/>
                    </a:lnTo>
                    <a:lnTo>
                      <a:pt x="119" y="399"/>
                    </a:lnTo>
                    <a:lnTo>
                      <a:pt x="121" y="405"/>
                    </a:lnTo>
                    <a:lnTo>
                      <a:pt x="122" y="413"/>
                    </a:lnTo>
                    <a:lnTo>
                      <a:pt x="122" y="413"/>
                    </a:lnTo>
                    <a:lnTo>
                      <a:pt x="121" y="420"/>
                    </a:lnTo>
                    <a:lnTo>
                      <a:pt x="119" y="427"/>
                    </a:lnTo>
                    <a:lnTo>
                      <a:pt x="115" y="433"/>
                    </a:lnTo>
                    <a:lnTo>
                      <a:pt x="111" y="438"/>
                    </a:lnTo>
                    <a:lnTo>
                      <a:pt x="106" y="443"/>
                    </a:lnTo>
                    <a:lnTo>
                      <a:pt x="99" y="446"/>
                    </a:lnTo>
                    <a:lnTo>
                      <a:pt x="92" y="449"/>
                    </a:lnTo>
                    <a:lnTo>
                      <a:pt x="85" y="449"/>
                    </a:lnTo>
                    <a:lnTo>
                      <a:pt x="85" y="449"/>
                    </a:lnTo>
                    <a:close/>
                  </a:path>
                </a:pathLst>
              </a:custGeom>
              <a:solidFill>
                <a:schemeClr val="accent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grpSp>
          <p:nvGrpSpPr>
            <p:cNvPr id="7" name="Group 6"/>
            <p:cNvGrpSpPr>
              <a:grpSpLocks noChangeAspect="1"/>
            </p:cNvGrpSpPr>
            <p:nvPr/>
          </p:nvGrpSpPr>
          <p:grpSpPr>
            <a:xfrm>
              <a:off x="6126480" y="3963553"/>
              <a:ext cx="914400" cy="914399"/>
              <a:chOff x="7141493" y="3143959"/>
              <a:chExt cx="819710" cy="819709"/>
            </a:xfrm>
          </p:grpSpPr>
          <p:sp>
            <p:nvSpPr>
              <p:cNvPr id="173" name="Oval 172"/>
              <p:cNvSpPr/>
              <p:nvPr/>
            </p:nvSpPr>
            <p:spPr bwMode="auto">
              <a:xfrm>
                <a:off x="7141493" y="3143959"/>
                <a:ext cx="819710" cy="819709"/>
              </a:xfrm>
              <a:prstGeom prst="ellipse">
                <a:avLst/>
              </a:prstGeom>
              <a:solidFill>
                <a:schemeClr val="accent2"/>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ysClr val="windowText" lastClr="000000"/>
                  </a:solidFill>
                  <a:latin typeface="Segoe UI"/>
                </a:endParaRPr>
              </a:p>
            </p:txBody>
          </p:sp>
          <p:sp>
            <p:nvSpPr>
              <p:cNvPr id="174" name="Freeform 173"/>
              <p:cNvSpPr>
                <a:spLocks noEditPoints="1"/>
              </p:cNvSpPr>
              <p:nvPr/>
            </p:nvSpPr>
            <p:spPr bwMode="auto">
              <a:xfrm>
                <a:off x="7337483" y="3318207"/>
                <a:ext cx="427731" cy="471213"/>
              </a:xfrm>
              <a:custGeom>
                <a:avLst/>
                <a:gdLst>
                  <a:gd name="T0" fmla="*/ 88 w 1048"/>
                  <a:gd name="T1" fmla="*/ 0 h 1006"/>
                  <a:gd name="T2" fmla="*/ 1048 w 1048"/>
                  <a:gd name="T3" fmla="*/ 503 h 1006"/>
                  <a:gd name="T4" fmla="*/ 527 w 1048"/>
                  <a:gd name="T5" fmla="*/ 945 h 1006"/>
                  <a:gd name="T6" fmla="*/ 291 w 1048"/>
                  <a:gd name="T7" fmla="*/ 861 h 1006"/>
                  <a:gd name="T8" fmla="*/ 122 w 1048"/>
                  <a:gd name="T9" fmla="*/ 79 h 1006"/>
                  <a:gd name="T10" fmla="*/ 517 w 1048"/>
                  <a:gd name="T11" fmla="*/ 70 h 1006"/>
                  <a:gd name="T12" fmla="*/ 737 w 1048"/>
                  <a:gd name="T13" fmla="*/ 111 h 1006"/>
                  <a:gd name="T14" fmla="*/ 932 w 1048"/>
                  <a:gd name="T15" fmla="*/ 96 h 1006"/>
                  <a:gd name="T16" fmla="*/ 951 w 1048"/>
                  <a:gd name="T17" fmla="*/ 475 h 1006"/>
                  <a:gd name="T18" fmla="*/ 859 w 1048"/>
                  <a:gd name="T19" fmla="*/ 132 h 1006"/>
                  <a:gd name="T20" fmla="*/ 836 w 1048"/>
                  <a:gd name="T21" fmla="*/ 136 h 1006"/>
                  <a:gd name="T22" fmla="*/ 797 w 1048"/>
                  <a:gd name="T23" fmla="*/ 142 h 1006"/>
                  <a:gd name="T24" fmla="*/ 759 w 1048"/>
                  <a:gd name="T25" fmla="*/ 145 h 1006"/>
                  <a:gd name="T26" fmla="*/ 522 w 1048"/>
                  <a:gd name="T27" fmla="*/ 104 h 1006"/>
                  <a:gd name="T28" fmla="*/ 309 w 1048"/>
                  <a:gd name="T29" fmla="*/ 145 h 1006"/>
                  <a:gd name="T30" fmla="*/ 267 w 1048"/>
                  <a:gd name="T31" fmla="*/ 144 h 1006"/>
                  <a:gd name="T32" fmla="*/ 231 w 1048"/>
                  <a:gd name="T33" fmla="*/ 140 h 1006"/>
                  <a:gd name="T34" fmla="*/ 205 w 1048"/>
                  <a:gd name="T35" fmla="*/ 136 h 1006"/>
                  <a:gd name="T36" fmla="*/ 144 w 1048"/>
                  <a:gd name="T37" fmla="*/ 122 h 1006"/>
                  <a:gd name="T38" fmla="*/ 93 w 1048"/>
                  <a:gd name="T39" fmla="*/ 501 h 1006"/>
                  <a:gd name="T40" fmla="*/ 95 w 1048"/>
                  <a:gd name="T41" fmla="*/ 543 h 1006"/>
                  <a:gd name="T42" fmla="*/ 98 w 1048"/>
                  <a:gd name="T43" fmla="*/ 566 h 1006"/>
                  <a:gd name="T44" fmla="*/ 108 w 1048"/>
                  <a:gd name="T45" fmla="*/ 605 h 1006"/>
                  <a:gd name="T46" fmla="*/ 115 w 1048"/>
                  <a:gd name="T47" fmla="*/ 626 h 1006"/>
                  <a:gd name="T48" fmla="*/ 132 w 1048"/>
                  <a:gd name="T49" fmla="*/ 663 h 1006"/>
                  <a:gd name="T50" fmla="*/ 522 w 1048"/>
                  <a:gd name="T51" fmla="*/ 907 h 1006"/>
                  <a:gd name="T52" fmla="*/ 756 w 1048"/>
                  <a:gd name="T53" fmla="*/ 817 h 1006"/>
                  <a:gd name="T54" fmla="*/ 767 w 1048"/>
                  <a:gd name="T55" fmla="*/ 810 h 1006"/>
                  <a:gd name="T56" fmla="*/ 779 w 1048"/>
                  <a:gd name="T57" fmla="*/ 802 h 1006"/>
                  <a:gd name="T58" fmla="*/ 834 w 1048"/>
                  <a:gd name="T59" fmla="*/ 760 h 1006"/>
                  <a:gd name="T60" fmla="*/ 844 w 1048"/>
                  <a:gd name="T61" fmla="*/ 751 h 1006"/>
                  <a:gd name="T62" fmla="*/ 851 w 1048"/>
                  <a:gd name="T63" fmla="*/ 744 h 1006"/>
                  <a:gd name="T64" fmla="*/ 878 w 1048"/>
                  <a:gd name="T65" fmla="*/ 714 h 1006"/>
                  <a:gd name="T66" fmla="*/ 911 w 1048"/>
                  <a:gd name="T67" fmla="*/ 663 h 1006"/>
                  <a:gd name="T68" fmla="*/ 928 w 1048"/>
                  <a:gd name="T69" fmla="*/ 626 h 1006"/>
                  <a:gd name="T70" fmla="*/ 936 w 1048"/>
                  <a:gd name="T71" fmla="*/ 605 h 1006"/>
                  <a:gd name="T72" fmla="*/ 945 w 1048"/>
                  <a:gd name="T73" fmla="*/ 566 h 1006"/>
                  <a:gd name="T74" fmla="*/ 949 w 1048"/>
                  <a:gd name="T75" fmla="*/ 543 h 1006"/>
                  <a:gd name="T76" fmla="*/ 951 w 1048"/>
                  <a:gd name="T77" fmla="*/ 501 h 1006"/>
                  <a:gd name="T78" fmla="*/ 898 w 1048"/>
                  <a:gd name="T79" fmla="*/ 523 h 1006"/>
                  <a:gd name="T80" fmla="*/ 894 w 1048"/>
                  <a:gd name="T81" fmla="*/ 558 h 1006"/>
                  <a:gd name="T82" fmla="*/ 890 w 1048"/>
                  <a:gd name="T83" fmla="*/ 577 h 1006"/>
                  <a:gd name="T84" fmla="*/ 880 w 1048"/>
                  <a:gd name="T85" fmla="*/ 611 h 1006"/>
                  <a:gd name="T86" fmla="*/ 864 w 1048"/>
                  <a:gd name="T87" fmla="*/ 644 h 1006"/>
                  <a:gd name="T88" fmla="*/ 835 w 1048"/>
                  <a:gd name="T89" fmla="*/ 688 h 1006"/>
                  <a:gd name="T90" fmla="*/ 829 w 1048"/>
                  <a:gd name="T91" fmla="*/ 696 h 1006"/>
                  <a:gd name="T92" fmla="*/ 812 w 1048"/>
                  <a:gd name="T93" fmla="*/ 714 h 1006"/>
                  <a:gd name="T94" fmla="*/ 798 w 1048"/>
                  <a:gd name="T95" fmla="*/ 727 h 1006"/>
                  <a:gd name="T96" fmla="*/ 750 w 1048"/>
                  <a:gd name="T97" fmla="*/ 765 h 1006"/>
                  <a:gd name="T98" fmla="*/ 741 w 1048"/>
                  <a:gd name="T99" fmla="*/ 770 h 1006"/>
                  <a:gd name="T100" fmla="*/ 730 w 1048"/>
                  <a:gd name="T101" fmla="*/ 778 h 1006"/>
                  <a:gd name="T102" fmla="*/ 525 w 1048"/>
                  <a:gd name="T103" fmla="*/ 856 h 1006"/>
                  <a:gd name="T104" fmla="*/ 337 w 1048"/>
                  <a:gd name="T105" fmla="*/ 787 h 1006"/>
                  <a:gd name="T106" fmla="*/ 854 w 1048"/>
                  <a:gd name="T107" fmla="*/ 234 h 1006"/>
                  <a:gd name="T108" fmla="*/ 855 w 1048"/>
                  <a:gd name="T109" fmla="*/ 172 h 1006"/>
                  <a:gd name="T110" fmla="*/ 898 w 1048"/>
                  <a:gd name="T111" fmla="*/ 52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8" h="1006">
                    <a:moveTo>
                      <a:pt x="960" y="0"/>
                    </a:moveTo>
                    <a:cubicBezTo>
                      <a:pt x="713" y="117"/>
                      <a:pt x="524" y="0"/>
                      <a:pt x="524" y="0"/>
                    </a:cubicBezTo>
                    <a:cubicBezTo>
                      <a:pt x="524" y="0"/>
                      <a:pt x="335" y="117"/>
                      <a:pt x="88" y="0"/>
                    </a:cubicBezTo>
                    <a:cubicBezTo>
                      <a:pt x="88" y="0"/>
                      <a:pt x="0" y="197"/>
                      <a:pt x="0" y="503"/>
                    </a:cubicBezTo>
                    <a:cubicBezTo>
                      <a:pt x="0" y="926"/>
                      <a:pt x="524" y="1006"/>
                      <a:pt x="524" y="1006"/>
                    </a:cubicBezTo>
                    <a:cubicBezTo>
                      <a:pt x="524" y="1006"/>
                      <a:pt x="1048" y="926"/>
                      <a:pt x="1048" y="503"/>
                    </a:cubicBezTo>
                    <a:cubicBezTo>
                      <a:pt x="1048" y="197"/>
                      <a:pt x="960" y="0"/>
                      <a:pt x="960" y="0"/>
                    </a:cubicBezTo>
                    <a:close/>
                    <a:moveTo>
                      <a:pt x="761" y="859"/>
                    </a:moveTo>
                    <a:cubicBezTo>
                      <a:pt x="664" y="914"/>
                      <a:pt x="565" y="937"/>
                      <a:pt x="527" y="945"/>
                    </a:cubicBezTo>
                    <a:cubicBezTo>
                      <a:pt x="524" y="946"/>
                      <a:pt x="524" y="946"/>
                      <a:pt x="524" y="946"/>
                    </a:cubicBezTo>
                    <a:cubicBezTo>
                      <a:pt x="520" y="945"/>
                      <a:pt x="520" y="945"/>
                      <a:pt x="520" y="945"/>
                    </a:cubicBezTo>
                    <a:cubicBezTo>
                      <a:pt x="484" y="938"/>
                      <a:pt x="388" y="915"/>
                      <a:pt x="291" y="861"/>
                    </a:cubicBezTo>
                    <a:cubicBezTo>
                      <a:pt x="137" y="776"/>
                      <a:pt x="59" y="655"/>
                      <a:pt x="59" y="503"/>
                    </a:cubicBezTo>
                    <a:cubicBezTo>
                      <a:pt x="59" y="324"/>
                      <a:pt x="90" y="183"/>
                      <a:pt x="116" y="96"/>
                    </a:cubicBezTo>
                    <a:cubicBezTo>
                      <a:pt x="122" y="79"/>
                      <a:pt x="122" y="79"/>
                      <a:pt x="122" y="79"/>
                    </a:cubicBezTo>
                    <a:cubicBezTo>
                      <a:pt x="139" y="84"/>
                      <a:pt x="139" y="84"/>
                      <a:pt x="139" y="84"/>
                    </a:cubicBezTo>
                    <a:cubicBezTo>
                      <a:pt x="196" y="102"/>
                      <a:pt x="253" y="111"/>
                      <a:pt x="311" y="111"/>
                    </a:cubicBezTo>
                    <a:cubicBezTo>
                      <a:pt x="402" y="111"/>
                      <a:pt x="473" y="89"/>
                      <a:pt x="517" y="70"/>
                    </a:cubicBezTo>
                    <a:cubicBezTo>
                      <a:pt x="524" y="67"/>
                      <a:pt x="524" y="67"/>
                      <a:pt x="524" y="67"/>
                    </a:cubicBezTo>
                    <a:cubicBezTo>
                      <a:pt x="531" y="70"/>
                      <a:pt x="531" y="70"/>
                      <a:pt x="531" y="70"/>
                    </a:cubicBezTo>
                    <a:cubicBezTo>
                      <a:pt x="575" y="89"/>
                      <a:pt x="646" y="111"/>
                      <a:pt x="737" y="111"/>
                    </a:cubicBezTo>
                    <a:cubicBezTo>
                      <a:pt x="795" y="111"/>
                      <a:pt x="852" y="102"/>
                      <a:pt x="909" y="84"/>
                    </a:cubicBezTo>
                    <a:cubicBezTo>
                      <a:pt x="926" y="79"/>
                      <a:pt x="926" y="79"/>
                      <a:pt x="926" y="79"/>
                    </a:cubicBezTo>
                    <a:cubicBezTo>
                      <a:pt x="932" y="96"/>
                      <a:pt x="932" y="96"/>
                      <a:pt x="932" y="96"/>
                    </a:cubicBezTo>
                    <a:cubicBezTo>
                      <a:pt x="958" y="182"/>
                      <a:pt x="989" y="322"/>
                      <a:pt x="989" y="503"/>
                    </a:cubicBezTo>
                    <a:cubicBezTo>
                      <a:pt x="989" y="654"/>
                      <a:pt x="912" y="774"/>
                      <a:pt x="761" y="859"/>
                    </a:cubicBezTo>
                    <a:close/>
                    <a:moveTo>
                      <a:pt x="951" y="475"/>
                    </a:moveTo>
                    <a:cubicBezTo>
                      <a:pt x="948" y="323"/>
                      <a:pt x="923" y="202"/>
                      <a:pt x="900" y="122"/>
                    </a:cubicBezTo>
                    <a:cubicBezTo>
                      <a:pt x="900" y="122"/>
                      <a:pt x="900" y="122"/>
                      <a:pt x="900" y="122"/>
                    </a:cubicBezTo>
                    <a:cubicBezTo>
                      <a:pt x="886" y="125"/>
                      <a:pt x="873" y="129"/>
                      <a:pt x="859" y="132"/>
                    </a:cubicBezTo>
                    <a:cubicBezTo>
                      <a:pt x="859" y="132"/>
                      <a:pt x="858" y="132"/>
                      <a:pt x="858" y="132"/>
                    </a:cubicBezTo>
                    <a:cubicBezTo>
                      <a:pt x="851" y="134"/>
                      <a:pt x="845" y="135"/>
                      <a:pt x="838" y="136"/>
                    </a:cubicBezTo>
                    <a:cubicBezTo>
                      <a:pt x="838" y="136"/>
                      <a:pt x="837" y="136"/>
                      <a:pt x="836" y="136"/>
                    </a:cubicBezTo>
                    <a:cubicBezTo>
                      <a:pt x="830" y="137"/>
                      <a:pt x="824" y="138"/>
                      <a:pt x="818" y="139"/>
                    </a:cubicBezTo>
                    <a:cubicBezTo>
                      <a:pt x="816" y="139"/>
                      <a:pt x="814" y="140"/>
                      <a:pt x="812" y="140"/>
                    </a:cubicBezTo>
                    <a:cubicBezTo>
                      <a:pt x="807" y="141"/>
                      <a:pt x="802" y="141"/>
                      <a:pt x="797" y="142"/>
                    </a:cubicBezTo>
                    <a:cubicBezTo>
                      <a:pt x="793" y="142"/>
                      <a:pt x="790" y="142"/>
                      <a:pt x="786" y="143"/>
                    </a:cubicBezTo>
                    <a:cubicBezTo>
                      <a:pt x="783" y="143"/>
                      <a:pt x="780" y="143"/>
                      <a:pt x="776" y="144"/>
                    </a:cubicBezTo>
                    <a:cubicBezTo>
                      <a:pt x="770" y="144"/>
                      <a:pt x="765" y="144"/>
                      <a:pt x="759" y="145"/>
                    </a:cubicBezTo>
                    <a:cubicBezTo>
                      <a:pt x="758" y="145"/>
                      <a:pt x="757" y="145"/>
                      <a:pt x="756" y="145"/>
                    </a:cubicBezTo>
                    <a:cubicBezTo>
                      <a:pt x="749" y="145"/>
                      <a:pt x="742" y="145"/>
                      <a:pt x="735" y="145"/>
                    </a:cubicBezTo>
                    <a:cubicBezTo>
                      <a:pt x="642" y="145"/>
                      <a:pt x="569" y="123"/>
                      <a:pt x="522" y="104"/>
                    </a:cubicBezTo>
                    <a:cubicBezTo>
                      <a:pt x="522" y="104"/>
                      <a:pt x="522" y="104"/>
                      <a:pt x="522" y="104"/>
                    </a:cubicBezTo>
                    <a:cubicBezTo>
                      <a:pt x="522" y="104"/>
                      <a:pt x="522" y="104"/>
                      <a:pt x="522" y="104"/>
                    </a:cubicBezTo>
                    <a:cubicBezTo>
                      <a:pt x="475" y="123"/>
                      <a:pt x="401" y="145"/>
                      <a:pt x="309" y="145"/>
                    </a:cubicBezTo>
                    <a:cubicBezTo>
                      <a:pt x="302" y="145"/>
                      <a:pt x="295" y="145"/>
                      <a:pt x="288" y="145"/>
                    </a:cubicBezTo>
                    <a:cubicBezTo>
                      <a:pt x="287" y="145"/>
                      <a:pt x="286" y="145"/>
                      <a:pt x="285" y="145"/>
                    </a:cubicBezTo>
                    <a:cubicBezTo>
                      <a:pt x="279" y="144"/>
                      <a:pt x="273" y="144"/>
                      <a:pt x="267" y="144"/>
                    </a:cubicBezTo>
                    <a:cubicBezTo>
                      <a:pt x="264" y="143"/>
                      <a:pt x="261" y="143"/>
                      <a:pt x="257" y="143"/>
                    </a:cubicBezTo>
                    <a:cubicBezTo>
                      <a:pt x="254" y="142"/>
                      <a:pt x="250" y="142"/>
                      <a:pt x="246" y="142"/>
                    </a:cubicBezTo>
                    <a:cubicBezTo>
                      <a:pt x="241" y="141"/>
                      <a:pt x="236" y="141"/>
                      <a:pt x="231" y="140"/>
                    </a:cubicBezTo>
                    <a:cubicBezTo>
                      <a:pt x="229" y="140"/>
                      <a:pt x="228" y="139"/>
                      <a:pt x="226" y="139"/>
                    </a:cubicBezTo>
                    <a:cubicBezTo>
                      <a:pt x="220" y="138"/>
                      <a:pt x="213" y="137"/>
                      <a:pt x="207" y="136"/>
                    </a:cubicBezTo>
                    <a:cubicBezTo>
                      <a:pt x="207" y="136"/>
                      <a:pt x="206" y="136"/>
                      <a:pt x="205" y="136"/>
                    </a:cubicBezTo>
                    <a:cubicBezTo>
                      <a:pt x="199" y="135"/>
                      <a:pt x="192" y="134"/>
                      <a:pt x="186" y="132"/>
                    </a:cubicBezTo>
                    <a:cubicBezTo>
                      <a:pt x="185" y="132"/>
                      <a:pt x="185" y="132"/>
                      <a:pt x="185" y="132"/>
                    </a:cubicBezTo>
                    <a:cubicBezTo>
                      <a:pt x="171" y="129"/>
                      <a:pt x="157" y="125"/>
                      <a:pt x="144" y="122"/>
                    </a:cubicBezTo>
                    <a:cubicBezTo>
                      <a:pt x="143" y="122"/>
                      <a:pt x="143" y="122"/>
                      <a:pt x="143" y="122"/>
                    </a:cubicBezTo>
                    <a:cubicBezTo>
                      <a:pt x="120" y="202"/>
                      <a:pt x="95" y="323"/>
                      <a:pt x="93" y="475"/>
                    </a:cubicBezTo>
                    <a:cubicBezTo>
                      <a:pt x="93" y="484"/>
                      <a:pt x="93" y="492"/>
                      <a:pt x="93" y="501"/>
                    </a:cubicBezTo>
                    <a:cubicBezTo>
                      <a:pt x="93" y="508"/>
                      <a:pt x="93" y="514"/>
                      <a:pt x="93" y="521"/>
                    </a:cubicBezTo>
                    <a:cubicBezTo>
                      <a:pt x="93" y="522"/>
                      <a:pt x="93" y="523"/>
                      <a:pt x="93" y="524"/>
                    </a:cubicBezTo>
                    <a:cubicBezTo>
                      <a:pt x="94" y="530"/>
                      <a:pt x="94" y="537"/>
                      <a:pt x="95" y="543"/>
                    </a:cubicBezTo>
                    <a:cubicBezTo>
                      <a:pt x="95" y="544"/>
                      <a:pt x="95" y="545"/>
                      <a:pt x="95" y="546"/>
                    </a:cubicBezTo>
                    <a:cubicBezTo>
                      <a:pt x="96" y="552"/>
                      <a:pt x="97" y="559"/>
                      <a:pt x="98" y="565"/>
                    </a:cubicBezTo>
                    <a:cubicBezTo>
                      <a:pt x="98" y="566"/>
                      <a:pt x="98" y="566"/>
                      <a:pt x="98" y="566"/>
                    </a:cubicBezTo>
                    <a:cubicBezTo>
                      <a:pt x="100" y="573"/>
                      <a:pt x="101" y="579"/>
                      <a:pt x="102" y="586"/>
                    </a:cubicBezTo>
                    <a:cubicBezTo>
                      <a:pt x="103" y="586"/>
                      <a:pt x="103" y="586"/>
                      <a:pt x="103" y="586"/>
                    </a:cubicBezTo>
                    <a:cubicBezTo>
                      <a:pt x="104" y="593"/>
                      <a:pt x="106" y="599"/>
                      <a:pt x="108" y="605"/>
                    </a:cubicBezTo>
                    <a:cubicBezTo>
                      <a:pt x="108" y="606"/>
                      <a:pt x="108" y="606"/>
                      <a:pt x="108" y="607"/>
                    </a:cubicBezTo>
                    <a:cubicBezTo>
                      <a:pt x="110" y="613"/>
                      <a:pt x="112" y="619"/>
                      <a:pt x="115" y="625"/>
                    </a:cubicBezTo>
                    <a:cubicBezTo>
                      <a:pt x="115" y="626"/>
                      <a:pt x="115" y="626"/>
                      <a:pt x="115" y="626"/>
                    </a:cubicBezTo>
                    <a:cubicBezTo>
                      <a:pt x="120" y="639"/>
                      <a:pt x="126" y="651"/>
                      <a:pt x="132" y="663"/>
                    </a:cubicBezTo>
                    <a:cubicBezTo>
                      <a:pt x="132" y="663"/>
                      <a:pt x="132" y="663"/>
                      <a:pt x="132" y="663"/>
                    </a:cubicBezTo>
                    <a:cubicBezTo>
                      <a:pt x="132" y="663"/>
                      <a:pt x="132" y="663"/>
                      <a:pt x="132" y="663"/>
                    </a:cubicBezTo>
                    <a:cubicBezTo>
                      <a:pt x="167" y="728"/>
                      <a:pt x="225" y="783"/>
                      <a:pt x="306" y="828"/>
                    </a:cubicBezTo>
                    <a:cubicBezTo>
                      <a:pt x="395" y="877"/>
                      <a:pt x="484" y="899"/>
                      <a:pt x="522" y="907"/>
                    </a:cubicBezTo>
                    <a:cubicBezTo>
                      <a:pt x="522" y="907"/>
                      <a:pt x="522" y="907"/>
                      <a:pt x="522" y="907"/>
                    </a:cubicBezTo>
                    <a:cubicBezTo>
                      <a:pt x="522" y="907"/>
                      <a:pt x="522" y="907"/>
                      <a:pt x="522" y="907"/>
                    </a:cubicBezTo>
                    <a:cubicBezTo>
                      <a:pt x="559" y="899"/>
                      <a:pt x="648" y="877"/>
                      <a:pt x="738" y="828"/>
                    </a:cubicBezTo>
                    <a:cubicBezTo>
                      <a:pt x="744" y="824"/>
                      <a:pt x="750" y="820"/>
                      <a:pt x="756" y="817"/>
                    </a:cubicBezTo>
                    <a:cubicBezTo>
                      <a:pt x="756" y="817"/>
                      <a:pt x="756" y="817"/>
                      <a:pt x="756" y="817"/>
                    </a:cubicBezTo>
                    <a:cubicBezTo>
                      <a:pt x="757" y="817"/>
                      <a:pt x="757" y="816"/>
                      <a:pt x="757" y="816"/>
                    </a:cubicBezTo>
                    <a:cubicBezTo>
                      <a:pt x="761" y="814"/>
                      <a:pt x="764" y="812"/>
                      <a:pt x="767" y="810"/>
                    </a:cubicBezTo>
                    <a:cubicBezTo>
                      <a:pt x="768" y="810"/>
                      <a:pt x="769" y="809"/>
                      <a:pt x="770" y="809"/>
                    </a:cubicBezTo>
                    <a:cubicBezTo>
                      <a:pt x="773" y="807"/>
                      <a:pt x="776" y="805"/>
                      <a:pt x="778" y="803"/>
                    </a:cubicBezTo>
                    <a:cubicBezTo>
                      <a:pt x="779" y="803"/>
                      <a:pt x="779" y="803"/>
                      <a:pt x="779" y="802"/>
                    </a:cubicBezTo>
                    <a:cubicBezTo>
                      <a:pt x="779" y="802"/>
                      <a:pt x="779" y="802"/>
                      <a:pt x="779" y="802"/>
                    </a:cubicBezTo>
                    <a:cubicBezTo>
                      <a:pt x="799" y="789"/>
                      <a:pt x="817" y="775"/>
                      <a:pt x="834" y="760"/>
                    </a:cubicBezTo>
                    <a:cubicBezTo>
                      <a:pt x="834" y="760"/>
                      <a:pt x="834" y="760"/>
                      <a:pt x="834" y="760"/>
                    </a:cubicBezTo>
                    <a:cubicBezTo>
                      <a:pt x="834" y="760"/>
                      <a:pt x="834" y="760"/>
                      <a:pt x="835" y="759"/>
                    </a:cubicBezTo>
                    <a:cubicBezTo>
                      <a:pt x="837" y="757"/>
                      <a:pt x="840" y="755"/>
                      <a:pt x="842" y="752"/>
                    </a:cubicBezTo>
                    <a:cubicBezTo>
                      <a:pt x="843" y="752"/>
                      <a:pt x="843" y="751"/>
                      <a:pt x="844" y="751"/>
                    </a:cubicBezTo>
                    <a:cubicBezTo>
                      <a:pt x="846" y="749"/>
                      <a:pt x="849" y="746"/>
                      <a:pt x="851" y="744"/>
                    </a:cubicBezTo>
                    <a:cubicBezTo>
                      <a:pt x="851" y="744"/>
                      <a:pt x="851" y="744"/>
                      <a:pt x="851" y="744"/>
                    </a:cubicBezTo>
                    <a:cubicBezTo>
                      <a:pt x="851" y="744"/>
                      <a:pt x="851" y="744"/>
                      <a:pt x="851" y="744"/>
                    </a:cubicBezTo>
                    <a:cubicBezTo>
                      <a:pt x="858" y="737"/>
                      <a:pt x="864" y="730"/>
                      <a:pt x="870" y="723"/>
                    </a:cubicBezTo>
                    <a:cubicBezTo>
                      <a:pt x="870" y="723"/>
                      <a:pt x="870" y="722"/>
                      <a:pt x="871" y="722"/>
                    </a:cubicBezTo>
                    <a:cubicBezTo>
                      <a:pt x="873" y="720"/>
                      <a:pt x="875" y="717"/>
                      <a:pt x="878" y="714"/>
                    </a:cubicBezTo>
                    <a:cubicBezTo>
                      <a:pt x="878" y="714"/>
                      <a:pt x="878" y="714"/>
                      <a:pt x="878" y="714"/>
                    </a:cubicBezTo>
                    <a:cubicBezTo>
                      <a:pt x="878" y="714"/>
                      <a:pt x="878" y="714"/>
                      <a:pt x="878" y="714"/>
                    </a:cubicBezTo>
                    <a:cubicBezTo>
                      <a:pt x="891" y="698"/>
                      <a:pt x="902" y="681"/>
                      <a:pt x="911" y="663"/>
                    </a:cubicBezTo>
                    <a:cubicBezTo>
                      <a:pt x="911" y="663"/>
                      <a:pt x="911" y="663"/>
                      <a:pt x="911" y="663"/>
                    </a:cubicBezTo>
                    <a:cubicBezTo>
                      <a:pt x="911" y="663"/>
                      <a:pt x="911" y="663"/>
                      <a:pt x="911" y="663"/>
                    </a:cubicBezTo>
                    <a:cubicBezTo>
                      <a:pt x="918" y="651"/>
                      <a:pt x="923" y="639"/>
                      <a:pt x="928" y="626"/>
                    </a:cubicBezTo>
                    <a:cubicBezTo>
                      <a:pt x="928" y="626"/>
                      <a:pt x="929" y="626"/>
                      <a:pt x="929" y="625"/>
                    </a:cubicBezTo>
                    <a:cubicBezTo>
                      <a:pt x="931" y="619"/>
                      <a:pt x="933" y="613"/>
                      <a:pt x="935" y="607"/>
                    </a:cubicBezTo>
                    <a:cubicBezTo>
                      <a:pt x="935" y="606"/>
                      <a:pt x="935" y="606"/>
                      <a:pt x="936" y="605"/>
                    </a:cubicBezTo>
                    <a:cubicBezTo>
                      <a:pt x="938" y="599"/>
                      <a:pt x="939" y="593"/>
                      <a:pt x="941" y="586"/>
                    </a:cubicBezTo>
                    <a:cubicBezTo>
                      <a:pt x="941" y="586"/>
                      <a:pt x="941" y="586"/>
                      <a:pt x="941" y="586"/>
                    </a:cubicBezTo>
                    <a:cubicBezTo>
                      <a:pt x="943" y="579"/>
                      <a:pt x="944" y="573"/>
                      <a:pt x="945" y="566"/>
                    </a:cubicBezTo>
                    <a:cubicBezTo>
                      <a:pt x="945" y="566"/>
                      <a:pt x="945" y="566"/>
                      <a:pt x="945" y="565"/>
                    </a:cubicBezTo>
                    <a:cubicBezTo>
                      <a:pt x="946" y="559"/>
                      <a:pt x="947" y="552"/>
                      <a:pt x="948" y="546"/>
                    </a:cubicBezTo>
                    <a:cubicBezTo>
                      <a:pt x="948" y="545"/>
                      <a:pt x="948" y="544"/>
                      <a:pt x="949" y="543"/>
                    </a:cubicBezTo>
                    <a:cubicBezTo>
                      <a:pt x="949" y="537"/>
                      <a:pt x="950" y="530"/>
                      <a:pt x="950" y="524"/>
                    </a:cubicBezTo>
                    <a:cubicBezTo>
                      <a:pt x="950" y="523"/>
                      <a:pt x="950" y="522"/>
                      <a:pt x="950" y="521"/>
                    </a:cubicBezTo>
                    <a:cubicBezTo>
                      <a:pt x="951" y="514"/>
                      <a:pt x="951" y="508"/>
                      <a:pt x="951" y="501"/>
                    </a:cubicBezTo>
                    <a:cubicBezTo>
                      <a:pt x="951" y="492"/>
                      <a:pt x="951" y="484"/>
                      <a:pt x="951" y="475"/>
                    </a:cubicBezTo>
                    <a:close/>
                    <a:moveTo>
                      <a:pt x="898" y="520"/>
                    </a:moveTo>
                    <a:cubicBezTo>
                      <a:pt x="898" y="521"/>
                      <a:pt x="898" y="522"/>
                      <a:pt x="898" y="523"/>
                    </a:cubicBezTo>
                    <a:cubicBezTo>
                      <a:pt x="898" y="528"/>
                      <a:pt x="898" y="534"/>
                      <a:pt x="897" y="539"/>
                    </a:cubicBezTo>
                    <a:cubicBezTo>
                      <a:pt x="897" y="540"/>
                      <a:pt x="897" y="541"/>
                      <a:pt x="897" y="542"/>
                    </a:cubicBezTo>
                    <a:cubicBezTo>
                      <a:pt x="896" y="547"/>
                      <a:pt x="895" y="553"/>
                      <a:pt x="894" y="558"/>
                    </a:cubicBezTo>
                    <a:cubicBezTo>
                      <a:pt x="894" y="559"/>
                      <a:pt x="894" y="559"/>
                      <a:pt x="894" y="560"/>
                    </a:cubicBezTo>
                    <a:cubicBezTo>
                      <a:pt x="893" y="565"/>
                      <a:pt x="892" y="571"/>
                      <a:pt x="890" y="576"/>
                    </a:cubicBezTo>
                    <a:cubicBezTo>
                      <a:pt x="890" y="577"/>
                      <a:pt x="890" y="577"/>
                      <a:pt x="890" y="577"/>
                    </a:cubicBezTo>
                    <a:cubicBezTo>
                      <a:pt x="889" y="582"/>
                      <a:pt x="887" y="588"/>
                      <a:pt x="886" y="593"/>
                    </a:cubicBezTo>
                    <a:cubicBezTo>
                      <a:pt x="886" y="594"/>
                      <a:pt x="885" y="594"/>
                      <a:pt x="885" y="595"/>
                    </a:cubicBezTo>
                    <a:cubicBezTo>
                      <a:pt x="884" y="600"/>
                      <a:pt x="882" y="606"/>
                      <a:pt x="880" y="611"/>
                    </a:cubicBezTo>
                    <a:cubicBezTo>
                      <a:pt x="880" y="611"/>
                      <a:pt x="879" y="612"/>
                      <a:pt x="879" y="612"/>
                    </a:cubicBezTo>
                    <a:cubicBezTo>
                      <a:pt x="875" y="623"/>
                      <a:pt x="870" y="633"/>
                      <a:pt x="865" y="644"/>
                    </a:cubicBezTo>
                    <a:cubicBezTo>
                      <a:pt x="864" y="644"/>
                      <a:pt x="864" y="644"/>
                      <a:pt x="864" y="644"/>
                    </a:cubicBezTo>
                    <a:cubicBezTo>
                      <a:pt x="864" y="644"/>
                      <a:pt x="864" y="644"/>
                      <a:pt x="864" y="644"/>
                    </a:cubicBezTo>
                    <a:cubicBezTo>
                      <a:pt x="856" y="659"/>
                      <a:pt x="846" y="674"/>
                      <a:pt x="835" y="688"/>
                    </a:cubicBezTo>
                    <a:cubicBezTo>
                      <a:pt x="835" y="688"/>
                      <a:pt x="835" y="688"/>
                      <a:pt x="835" y="688"/>
                    </a:cubicBezTo>
                    <a:cubicBezTo>
                      <a:pt x="835" y="688"/>
                      <a:pt x="835" y="688"/>
                      <a:pt x="835" y="688"/>
                    </a:cubicBezTo>
                    <a:cubicBezTo>
                      <a:pt x="833" y="691"/>
                      <a:pt x="831" y="693"/>
                      <a:pt x="829" y="696"/>
                    </a:cubicBezTo>
                    <a:cubicBezTo>
                      <a:pt x="829" y="696"/>
                      <a:pt x="829" y="696"/>
                      <a:pt x="829" y="696"/>
                    </a:cubicBezTo>
                    <a:cubicBezTo>
                      <a:pt x="824" y="702"/>
                      <a:pt x="818" y="708"/>
                      <a:pt x="812" y="714"/>
                    </a:cubicBezTo>
                    <a:cubicBezTo>
                      <a:pt x="812" y="714"/>
                      <a:pt x="812" y="714"/>
                      <a:pt x="812" y="714"/>
                    </a:cubicBezTo>
                    <a:cubicBezTo>
                      <a:pt x="812" y="714"/>
                      <a:pt x="812" y="714"/>
                      <a:pt x="812" y="714"/>
                    </a:cubicBezTo>
                    <a:cubicBezTo>
                      <a:pt x="810" y="716"/>
                      <a:pt x="808" y="718"/>
                      <a:pt x="806" y="720"/>
                    </a:cubicBezTo>
                    <a:cubicBezTo>
                      <a:pt x="805" y="721"/>
                      <a:pt x="805" y="721"/>
                      <a:pt x="804" y="721"/>
                    </a:cubicBezTo>
                    <a:cubicBezTo>
                      <a:pt x="802" y="723"/>
                      <a:pt x="800" y="725"/>
                      <a:pt x="798" y="727"/>
                    </a:cubicBezTo>
                    <a:cubicBezTo>
                      <a:pt x="798" y="728"/>
                      <a:pt x="797" y="728"/>
                      <a:pt x="797" y="728"/>
                    </a:cubicBezTo>
                    <a:cubicBezTo>
                      <a:pt x="797" y="728"/>
                      <a:pt x="797" y="728"/>
                      <a:pt x="797" y="728"/>
                    </a:cubicBezTo>
                    <a:cubicBezTo>
                      <a:pt x="783" y="741"/>
                      <a:pt x="767" y="753"/>
                      <a:pt x="750" y="765"/>
                    </a:cubicBezTo>
                    <a:cubicBezTo>
                      <a:pt x="750" y="765"/>
                      <a:pt x="750" y="765"/>
                      <a:pt x="750" y="765"/>
                    </a:cubicBezTo>
                    <a:cubicBezTo>
                      <a:pt x="749" y="765"/>
                      <a:pt x="749" y="765"/>
                      <a:pt x="749" y="766"/>
                    </a:cubicBezTo>
                    <a:cubicBezTo>
                      <a:pt x="746" y="767"/>
                      <a:pt x="744" y="769"/>
                      <a:pt x="741" y="770"/>
                    </a:cubicBezTo>
                    <a:cubicBezTo>
                      <a:pt x="740" y="771"/>
                      <a:pt x="740" y="771"/>
                      <a:pt x="739" y="772"/>
                    </a:cubicBezTo>
                    <a:cubicBezTo>
                      <a:pt x="736" y="774"/>
                      <a:pt x="733" y="775"/>
                      <a:pt x="731" y="777"/>
                    </a:cubicBezTo>
                    <a:cubicBezTo>
                      <a:pt x="730" y="777"/>
                      <a:pt x="730" y="777"/>
                      <a:pt x="730" y="778"/>
                    </a:cubicBezTo>
                    <a:cubicBezTo>
                      <a:pt x="730" y="778"/>
                      <a:pt x="730" y="778"/>
                      <a:pt x="730" y="778"/>
                    </a:cubicBezTo>
                    <a:cubicBezTo>
                      <a:pt x="724" y="781"/>
                      <a:pt x="719" y="784"/>
                      <a:pt x="713" y="787"/>
                    </a:cubicBezTo>
                    <a:cubicBezTo>
                      <a:pt x="635" y="830"/>
                      <a:pt x="558" y="849"/>
                      <a:pt x="525" y="856"/>
                    </a:cubicBezTo>
                    <a:cubicBezTo>
                      <a:pt x="525" y="856"/>
                      <a:pt x="525" y="856"/>
                      <a:pt x="525" y="856"/>
                    </a:cubicBezTo>
                    <a:cubicBezTo>
                      <a:pt x="525" y="856"/>
                      <a:pt x="525" y="856"/>
                      <a:pt x="525" y="856"/>
                    </a:cubicBezTo>
                    <a:cubicBezTo>
                      <a:pt x="493" y="849"/>
                      <a:pt x="415" y="830"/>
                      <a:pt x="337" y="787"/>
                    </a:cubicBezTo>
                    <a:cubicBezTo>
                      <a:pt x="277" y="754"/>
                      <a:pt x="231" y="714"/>
                      <a:pt x="200" y="667"/>
                    </a:cubicBezTo>
                    <a:cubicBezTo>
                      <a:pt x="257" y="691"/>
                      <a:pt x="319" y="704"/>
                      <a:pt x="384" y="704"/>
                    </a:cubicBezTo>
                    <a:cubicBezTo>
                      <a:pt x="643" y="704"/>
                      <a:pt x="854" y="494"/>
                      <a:pt x="854" y="234"/>
                    </a:cubicBezTo>
                    <a:cubicBezTo>
                      <a:pt x="854" y="213"/>
                      <a:pt x="853" y="193"/>
                      <a:pt x="850" y="174"/>
                    </a:cubicBezTo>
                    <a:cubicBezTo>
                      <a:pt x="852" y="173"/>
                      <a:pt x="853" y="173"/>
                      <a:pt x="855" y="172"/>
                    </a:cubicBezTo>
                    <a:cubicBezTo>
                      <a:pt x="855" y="172"/>
                      <a:pt x="855" y="172"/>
                      <a:pt x="855" y="172"/>
                    </a:cubicBezTo>
                    <a:cubicBezTo>
                      <a:pt x="875" y="242"/>
                      <a:pt x="897" y="347"/>
                      <a:pt x="899" y="480"/>
                    </a:cubicBezTo>
                    <a:cubicBezTo>
                      <a:pt x="899" y="488"/>
                      <a:pt x="899" y="495"/>
                      <a:pt x="899" y="502"/>
                    </a:cubicBezTo>
                    <a:cubicBezTo>
                      <a:pt x="899" y="508"/>
                      <a:pt x="899" y="514"/>
                      <a:pt x="898" y="52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5" name="Group 4"/>
            <p:cNvGrpSpPr/>
            <p:nvPr/>
          </p:nvGrpSpPr>
          <p:grpSpPr>
            <a:xfrm>
              <a:off x="274639" y="4823142"/>
              <a:ext cx="2194560" cy="1243914"/>
              <a:chOff x="274639" y="6969733"/>
              <a:chExt cx="2194560" cy="1243914"/>
            </a:xfrm>
          </p:grpSpPr>
          <p:sp>
            <p:nvSpPr>
              <p:cNvPr id="182" name="Rectangle 181"/>
              <p:cNvSpPr/>
              <p:nvPr/>
            </p:nvSpPr>
            <p:spPr>
              <a:xfrm>
                <a:off x="274639" y="7419583"/>
                <a:ext cx="2194560" cy="7940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Save on backup and archival costs</a:t>
                </a:r>
              </a:p>
            </p:txBody>
          </p:sp>
          <p:sp>
            <p:nvSpPr>
              <p:cNvPr id="185" name="Rectangle 184"/>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Cost savings</a:t>
                </a:r>
              </a:p>
            </p:txBody>
          </p:sp>
        </p:grpSp>
        <p:grpSp>
          <p:nvGrpSpPr>
            <p:cNvPr id="186" name="Group 185"/>
            <p:cNvGrpSpPr/>
            <p:nvPr/>
          </p:nvGrpSpPr>
          <p:grpSpPr>
            <a:xfrm>
              <a:off x="2743200" y="4823142"/>
              <a:ext cx="2926080" cy="1896400"/>
              <a:chOff x="274639" y="6969733"/>
              <a:chExt cx="2194560" cy="1896400"/>
            </a:xfrm>
          </p:grpSpPr>
          <p:sp>
            <p:nvSpPr>
              <p:cNvPr id="187" name="Rectangle 186"/>
              <p:cNvSpPr/>
              <p:nvPr/>
            </p:nvSpPr>
            <p:spPr>
              <a:xfrm>
                <a:off x="274639" y="7419583"/>
                <a:ext cx="2194560" cy="1446550"/>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Simplify the process </a:t>
                </a:r>
                <a:br>
                  <a:rPr lang="en-US" sz="1765" kern="0" dirty="0">
                    <a:gradFill>
                      <a:gsLst>
                        <a:gs pos="1250">
                          <a:srgbClr val="505050"/>
                        </a:gs>
                        <a:gs pos="100000">
                          <a:srgbClr val="505050"/>
                        </a:gs>
                      </a:gsLst>
                      <a:lin ang="5400000" scaled="0"/>
                    </a:gradFill>
                    <a:latin typeface="Segoe UI"/>
                  </a:rPr>
                </a:br>
                <a:r>
                  <a:rPr lang="en-US" sz="1765" kern="0" dirty="0">
                    <a:gradFill>
                      <a:gsLst>
                        <a:gs pos="1250">
                          <a:srgbClr val="505050"/>
                        </a:gs>
                        <a:gs pos="100000">
                          <a:srgbClr val="505050"/>
                        </a:gs>
                      </a:gsLst>
                      <a:lin ang="5400000" scaled="0"/>
                    </a:gradFill>
                    <a:latin typeface="Segoe UI"/>
                  </a:rPr>
                  <a:t>of data archiving</a:t>
                </a:r>
              </a:p>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Manage a remote branch office more efficiently</a:t>
                </a:r>
              </a:p>
            </p:txBody>
          </p:sp>
          <p:sp>
            <p:nvSpPr>
              <p:cNvPr id="188" name="Rectangle 187"/>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Simplicity</a:t>
                </a:r>
              </a:p>
            </p:txBody>
          </p:sp>
        </p:grpSp>
        <p:grpSp>
          <p:nvGrpSpPr>
            <p:cNvPr id="189" name="Group 188"/>
            <p:cNvGrpSpPr/>
            <p:nvPr/>
          </p:nvGrpSpPr>
          <p:grpSpPr>
            <a:xfrm>
              <a:off x="5943600" y="4823142"/>
              <a:ext cx="2194560" cy="1493213"/>
              <a:chOff x="274639" y="6969733"/>
              <a:chExt cx="2194560" cy="1493213"/>
            </a:xfrm>
          </p:grpSpPr>
          <p:sp>
            <p:nvSpPr>
              <p:cNvPr id="190" name="Rectangle 189"/>
              <p:cNvSpPr/>
              <p:nvPr/>
            </p:nvSpPr>
            <p:spPr>
              <a:xfrm>
                <a:off x="274639" y="7419583"/>
                <a:ext cx="2194560" cy="1043363"/>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Meet your organization’s compliance goals</a:t>
                </a:r>
              </a:p>
            </p:txBody>
          </p:sp>
          <p:sp>
            <p:nvSpPr>
              <p:cNvPr id="191" name="Rectangle 190"/>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Compliance</a:t>
                </a:r>
              </a:p>
            </p:txBody>
          </p:sp>
        </p:grpSp>
      </p:grpSp>
      <p:sp>
        <p:nvSpPr>
          <p:cNvPr id="192" name="Text Placeholder 8"/>
          <p:cNvSpPr txBox="1">
            <a:spLocks/>
          </p:cNvSpPr>
          <p:nvPr/>
        </p:nvSpPr>
        <p:spPr>
          <a:xfrm>
            <a:off x="269239" y="1783172"/>
            <a:ext cx="8253391" cy="1894841"/>
          </a:xfrm>
          <a:prstGeom prst="rect">
            <a:avLst/>
          </a:prstGeom>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Enables you to protect your data and </a:t>
            </a:r>
            <a:b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apps no matter where they reside</a:t>
            </a:r>
          </a:p>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Extend your on-premises backup storage and data</a:t>
            </a:r>
          </a:p>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Protect your major IT systems against disaster</a:t>
            </a:r>
          </a:p>
        </p:txBody>
      </p:sp>
      <p:grpSp>
        <p:nvGrpSpPr>
          <p:cNvPr id="3" name="Group 2"/>
          <p:cNvGrpSpPr/>
          <p:nvPr/>
        </p:nvGrpSpPr>
        <p:grpSpPr>
          <a:xfrm>
            <a:off x="8243519" y="487"/>
            <a:ext cx="3948482" cy="6857027"/>
            <a:chOff x="8408818" y="16332"/>
            <a:chExt cx="4027657" cy="6994525"/>
          </a:xfrm>
        </p:grpSpPr>
        <p:sp>
          <p:nvSpPr>
            <p:cNvPr id="18" name="Rectangle 17"/>
            <p:cNvSpPr/>
            <p:nvPr/>
          </p:nvSpPr>
          <p:spPr bwMode="auto">
            <a:xfrm>
              <a:off x="8408818" y="16332"/>
              <a:ext cx="4027657" cy="69945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 name="TextBox 10"/>
            <p:cNvSpPr txBox="1"/>
            <p:nvPr/>
          </p:nvSpPr>
          <p:spPr>
            <a:xfrm>
              <a:off x="11395427" y="3283497"/>
              <a:ext cx="766411" cy="527308"/>
            </a:xfrm>
            <a:prstGeom prst="rect">
              <a:avLst/>
            </a:prstGeom>
            <a:noFill/>
          </p:spPr>
          <p:txBody>
            <a:bodyPr wrap="square" lIns="182854" tIns="146284" rIns="182854" bIns="146284" rtlCol="0">
              <a:spAutoFit/>
            </a:bodyPr>
            <a:lstStyle/>
            <a:p>
              <a:pPr defTabSz="914225">
                <a:lnSpc>
                  <a:spcPct val="90000"/>
                </a:lnSpc>
                <a:defRPr/>
              </a:pPr>
              <a:r>
                <a:rPr lang="en-US" sz="800" b="1" kern="0" dirty="0">
                  <a:gradFill>
                    <a:gsLst>
                      <a:gs pos="8850">
                        <a:srgbClr val="FFFFFF"/>
                      </a:gs>
                      <a:gs pos="23894">
                        <a:srgbClr val="FFFFFF"/>
                      </a:gs>
                    </a:gsLst>
                    <a:lin ang="5400000" scaled="0"/>
                  </a:gradFill>
                  <a:latin typeface="Segoe UI"/>
                </a:rPr>
                <a:t>Many more...</a:t>
              </a:r>
            </a:p>
          </p:txBody>
        </p:sp>
        <p:grpSp>
          <p:nvGrpSpPr>
            <p:cNvPr id="17" name="Group 16"/>
            <p:cNvGrpSpPr/>
            <p:nvPr/>
          </p:nvGrpSpPr>
          <p:grpSpPr>
            <a:xfrm>
              <a:off x="8869997" y="1428750"/>
              <a:ext cx="3322737" cy="5268912"/>
              <a:chOff x="9053525" y="1532229"/>
              <a:chExt cx="3322737" cy="5268912"/>
            </a:xfrm>
          </p:grpSpPr>
          <p:sp>
            <p:nvSpPr>
              <p:cNvPr id="296" name="Freeform 6"/>
              <p:cNvSpPr>
                <a:spLocks/>
              </p:cNvSpPr>
              <p:nvPr/>
            </p:nvSpPr>
            <p:spPr bwMode="auto">
              <a:xfrm>
                <a:off x="10553666" y="2419656"/>
                <a:ext cx="328610" cy="220055"/>
              </a:xfrm>
              <a:prstGeom prst="upArrow">
                <a:avLst/>
              </a:pr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a:endParaRPr>
              </a:p>
            </p:txBody>
          </p:sp>
          <p:sp>
            <p:nvSpPr>
              <p:cNvPr id="300" name="Freeform 29"/>
              <p:cNvSpPr>
                <a:spLocks/>
              </p:cNvSpPr>
              <p:nvPr/>
            </p:nvSpPr>
            <p:spPr bwMode="auto">
              <a:xfrm>
                <a:off x="9053525" y="6418633"/>
                <a:ext cx="3184441" cy="382508"/>
              </a:xfrm>
              <a:custGeom>
                <a:avLst/>
                <a:gdLst>
                  <a:gd name="T0" fmla="*/ 511 w 555"/>
                  <a:gd name="T1" fmla="*/ 0 h 87"/>
                  <a:gd name="T2" fmla="*/ 43 w 555"/>
                  <a:gd name="T3" fmla="*/ 0 h 87"/>
                  <a:gd name="T4" fmla="*/ 0 w 555"/>
                  <a:gd name="T5" fmla="*/ 44 h 87"/>
                  <a:gd name="T6" fmla="*/ 43 w 555"/>
                  <a:gd name="T7" fmla="*/ 87 h 87"/>
                  <a:gd name="T8" fmla="*/ 511 w 555"/>
                  <a:gd name="T9" fmla="*/ 87 h 87"/>
                  <a:gd name="T10" fmla="*/ 555 w 555"/>
                  <a:gd name="T11" fmla="*/ 44 h 87"/>
                  <a:gd name="T12" fmla="*/ 511 w 555"/>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555" h="87">
                    <a:moveTo>
                      <a:pt x="511" y="0"/>
                    </a:moveTo>
                    <a:cubicBezTo>
                      <a:pt x="43" y="0"/>
                      <a:pt x="43" y="0"/>
                      <a:pt x="43" y="0"/>
                    </a:cubicBezTo>
                    <a:cubicBezTo>
                      <a:pt x="19" y="0"/>
                      <a:pt x="0" y="20"/>
                      <a:pt x="0" y="44"/>
                    </a:cubicBezTo>
                    <a:cubicBezTo>
                      <a:pt x="0" y="68"/>
                      <a:pt x="19" y="87"/>
                      <a:pt x="43" y="87"/>
                    </a:cubicBezTo>
                    <a:cubicBezTo>
                      <a:pt x="511" y="87"/>
                      <a:pt x="511" y="87"/>
                      <a:pt x="511" y="87"/>
                    </a:cubicBezTo>
                    <a:cubicBezTo>
                      <a:pt x="535" y="87"/>
                      <a:pt x="555" y="68"/>
                      <a:pt x="555" y="44"/>
                    </a:cubicBezTo>
                    <a:cubicBezTo>
                      <a:pt x="555" y="20"/>
                      <a:pt x="535" y="0"/>
                      <a:pt x="511" y="0"/>
                    </a:cubicBezTo>
                  </a:path>
                </a:pathLst>
              </a:custGeom>
              <a:solidFill>
                <a:srgbClr val="73A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1" name="Rectangle 30"/>
              <p:cNvSpPr>
                <a:spLocks noChangeArrowheads="1"/>
              </p:cNvSpPr>
              <p:nvPr/>
            </p:nvSpPr>
            <p:spPr bwMode="auto">
              <a:xfrm>
                <a:off x="10174003" y="4325801"/>
                <a:ext cx="1221424" cy="22779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2" name="Rectangle 31"/>
              <p:cNvSpPr>
                <a:spLocks noChangeArrowheads="1"/>
              </p:cNvSpPr>
              <p:nvPr/>
            </p:nvSpPr>
            <p:spPr bwMode="auto">
              <a:xfrm>
                <a:off x="9909491" y="4325801"/>
                <a:ext cx="264513" cy="2277915"/>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3" name="Rectangle 32"/>
              <p:cNvSpPr>
                <a:spLocks noChangeArrowheads="1"/>
              </p:cNvSpPr>
              <p:nvPr/>
            </p:nvSpPr>
            <p:spPr bwMode="auto">
              <a:xfrm>
                <a:off x="9990401" y="6213172"/>
                <a:ext cx="88689"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4" name="Rectangle 33"/>
              <p:cNvSpPr>
                <a:spLocks noChangeArrowheads="1"/>
              </p:cNvSpPr>
              <p:nvPr/>
            </p:nvSpPr>
            <p:spPr bwMode="auto">
              <a:xfrm>
                <a:off x="9990401" y="6213172"/>
                <a:ext cx="21783" cy="1742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5" name="Rectangle 34"/>
              <p:cNvSpPr>
                <a:spLocks noChangeArrowheads="1"/>
              </p:cNvSpPr>
              <p:nvPr/>
            </p:nvSpPr>
            <p:spPr bwMode="auto">
              <a:xfrm>
                <a:off x="9990401" y="5926877"/>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6" name="Rectangle 35"/>
              <p:cNvSpPr>
                <a:spLocks noChangeArrowheads="1"/>
              </p:cNvSpPr>
              <p:nvPr/>
            </p:nvSpPr>
            <p:spPr bwMode="auto">
              <a:xfrm>
                <a:off x="9990401" y="5926877"/>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7" name="Rectangle 36"/>
              <p:cNvSpPr>
                <a:spLocks noChangeArrowheads="1"/>
              </p:cNvSpPr>
              <p:nvPr/>
            </p:nvSpPr>
            <p:spPr bwMode="auto">
              <a:xfrm>
                <a:off x="9990401" y="5643692"/>
                <a:ext cx="88689"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8" name="Rectangle 37"/>
              <p:cNvSpPr>
                <a:spLocks noChangeArrowheads="1"/>
              </p:cNvSpPr>
              <p:nvPr/>
            </p:nvSpPr>
            <p:spPr bwMode="auto">
              <a:xfrm>
                <a:off x="9990401" y="5643692"/>
                <a:ext cx="21783" cy="1680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9" name="Rectangle 38"/>
              <p:cNvSpPr>
                <a:spLocks noChangeArrowheads="1"/>
              </p:cNvSpPr>
              <p:nvPr/>
            </p:nvSpPr>
            <p:spPr bwMode="auto">
              <a:xfrm>
                <a:off x="9990401" y="5355843"/>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0" name="Rectangle 39"/>
              <p:cNvSpPr>
                <a:spLocks noChangeArrowheads="1"/>
              </p:cNvSpPr>
              <p:nvPr/>
            </p:nvSpPr>
            <p:spPr bwMode="auto">
              <a:xfrm>
                <a:off x="9990401" y="5355843"/>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1" name="Rectangle 40"/>
              <p:cNvSpPr>
                <a:spLocks noChangeArrowheads="1"/>
              </p:cNvSpPr>
              <p:nvPr/>
            </p:nvSpPr>
            <p:spPr bwMode="auto">
              <a:xfrm>
                <a:off x="9990401" y="5069547"/>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2" name="Rectangle 41"/>
              <p:cNvSpPr>
                <a:spLocks noChangeArrowheads="1"/>
              </p:cNvSpPr>
              <p:nvPr/>
            </p:nvSpPr>
            <p:spPr bwMode="auto">
              <a:xfrm>
                <a:off x="9990401" y="5069547"/>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3" name="Rectangle 42"/>
              <p:cNvSpPr>
                <a:spLocks noChangeArrowheads="1"/>
              </p:cNvSpPr>
              <p:nvPr/>
            </p:nvSpPr>
            <p:spPr bwMode="auto">
              <a:xfrm>
                <a:off x="9990401" y="4784806"/>
                <a:ext cx="88689"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4" name="Rectangle 43"/>
              <p:cNvSpPr>
                <a:spLocks noChangeArrowheads="1"/>
              </p:cNvSpPr>
              <p:nvPr/>
            </p:nvSpPr>
            <p:spPr bwMode="auto">
              <a:xfrm>
                <a:off x="9990401" y="4784806"/>
                <a:ext cx="21783" cy="16959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5" name="Rectangle 44"/>
              <p:cNvSpPr>
                <a:spLocks noChangeArrowheads="1"/>
              </p:cNvSpPr>
              <p:nvPr/>
            </p:nvSpPr>
            <p:spPr bwMode="auto">
              <a:xfrm>
                <a:off x="9990401" y="4498512"/>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6" name="Rectangle 45"/>
              <p:cNvSpPr>
                <a:spLocks noChangeArrowheads="1"/>
              </p:cNvSpPr>
              <p:nvPr/>
            </p:nvSpPr>
            <p:spPr bwMode="auto">
              <a:xfrm>
                <a:off x="9990401" y="4498512"/>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7" name="Rectangle 46"/>
              <p:cNvSpPr>
                <a:spLocks noChangeArrowheads="1"/>
              </p:cNvSpPr>
              <p:nvPr/>
            </p:nvSpPr>
            <p:spPr bwMode="auto">
              <a:xfrm>
                <a:off x="9861256" y="4215328"/>
                <a:ext cx="368762" cy="116697"/>
              </a:xfrm>
              <a:prstGeom prst="rect">
                <a:avLst/>
              </a:prstGeom>
              <a:solidFill>
                <a:srgbClr val="BD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8" name="Rectangle 47"/>
              <p:cNvSpPr>
                <a:spLocks noChangeArrowheads="1"/>
              </p:cNvSpPr>
              <p:nvPr/>
            </p:nvSpPr>
            <p:spPr bwMode="auto">
              <a:xfrm>
                <a:off x="10230018" y="4215328"/>
                <a:ext cx="1205864" cy="116697"/>
              </a:xfrm>
              <a:prstGeom prst="rect">
                <a:avLst/>
              </a:prstGeom>
              <a:solidFill>
                <a:srgbClr val="D2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9" name="Freeform 48"/>
              <p:cNvSpPr>
                <a:spLocks/>
              </p:cNvSpPr>
              <p:nvPr/>
            </p:nvSpPr>
            <p:spPr bwMode="auto">
              <a:xfrm>
                <a:off x="10174003" y="5242257"/>
                <a:ext cx="1221424" cy="1361458"/>
              </a:xfrm>
              <a:custGeom>
                <a:avLst/>
                <a:gdLst>
                  <a:gd name="T0" fmla="*/ 0 w 785"/>
                  <a:gd name="T1" fmla="*/ 875 h 875"/>
                  <a:gd name="T2" fmla="*/ 785 w 785"/>
                  <a:gd name="T3" fmla="*/ 875 h 875"/>
                  <a:gd name="T4" fmla="*/ 785 w 785"/>
                  <a:gd name="T5" fmla="*/ 0 h 875"/>
                  <a:gd name="T6" fmla="*/ 0 w 785"/>
                  <a:gd name="T7" fmla="*/ 650 h 875"/>
                  <a:gd name="T8" fmla="*/ 0 w 785"/>
                  <a:gd name="T9" fmla="*/ 875 h 875"/>
                </a:gdLst>
                <a:ahLst/>
                <a:cxnLst>
                  <a:cxn ang="0">
                    <a:pos x="T0" y="T1"/>
                  </a:cxn>
                  <a:cxn ang="0">
                    <a:pos x="T2" y="T3"/>
                  </a:cxn>
                  <a:cxn ang="0">
                    <a:pos x="T4" y="T5"/>
                  </a:cxn>
                  <a:cxn ang="0">
                    <a:pos x="T6" y="T7"/>
                  </a:cxn>
                  <a:cxn ang="0">
                    <a:pos x="T8" y="T9"/>
                  </a:cxn>
                </a:cxnLst>
                <a:rect l="0" t="0" r="r" b="b"/>
                <a:pathLst>
                  <a:path w="785" h="875">
                    <a:moveTo>
                      <a:pt x="0" y="875"/>
                    </a:moveTo>
                    <a:lnTo>
                      <a:pt x="785" y="875"/>
                    </a:lnTo>
                    <a:lnTo>
                      <a:pt x="785" y="0"/>
                    </a:lnTo>
                    <a:lnTo>
                      <a:pt x="0" y="650"/>
                    </a:lnTo>
                    <a:lnTo>
                      <a:pt x="0" y="87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0" name="Rectangle 49"/>
              <p:cNvSpPr>
                <a:spLocks noChangeArrowheads="1"/>
              </p:cNvSpPr>
              <p:nvPr/>
            </p:nvSpPr>
            <p:spPr bwMode="auto">
              <a:xfrm>
                <a:off x="10303147"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1" name="Rectangle 50"/>
              <p:cNvSpPr>
                <a:spLocks noChangeArrowheads="1"/>
              </p:cNvSpPr>
              <p:nvPr/>
            </p:nvSpPr>
            <p:spPr bwMode="auto">
              <a:xfrm>
                <a:off x="10567660"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2" name="Rectangle 51"/>
              <p:cNvSpPr>
                <a:spLocks noChangeArrowheads="1"/>
              </p:cNvSpPr>
              <p:nvPr/>
            </p:nvSpPr>
            <p:spPr bwMode="auto">
              <a:xfrm>
                <a:off x="10832171" y="4498512"/>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3" name="Rectangle 52"/>
              <p:cNvSpPr>
                <a:spLocks noChangeArrowheads="1"/>
              </p:cNvSpPr>
              <p:nvPr/>
            </p:nvSpPr>
            <p:spPr bwMode="auto">
              <a:xfrm>
                <a:off x="11093571"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4" name="Rectangle 53"/>
              <p:cNvSpPr>
                <a:spLocks noChangeArrowheads="1"/>
              </p:cNvSpPr>
              <p:nvPr/>
            </p:nvSpPr>
            <p:spPr bwMode="auto">
              <a:xfrm>
                <a:off x="10303147"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5" name="Rectangle 54"/>
              <p:cNvSpPr>
                <a:spLocks noChangeArrowheads="1"/>
              </p:cNvSpPr>
              <p:nvPr/>
            </p:nvSpPr>
            <p:spPr bwMode="auto">
              <a:xfrm>
                <a:off x="10567660"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6" name="Rectangle 55"/>
              <p:cNvSpPr>
                <a:spLocks noChangeArrowheads="1"/>
              </p:cNvSpPr>
              <p:nvPr/>
            </p:nvSpPr>
            <p:spPr bwMode="auto">
              <a:xfrm>
                <a:off x="10832171" y="4784806"/>
                <a:ext cx="169599"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7" name="Rectangle 56"/>
              <p:cNvSpPr>
                <a:spLocks noChangeArrowheads="1"/>
              </p:cNvSpPr>
              <p:nvPr/>
            </p:nvSpPr>
            <p:spPr bwMode="auto">
              <a:xfrm>
                <a:off x="11093571"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8" name="Rectangle 57"/>
              <p:cNvSpPr>
                <a:spLocks noChangeArrowheads="1"/>
              </p:cNvSpPr>
              <p:nvPr/>
            </p:nvSpPr>
            <p:spPr bwMode="auto">
              <a:xfrm>
                <a:off x="10303147"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9" name="Rectangle 58"/>
              <p:cNvSpPr>
                <a:spLocks noChangeArrowheads="1"/>
              </p:cNvSpPr>
              <p:nvPr/>
            </p:nvSpPr>
            <p:spPr bwMode="auto">
              <a:xfrm>
                <a:off x="10567660"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0" name="Rectangle 59"/>
              <p:cNvSpPr>
                <a:spLocks noChangeArrowheads="1"/>
              </p:cNvSpPr>
              <p:nvPr/>
            </p:nvSpPr>
            <p:spPr bwMode="auto">
              <a:xfrm>
                <a:off x="10832171" y="5069547"/>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1" name="Rectangle 60"/>
              <p:cNvSpPr>
                <a:spLocks noChangeArrowheads="1"/>
              </p:cNvSpPr>
              <p:nvPr/>
            </p:nvSpPr>
            <p:spPr bwMode="auto">
              <a:xfrm>
                <a:off x="11093571"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2" name="Rectangle 61"/>
              <p:cNvSpPr>
                <a:spLocks noChangeArrowheads="1"/>
              </p:cNvSpPr>
              <p:nvPr/>
            </p:nvSpPr>
            <p:spPr bwMode="auto">
              <a:xfrm>
                <a:off x="10303147"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3" name="Rectangle 62"/>
              <p:cNvSpPr>
                <a:spLocks noChangeArrowheads="1"/>
              </p:cNvSpPr>
              <p:nvPr/>
            </p:nvSpPr>
            <p:spPr bwMode="auto">
              <a:xfrm>
                <a:off x="10567660"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4" name="Rectangle 63"/>
              <p:cNvSpPr>
                <a:spLocks noChangeArrowheads="1"/>
              </p:cNvSpPr>
              <p:nvPr/>
            </p:nvSpPr>
            <p:spPr bwMode="auto">
              <a:xfrm>
                <a:off x="10832171" y="5355843"/>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5" name="Rectangle 64"/>
              <p:cNvSpPr>
                <a:spLocks noChangeArrowheads="1"/>
              </p:cNvSpPr>
              <p:nvPr/>
            </p:nvSpPr>
            <p:spPr bwMode="auto">
              <a:xfrm>
                <a:off x="11093571"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6" name="Rectangle 65"/>
              <p:cNvSpPr>
                <a:spLocks noChangeArrowheads="1"/>
              </p:cNvSpPr>
              <p:nvPr/>
            </p:nvSpPr>
            <p:spPr bwMode="auto">
              <a:xfrm>
                <a:off x="10303147"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7" name="Rectangle 66"/>
              <p:cNvSpPr>
                <a:spLocks noChangeArrowheads="1"/>
              </p:cNvSpPr>
              <p:nvPr/>
            </p:nvSpPr>
            <p:spPr bwMode="auto">
              <a:xfrm>
                <a:off x="10567660"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8" name="Rectangle 67"/>
              <p:cNvSpPr>
                <a:spLocks noChangeArrowheads="1"/>
              </p:cNvSpPr>
              <p:nvPr/>
            </p:nvSpPr>
            <p:spPr bwMode="auto">
              <a:xfrm>
                <a:off x="10832171" y="5643692"/>
                <a:ext cx="169599"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9" name="Rectangle 68"/>
              <p:cNvSpPr>
                <a:spLocks noChangeArrowheads="1"/>
              </p:cNvSpPr>
              <p:nvPr/>
            </p:nvSpPr>
            <p:spPr bwMode="auto">
              <a:xfrm>
                <a:off x="11093571"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0" name="Rectangle 69"/>
              <p:cNvSpPr>
                <a:spLocks noChangeArrowheads="1"/>
              </p:cNvSpPr>
              <p:nvPr/>
            </p:nvSpPr>
            <p:spPr bwMode="auto">
              <a:xfrm>
                <a:off x="10303147"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1" name="Rectangle 70"/>
              <p:cNvSpPr>
                <a:spLocks noChangeArrowheads="1"/>
              </p:cNvSpPr>
              <p:nvPr/>
            </p:nvSpPr>
            <p:spPr bwMode="auto">
              <a:xfrm>
                <a:off x="10567660"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2" name="Rectangle 71"/>
              <p:cNvSpPr>
                <a:spLocks noChangeArrowheads="1"/>
              </p:cNvSpPr>
              <p:nvPr/>
            </p:nvSpPr>
            <p:spPr bwMode="auto">
              <a:xfrm>
                <a:off x="10832171" y="5926877"/>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3" name="Rectangle 72"/>
              <p:cNvSpPr>
                <a:spLocks noChangeArrowheads="1"/>
              </p:cNvSpPr>
              <p:nvPr/>
            </p:nvSpPr>
            <p:spPr bwMode="auto">
              <a:xfrm>
                <a:off x="11093571"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4" name="Rectangle 73"/>
              <p:cNvSpPr>
                <a:spLocks noChangeArrowheads="1"/>
              </p:cNvSpPr>
              <p:nvPr/>
            </p:nvSpPr>
            <p:spPr bwMode="auto">
              <a:xfrm>
                <a:off x="10303147"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5" name="Rectangle 74"/>
              <p:cNvSpPr>
                <a:spLocks noChangeArrowheads="1"/>
              </p:cNvSpPr>
              <p:nvPr/>
            </p:nvSpPr>
            <p:spPr bwMode="auto">
              <a:xfrm>
                <a:off x="10567660"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6" name="Rectangle 75"/>
              <p:cNvSpPr>
                <a:spLocks noChangeArrowheads="1"/>
              </p:cNvSpPr>
              <p:nvPr/>
            </p:nvSpPr>
            <p:spPr bwMode="auto">
              <a:xfrm>
                <a:off x="10832171" y="6213172"/>
                <a:ext cx="169599"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7" name="Rectangle 76"/>
              <p:cNvSpPr>
                <a:spLocks noChangeArrowheads="1"/>
              </p:cNvSpPr>
              <p:nvPr/>
            </p:nvSpPr>
            <p:spPr bwMode="auto">
              <a:xfrm>
                <a:off x="11093571"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8" name="Rectangle 77"/>
              <p:cNvSpPr>
                <a:spLocks noChangeArrowheads="1"/>
              </p:cNvSpPr>
              <p:nvPr/>
            </p:nvSpPr>
            <p:spPr bwMode="auto">
              <a:xfrm>
                <a:off x="10454075"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9" name="Rectangle 78"/>
              <p:cNvSpPr>
                <a:spLocks noChangeArrowheads="1"/>
              </p:cNvSpPr>
              <p:nvPr/>
            </p:nvSpPr>
            <p:spPr bwMode="auto">
              <a:xfrm>
                <a:off x="10718587"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0" name="Rectangle 79"/>
              <p:cNvSpPr>
                <a:spLocks noChangeArrowheads="1"/>
              </p:cNvSpPr>
              <p:nvPr/>
            </p:nvSpPr>
            <p:spPr bwMode="auto">
              <a:xfrm>
                <a:off x="10979987"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1" name="Rectangle 80"/>
              <p:cNvSpPr>
                <a:spLocks noChangeArrowheads="1"/>
              </p:cNvSpPr>
              <p:nvPr/>
            </p:nvSpPr>
            <p:spPr bwMode="auto">
              <a:xfrm>
                <a:off x="11244499"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2" name="Rectangle 81"/>
              <p:cNvSpPr>
                <a:spLocks noChangeArrowheads="1"/>
              </p:cNvSpPr>
              <p:nvPr/>
            </p:nvSpPr>
            <p:spPr bwMode="auto">
              <a:xfrm>
                <a:off x="10454075"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3" name="Rectangle 82"/>
              <p:cNvSpPr>
                <a:spLocks noChangeArrowheads="1"/>
              </p:cNvSpPr>
              <p:nvPr/>
            </p:nvSpPr>
            <p:spPr bwMode="auto">
              <a:xfrm>
                <a:off x="10718587"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4" name="Rectangle 83"/>
              <p:cNvSpPr>
                <a:spLocks noChangeArrowheads="1"/>
              </p:cNvSpPr>
              <p:nvPr/>
            </p:nvSpPr>
            <p:spPr bwMode="auto">
              <a:xfrm>
                <a:off x="10979987"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5" name="Rectangle 84"/>
              <p:cNvSpPr>
                <a:spLocks noChangeArrowheads="1"/>
              </p:cNvSpPr>
              <p:nvPr/>
            </p:nvSpPr>
            <p:spPr bwMode="auto">
              <a:xfrm>
                <a:off x="11244499"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6" name="Rectangle 85"/>
              <p:cNvSpPr>
                <a:spLocks noChangeArrowheads="1"/>
              </p:cNvSpPr>
              <p:nvPr/>
            </p:nvSpPr>
            <p:spPr bwMode="auto">
              <a:xfrm>
                <a:off x="10454075"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7" name="Rectangle 86"/>
              <p:cNvSpPr>
                <a:spLocks noChangeArrowheads="1"/>
              </p:cNvSpPr>
              <p:nvPr/>
            </p:nvSpPr>
            <p:spPr bwMode="auto">
              <a:xfrm>
                <a:off x="10718587"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8" name="Rectangle 87"/>
              <p:cNvSpPr>
                <a:spLocks noChangeArrowheads="1"/>
              </p:cNvSpPr>
              <p:nvPr/>
            </p:nvSpPr>
            <p:spPr bwMode="auto">
              <a:xfrm>
                <a:off x="10979987"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9" name="Rectangle 88"/>
              <p:cNvSpPr>
                <a:spLocks noChangeArrowheads="1"/>
              </p:cNvSpPr>
              <p:nvPr/>
            </p:nvSpPr>
            <p:spPr bwMode="auto">
              <a:xfrm>
                <a:off x="11244499"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0" name="Rectangle 89"/>
              <p:cNvSpPr>
                <a:spLocks noChangeArrowheads="1"/>
              </p:cNvSpPr>
              <p:nvPr/>
            </p:nvSpPr>
            <p:spPr bwMode="auto">
              <a:xfrm>
                <a:off x="10454075"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1" name="Rectangle 90"/>
              <p:cNvSpPr>
                <a:spLocks noChangeArrowheads="1"/>
              </p:cNvSpPr>
              <p:nvPr/>
            </p:nvSpPr>
            <p:spPr bwMode="auto">
              <a:xfrm>
                <a:off x="10718587"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2" name="Rectangle 91"/>
              <p:cNvSpPr>
                <a:spLocks noChangeArrowheads="1"/>
              </p:cNvSpPr>
              <p:nvPr/>
            </p:nvSpPr>
            <p:spPr bwMode="auto">
              <a:xfrm>
                <a:off x="10979987"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3" name="Rectangle 92"/>
              <p:cNvSpPr>
                <a:spLocks noChangeArrowheads="1"/>
              </p:cNvSpPr>
              <p:nvPr/>
            </p:nvSpPr>
            <p:spPr bwMode="auto">
              <a:xfrm>
                <a:off x="11244499"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4" name="Rectangle 93"/>
              <p:cNvSpPr>
                <a:spLocks noChangeArrowheads="1"/>
              </p:cNvSpPr>
              <p:nvPr/>
            </p:nvSpPr>
            <p:spPr bwMode="auto">
              <a:xfrm>
                <a:off x="10454075"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5" name="Rectangle 94"/>
              <p:cNvSpPr>
                <a:spLocks noChangeArrowheads="1"/>
              </p:cNvSpPr>
              <p:nvPr/>
            </p:nvSpPr>
            <p:spPr bwMode="auto">
              <a:xfrm>
                <a:off x="10718587"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6" name="Rectangle 95"/>
              <p:cNvSpPr>
                <a:spLocks noChangeArrowheads="1"/>
              </p:cNvSpPr>
              <p:nvPr/>
            </p:nvSpPr>
            <p:spPr bwMode="auto">
              <a:xfrm>
                <a:off x="10979987"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7" name="Rectangle 96"/>
              <p:cNvSpPr>
                <a:spLocks noChangeArrowheads="1"/>
              </p:cNvSpPr>
              <p:nvPr/>
            </p:nvSpPr>
            <p:spPr bwMode="auto">
              <a:xfrm>
                <a:off x="11244499"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8" name="Rectangle 97"/>
              <p:cNvSpPr>
                <a:spLocks noChangeArrowheads="1"/>
              </p:cNvSpPr>
              <p:nvPr/>
            </p:nvSpPr>
            <p:spPr bwMode="auto">
              <a:xfrm>
                <a:off x="10454075"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9" name="Rectangle 98"/>
              <p:cNvSpPr>
                <a:spLocks noChangeArrowheads="1"/>
              </p:cNvSpPr>
              <p:nvPr/>
            </p:nvSpPr>
            <p:spPr bwMode="auto">
              <a:xfrm>
                <a:off x="10718587"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0" name="Rectangle 99"/>
              <p:cNvSpPr>
                <a:spLocks noChangeArrowheads="1"/>
              </p:cNvSpPr>
              <p:nvPr/>
            </p:nvSpPr>
            <p:spPr bwMode="auto">
              <a:xfrm>
                <a:off x="10979987"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1" name="Rectangle 100"/>
              <p:cNvSpPr>
                <a:spLocks noChangeArrowheads="1"/>
              </p:cNvSpPr>
              <p:nvPr/>
            </p:nvSpPr>
            <p:spPr bwMode="auto">
              <a:xfrm>
                <a:off x="11244499"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2" name="Rectangle 101"/>
              <p:cNvSpPr>
                <a:spLocks noChangeArrowheads="1"/>
              </p:cNvSpPr>
              <p:nvPr/>
            </p:nvSpPr>
            <p:spPr bwMode="auto">
              <a:xfrm>
                <a:off x="10454075"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3" name="Rectangle 102"/>
              <p:cNvSpPr>
                <a:spLocks noChangeArrowheads="1"/>
              </p:cNvSpPr>
              <p:nvPr/>
            </p:nvSpPr>
            <p:spPr bwMode="auto">
              <a:xfrm>
                <a:off x="10718587"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4" name="Rectangle 103"/>
              <p:cNvSpPr>
                <a:spLocks noChangeArrowheads="1"/>
              </p:cNvSpPr>
              <p:nvPr/>
            </p:nvSpPr>
            <p:spPr bwMode="auto">
              <a:xfrm>
                <a:off x="10979987"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5" name="Rectangle 104"/>
              <p:cNvSpPr>
                <a:spLocks noChangeArrowheads="1"/>
              </p:cNvSpPr>
              <p:nvPr/>
            </p:nvSpPr>
            <p:spPr bwMode="auto">
              <a:xfrm>
                <a:off x="11244499"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nvGrpSpPr>
              <p:cNvPr id="4" name="Group 3"/>
              <p:cNvGrpSpPr/>
              <p:nvPr/>
            </p:nvGrpSpPr>
            <p:grpSpPr>
              <a:xfrm>
                <a:off x="9229893" y="5788150"/>
                <a:ext cx="686547" cy="886218"/>
                <a:chOff x="8297269" y="3563393"/>
                <a:chExt cx="390600" cy="504200"/>
              </a:xfrm>
            </p:grpSpPr>
            <p:sp>
              <p:nvSpPr>
                <p:cNvPr id="376" name="Freeform 105"/>
                <p:cNvSpPr>
                  <a:spLocks/>
                </p:cNvSpPr>
                <p:nvPr/>
              </p:nvSpPr>
              <p:spPr bwMode="auto">
                <a:xfrm>
                  <a:off x="8297269" y="3563393"/>
                  <a:ext cx="390600" cy="504200"/>
                </a:xfrm>
                <a:custGeom>
                  <a:avLst/>
                  <a:gdLst>
                    <a:gd name="T0" fmla="*/ 53 w 106"/>
                    <a:gd name="T1" fmla="*/ 0 h 137"/>
                    <a:gd name="T2" fmla="*/ 0 w 106"/>
                    <a:gd name="T3" fmla="*/ 15 h 137"/>
                    <a:gd name="T4" fmla="*/ 0 w 106"/>
                    <a:gd name="T5" fmla="*/ 123 h 137"/>
                    <a:gd name="T6" fmla="*/ 53 w 106"/>
                    <a:gd name="T7" fmla="*/ 137 h 137"/>
                    <a:gd name="T8" fmla="*/ 106 w 106"/>
                    <a:gd name="T9" fmla="*/ 123 h 137"/>
                    <a:gd name="T10" fmla="*/ 106 w 106"/>
                    <a:gd name="T11" fmla="*/ 15 h 137"/>
                    <a:gd name="T12" fmla="*/ 53 w 106"/>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6" h="137">
                      <a:moveTo>
                        <a:pt x="53" y="0"/>
                      </a:moveTo>
                      <a:cubicBezTo>
                        <a:pt x="24" y="0"/>
                        <a:pt x="0" y="7"/>
                        <a:pt x="0" y="15"/>
                      </a:cubicBezTo>
                      <a:cubicBezTo>
                        <a:pt x="0" y="123"/>
                        <a:pt x="0" y="123"/>
                        <a:pt x="0" y="123"/>
                      </a:cubicBezTo>
                      <a:cubicBezTo>
                        <a:pt x="0" y="131"/>
                        <a:pt x="24" y="137"/>
                        <a:pt x="53" y="137"/>
                      </a:cubicBezTo>
                      <a:cubicBezTo>
                        <a:pt x="83" y="137"/>
                        <a:pt x="106" y="131"/>
                        <a:pt x="106" y="123"/>
                      </a:cubicBezTo>
                      <a:cubicBezTo>
                        <a:pt x="106" y="15"/>
                        <a:pt x="106" y="15"/>
                        <a:pt x="106" y="15"/>
                      </a:cubicBezTo>
                      <a:cubicBezTo>
                        <a:pt x="106" y="7"/>
                        <a:pt x="83" y="0"/>
                        <a:pt x="53"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7" name="Freeform 106"/>
                <p:cNvSpPr>
                  <a:spLocks/>
                </p:cNvSpPr>
                <p:nvPr/>
              </p:nvSpPr>
              <p:spPr bwMode="auto">
                <a:xfrm>
                  <a:off x="8561818" y="3666100"/>
                  <a:ext cx="59135" cy="398380"/>
                </a:xfrm>
                <a:custGeom>
                  <a:avLst/>
                  <a:gdLst>
                    <a:gd name="T0" fmla="*/ 0 w 16"/>
                    <a:gd name="T1" fmla="*/ 108 h 108"/>
                    <a:gd name="T2" fmla="*/ 16 w 16"/>
                    <a:gd name="T3" fmla="*/ 106 h 108"/>
                    <a:gd name="T4" fmla="*/ 16 w 16"/>
                    <a:gd name="T5" fmla="*/ 0 h 108"/>
                    <a:gd name="T6" fmla="*/ 0 w 16"/>
                    <a:gd name="T7" fmla="*/ 3 h 108"/>
                    <a:gd name="T8" fmla="*/ 0 w 16"/>
                    <a:gd name="T9" fmla="*/ 108 h 108"/>
                  </a:gdLst>
                  <a:ahLst/>
                  <a:cxnLst>
                    <a:cxn ang="0">
                      <a:pos x="T0" y="T1"/>
                    </a:cxn>
                    <a:cxn ang="0">
                      <a:pos x="T2" y="T3"/>
                    </a:cxn>
                    <a:cxn ang="0">
                      <a:pos x="T4" y="T5"/>
                    </a:cxn>
                    <a:cxn ang="0">
                      <a:pos x="T6" y="T7"/>
                    </a:cxn>
                    <a:cxn ang="0">
                      <a:pos x="T8" y="T9"/>
                    </a:cxn>
                  </a:cxnLst>
                  <a:rect l="0" t="0" r="r" b="b"/>
                  <a:pathLst>
                    <a:path w="16" h="108">
                      <a:moveTo>
                        <a:pt x="0" y="108"/>
                      </a:moveTo>
                      <a:cubicBezTo>
                        <a:pt x="6" y="108"/>
                        <a:pt x="11" y="107"/>
                        <a:pt x="16" y="106"/>
                      </a:cubicBezTo>
                      <a:cubicBezTo>
                        <a:pt x="16" y="0"/>
                        <a:pt x="16" y="0"/>
                        <a:pt x="16" y="0"/>
                      </a:cubicBezTo>
                      <a:cubicBezTo>
                        <a:pt x="0" y="3"/>
                        <a:pt x="0" y="3"/>
                        <a:pt x="0" y="3"/>
                      </a:cubicBezTo>
                      <a:lnTo>
                        <a:pt x="0" y="108"/>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8" name="Freeform 107"/>
                <p:cNvSpPr>
                  <a:spLocks/>
                </p:cNvSpPr>
                <p:nvPr/>
              </p:nvSpPr>
              <p:spPr bwMode="auto">
                <a:xfrm>
                  <a:off x="8297269" y="3617858"/>
                  <a:ext cx="390600" cy="70027"/>
                </a:xfrm>
                <a:custGeom>
                  <a:avLst/>
                  <a:gdLst>
                    <a:gd name="T0" fmla="*/ 0 w 106"/>
                    <a:gd name="T1" fmla="*/ 5 h 19"/>
                    <a:gd name="T2" fmla="*/ 53 w 106"/>
                    <a:gd name="T3" fmla="*/ 19 h 19"/>
                    <a:gd name="T4" fmla="*/ 106 w 106"/>
                    <a:gd name="T5" fmla="*/ 5 h 19"/>
                    <a:gd name="T6" fmla="*/ 106 w 106"/>
                    <a:gd name="T7" fmla="*/ 0 h 19"/>
                    <a:gd name="T8" fmla="*/ 53 w 106"/>
                    <a:gd name="T9" fmla="*/ 14 h 19"/>
                    <a:gd name="T10" fmla="*/ 0 w 106"/>
                    <a:gd name="T11" fmla="*/ 0 h 19"/>
                    <a:gd name="T12" fmla="*/ 0 w 106"/>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06" h="19">
                      <a:moveTo>
                        <a:pt x="0" y="5"/>
                      </a:moveTo>
                      <a:cubicBezTo>
                        <a:pt x="0" y="13"/>
                        <a:pt x="24" y="19"/>
                        <a:pt x="53" y="19"/>
                      </a:cubicBezTo>
                      <a:cubicBezTo>
                        <a:pt x="83" y="19"/>
                        <a:pt x="106" y="13"/>
                        <a:pt x="106" y="5"/>
                      </a:cubicBezTo>
                      <a:cubicBezTo>
                        <a:pt x="106" y="0"/>
                        <a:pt x="106" y="0"/>
                        <a:pt x="106" y="0"/>
                      </a:cubicBezTo>
                      <a:cubicBezTo>
                        <a:pt x="106" y="8"/>
                        <a:pt x="83" y="14"/>
                        <a:pt x="53" y="14"/>
                      </a:cubicBezTo>
                      <a:cubicBezTo>
                        <a:pt x="24" y="14"/>
                        <a:pt x="0" y="8"/>
                        <a:pt x="0" y="0"/>
                      </a:cubicBezTo>
                      <a:lnTo>
                        <a:pt x="0" y="5"/>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9" name="Freeform 108"/>
                <p:cNvSpPr>
                  <a:spLocks/>
                </p:cNvSpPr>
                <p:nvPr/>
              </p:nvSpPr>
              <p:spPr bwMode="auto">
                <a:xfrm>
                  <a:off x="8297269" y="3879295"/>
                  <a:ext cx="390600" cy="74696"/>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8"/>
                        <a:pt x="83" y="15"/>
                        <a:pt x="53" y="15"/>
                      </a:cubicBezTo>
                      <a:cubicBezTo>
                        <a:pt x="24" y="15"/>
                        <a:pt x="0" y="8"/>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80" name="Freeform 109"/>
                <p:cNvSpPr>
                  <a:spLocks/>
                </p:cNvSpPr>
                <p:nvPr/>
              </p:nvSpPr>
              <p:spPr bwMode="auto">
                <a:xfrm>
                  <a:off x="8297269" y="3747021"/>
                  <a:ext cx="390600" cy="73140"/>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9"/>
                        <a:pt x="83" y="15"/>
                        <a:pt x="53" y="15"/>
                      </a:cubicBezTo>
                      <a:cubicBezTo>
                        <a:pt x="24" y="15"/>
                        <a:pt x="0" y="9"/>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sp>
            <p:nvSpPr>
              <p:cNvPr id="408" name="Freeform 137"/>
              <p:cNvSpPr>
                <a:spLocks noEditPoints="1"/>
              </p:cNvSpPr>
              <p:nvPr/>
            </p:nvSpPr>
            <p:spPr bwMode="auto">
              <a:xfrm>
                <a:off x="9876447" y="1688144"/>
                <a:ext cx="264513" cy="88688"/>
              </a:xfrm>
              <a:custGeom>
                <a:avLst/>
                <a:gdLst>
                  <a:gd name="T0" fmla="*/ 61 w 72"/>
                  <a:gd name="T1" fmla="*/ 21 h 24"/>
                  <a:gd name="T2" fmla="*/ 68 w 72"/>
                  <a:gd name="T3" fmla="*/ 20 h 24"/>
                  <a:gd name="T4" fmla="*/ 64 w 72"/>
                  <a:gd name="T5" fmla="*/ 13 h 24"/>
                  <a:gd name="T6" fmla="*/ 2 w 72"/>
                  <a:gd name="T7" fmla="*/ 13 h 24"/>
                  <a:gd name="T8" fmla="*/ 6 w 72"/>
                  <a:gd name="T9" fmla="*/ 21 h 24"/>
                  <a:gd name="T10" fmla="*/ 11 w 72"/>
                  <a:gd name="T11" fmla="*/ 17 h 24"/>
                  <a:gd name="T12" fmla="*/ 2 w 72"/>
                  <a:gd name="T13" fmla="*/ 13 h 24"/>
                  <a:gd name="T14" fmla="*/ 61 w 72"/>
                  <a:gd name="T15" fmla="*/ 10 h 24"/>
                  <a:gd name="T16" fmla="*/ 67 w 72"/>
                  <a:gd name="T17" fmla="*/ 9 h 24"/>
                  <a:gd name="T18" fmla="*/ 64 w 72"/>
                  <a:gd name="T19" fmla="*/ 3 h 24"/>
                  <a:gd name="T20" fmla="*/ 2 w 72"/>
                  <a:gd name="T21" fmla="*/ 3 h 24"/>
                  <a:gd name="T22" fmla="*/ 5 w 72"/>
                  <a:gd name="T23" fmla="*/ 10 h 24"/>
                  <a:gd name="T24" fmla="*/ 10 w 72"/>
                  <a:gd name="T25" fmla="*/ 6 h 24"/>
                  <a:gd name="T26" fmla="*/ 2 w 72"/>
                  <a:gd name="T27" fmla="*/ 3 h 24"/>
                  <a:gd name="T28" fmla="*/ 37 w 72"/>
                  <a:gd name="T29" fmla="*/ 5 h 24"/>
                  <a:gd name="T30" fmla="*/ 37 w 72"/>
                  <a:gd name="T31" fmla="*/ 19 h 24"/>
                  <a:gd name="T32" fmla="*/ 49 w 72"/>
                  <a:gd name="T33" fmla="*/ 19 h 24"/>
                  <a:gd name="T34" fmla="*/ 49 w 72"/>
                  <a:gd name="T35" fmla="*/ 5 h 24"/>
                  <a:gd name="T36" fmla="*/ 58 w 72"/>
                  <a:gd name="T37" fmla="*/ 0 h 24"/>
                  <a:gd name="T38" fmla="*/ 69 w 72"/>
                  <a:gd name="T39" fmla="*/ 2 h 24"/>
                  <a:gd name="T40" fmla="*/ 70 w 72"/>
                  <a:gd name="T41" fmla="*/ 9 h 24"/>
                  <a:gd name="T42" fmla="*/ 67 w 72"/>
                  <a:gd name="T43" fmla="*/ 11 h 24"/>
                  <a:gd name="T44" fmla="*/ 72 w 72"/>
                  <a:gd name="T45" fmla="*/ 17 h 24"/>
                  <a:gd name="T46" fmla="*/ 65 w 72"/>
                  <a:gd name="T47" fmla="*/ 23 h 24"/>
                  <a:gd name="T48" fmla="*/ 58 w 72"/>
                  <a:gd name="T49" fmla="*/ 0 h 24"/>
                  <a:gd name="T50" fmla="*/ 21 w 72"/>
                  <a:gd name="T51" fmla="*/ 0 h 24"/>
                  <a:gd name="T52" fmla="*/ 30 w 72"/>
                  <a:gd name="T53" fmla="*/ 21 h 24"/>
                  <a:gd name="T54" fmla="*/ 18 w 72"/>
                  <a:gd name="T55" fmla="*/ 23 h 24"/>
                  <a:gd name="T56" fmla="*/ 0 w 72"/>
                  <a:gd name="T57" fmla="*/ 0 h 24"/>
                  <a:gd name="T58" fmla="*/ 11 w 72"/>
                  <a:gd name="T59" fmla="*/ 2 h 24"/>
                  <a:gd name="T60" fmla="*/ 11 w 72"/>
                  <a:gd name="T61" fmla="*/ 9 h 24"/>
                  <a:gd name="T62" fmla="*/ 9 w 72"/>
                  <a:gd name="T63" fmla="*/ 11 h 24"/>
                  <a:gd name="T64" fmla="*/ 14 w 72"/>
                  <a:gd name="T65" fmla="*/ 17 h 24"/>
                  <a:gd name="T66" fmla="*/ 6 w 72"/>
                  <a:gd name="T67" fmla="*/ 23 h 24"/>
                  <a:gd name="T68" fmla="*/ 0 w 72"/>
                  <a:gd name="T69" fmla="*/ 0 h 24"/>
                  <a:gd name="T70" fmla="*/ 51 w 72"/>
                  <a:gd name="T71" fmla="*/ 3 h 24"/>
                  <a:gd name="T72" fmla="*/ 51 w 72"/>
                  <a:gd name="T73" fmla="*/ 20 h 24"/>
                  <a:gd name="T74" fmla="*/ 35 w 72"/>
                  <a:gd name="T75" fmla="*/ 20 h 24"/>
                  <a:gd name="T76" fmla="*/ 35 w 72"/>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 h="24">
                    <a:moveTo>
                      <a:pt x="61" y="13"/>
                    </a:moveTo>
                    <a:cubicBezTo>
                      <a:pt x="61" y="21"/>
                      <a:pt x="61" y="21"/>
                      <a:pt x="61" y="21"/>
                    </a:cubicBezTo>
                    <a:cubicBezTo>
                      <a:pt x="64" y="21"/>
                      <a:pt x="64" y="21"/>
                      <a:pt x="64" y="21"/>
                    </a:cubicBezTo>
                    <a:cubicBezTo>
                      <a:pt x="66" y="21"/>
                      <a:pt x="67" y="20"/>
                      <a:pt x="68" y="20"/>
                    </a:cubicBezTo>
                    <a:cubicBezTo>
                      <a:pt x="69" y="19"/>
                      <a:pt x="69" y="18"/>
                      <a:pt x="69" y="17"/>
                    </a:cubicBezTo>
                    <a:cubicBezTo>
                      <a:pt x="69" y="14"/>
                      <a:pt x="67" y="13"/>
                      <a:pt x="64" y="13"/>
                    </a:cubicBezTo>
                    <a:lnTo>
                      <a:pt x="61" y="13"/>
                    </a:lnTo>
                    <a:close/>
                    <a:moveTo>
                      <a:pt x="2" y="13"/>
                    </a:moveTo>
                    <a:cubicBezTo>
                      <a:pt x="2" y="21"/>
                      <a:pt x="2" y="21"/>
                      <a:pt x="2" y="21"/>
                    </a:cubicBezTo>
                    <a:cubicBezTo>
                      <a:pt x="6" y="21"/>
                      <a:pt x="6" y="21"/>
                      <a:pt x="6" y="21"/>
                    </a:cubicBezTo>
                    <a:cubicBezTo>
                      <a:pt x="7" y="21"/>
                      <a:pt x="9" y="20"/>
                      <a:pt x="9" y="20"/>
                    </a:cubicBezTo>
                    <a:cubicBezTo>
                      <a:pt x="10" y="19"/>
                      <a:pt x="11" y="18"/>
                      <a:pt x="11" y="17"/>
                    </a:cubicBezTo>
                    <a:cubicBezTo>
                      <a:pt x="11" y="14"/>
                      <a:pt x="9" y="13"/>
                      <a:pt x="5" y="13"/>
                    </a:cubicBezTo>
                    <a:lnTo>
                      <a:pt x="2" y="13"/>
                    </a:lnTo>
                    <a:close/>
                    <a:moveTo>
                      <a:pt x="61" y="3"/>
                    </a:moveTo>
                    <a:cubicBezTo>
                      <a:pt x="61" y="10"/>
                      <a:pt x="61" y="10"/>
                      <a:pt x="61" y="10"/>
                    </a:cubicBezTo>
                    <a:cubicBezTo>
                      <a:pt x="63" y="10"/>
                      <a:pt x="63" y="10"/>
                      <a:pt x="63" y="10"/>
                    </a:cubicBezTo>
                    <a:cubicBezTo>
                      <a:pt x="65" y="10"/>
                      <a:pt x="66" y="10"/>
                      <a:pt x="67" y="9"/>
                    </a:cubicBezTo>
                    <a:cubicBezTo>
                      <a:pt x="68" y="8"/>
                      <a:pt x="68" y="7"/>
                      <a:pt x="68" y="6"/>
                    </a:cubicBezTo>
                    <a:cubicBezTo>
                      <a:pt x="68" y="4"/>
                      <a:pt x="67" y="3"/>
                      <a:pt x="64" y="3"/>
                    </a:cubicBezTo>
                    <a:lnTo>
                      <a:pt x="61" y="3"/>
                    </a:lnTo>
                    <a:close/>
                    <a:moveTo>
                      <a:pt x="2" y="3"/>
                    </a:moveTo>
                    <a:cubicBezTo>
                      <a:pt x="2" y="10"/>
                      <a:pt x="2" y="10"/>
                      <a:pt x="2" y="10"/>
                    </a:cubicBezTo>
                    <a:cubicBezTo>
                      <a:pt x="5" y="10"/>
                      <a:pt x="5" y="10"/>
                      <a:pt x="5" y="10"/>
                    </a:cubicBezTo>
                    <a:cubicBezTo>
                      <a:pt x="6" y="10"/>
                      <a:pt x="8" y="10"/>
                      <a:pt x="8" y="9"/>
                    </a:cubicBezTo>
                    <a:cubicBezTo>
                      <a:pt x="9" y="8"/>
                      <a:pt x="10" y="7"/>
                      <a:pt x="10" y="6"/>
                    </a:cubicBezTo>
                    <a:cubicBezTo>
                      <a:pt x="10" y="4"/>
                      <a:pt x="8" y="3"/>
                      <a:pt x="5" y="3"/>
                    </a:cubicBezTo>
                    <a:lnTo>
                      <a:pt x="2" y="3"/>
                    </a:lnTo>
                    <a:close/>
                    <a:moveTo>
                      <a:pt x="43" y="2"/>
                    </a:moveTo>
                    <a:cubicBezTo>
                      <a:pt x="40" y="2"/>
                      <a:pt x="39" y="3"/>
                      <a:pt x="37" y="5"/>
                    </a:cubicBezTo>
                    <a:cubicBezTo>
                      <a:pt x="36" y="7"/>
                      <a:pt x="35" y="9"/>
                      <a:pt x="35" y="12"/>
                    </a:cubicBezTo>
                    <a:cubicBezTo>
                      <a:pt x="35" y="15"/>
                      <a:pt x="36" y="17"/>
                      <a:pt x="37" y="19"/>
                    </a:cubicBezTo>
                    <a:cubicBezTo>
                      <a:pt x="38" y="20"/>
                      <a:pt x="40" y="21"/>
                      <a:pt x="43" y="21"/>
                    </a:cubicBezTo>
                    <a:cubicBezTo>
                      <a:pt x="45" y="21"/>
                      <a:pt x="47" y="20"/>
                      <a:pt x="49" y="19"/>
                    </a:cubicBezTo>
                    <a:cubicBezTo>
                      <a:pt x="50" y="17"/>
                      <a:pt x="51" y="15"/>
                      <a:pt x="51" y="12"/>
                    </a:cubicBezTo>
                    <a:cubicBezTo>
                      <a:pt x="51" y="9"/>
                      <a:pt x="50" y="7"/>
                      <a:pt x="49" y="5"/>
                    </a:cubicBezTo>
                    <a:cubicBezTo>
                      <a:pt x="47" y="3"/>
                      <a:pt x="45" y="2"/>
                      <a:pt x="43" y="2"/>
                    </a:cubicBezTo>
                    <a:close/>
                    <a:moveTo>
                      <a:pt x="58" y="0"/>
                    </a:moveTo>
                    <a:cubicBezTo>
                      <a:pt x="64" y="0"/>
                      <a:pt x="64" y="0"/>
                      <a:pt x="64" y="0"/>
                    </a:cubicBezTo>
                    <a:cubicBezTo>
                      <a:pt x="66" y="0"/>
                      <a:pt x="68" y="1"/>
                      <a:pt x="69" y="2"/>
                    </a:cubicBezTo>
                    <a:cubicBezTo>
                      <a:pt x="70" y="3"/>
                      <a:pt x="71" y="4"/>
                      <a:pt x="71" y="6"/>
                    </a:cubicBezTo>
                    <a:cubicBezTo>
                      <a:pt x="71" y="7"/>
                      <a:pt x="70" y="8"/>
                      <a:pt x="70" y="9"/>
                    </a:cubicBezTo>
                    <a:cubicBezTo>
                      <a:pt x="69" y="10"/>
                      <a:pt x="68" y="11"/>
                      <a:pt x="67" y="11"/>
                    </a:cubicBezTo>
                    <a:cubicBezTo>
                      <a:pt x="67" y="11"/>
                      <a:pt x="67" y="11"/>
                      <a:pt x="67" y="11"/>
                    </a:cubicBezTo>
                    <a:cubicBezTo>
                      <a:pt x="68" y="11"/>
                      <a:pt x="70" y="12"/>
                      <a:pt x="71" y="13"/>
                    </a:cubicBezTo>
                    <a:cubicBezTo>
                      <a:pt x="71" y="14"/>
                      <a:pt x="72" y="15"/>
                      <a:pt x="72" y="17"/>
                    </a:cubicBezTo>
                    <a:cubicBezTo>
                      <a:pt x="72" y="19"/>
                      <a:pt x="71" y="20"/>
                      <a:pt x="70" y="21"/>
                    </a:cubicBezTo>
                    <a:cubicBezTo>
                      <a:pt x="68" y="23"/>
                      <a:pt x="67" y="23"/>
                      <a:pt x="65" y="23"/>
                    </a:cubicBezTo>
                    <a:cubicBezTo>
                      <a:pt x="58" y="23"/>
                      <a:pt x="58" y="23"/>
                      <a:pt x="58" y="23"/>
                    </a:cubicBezTo>
                    <a:lnTo>
                      <a:pt x="58" y="0"/>
                    </a:lnTo>
                    <a:close/>
                    <a:moveTo>
                      <a:pt x="18" y="0"/>
                    </a:moveTo>
                    <a:cubicBezTo>
                      <a:pt x="21" y="0"/>
                      <a:pt x="21" y="0"/>
                      <a:pt x="21" y="0"/>
                    </a:cubicBezTo>
                    <a:cubicBezTo>
                      <a:pt x="21" y="21"/>
                      <a:pt x="21" y="21"/>
                      <a:pt x="21" y="21"/>
                    </a:cubicBezTo>
                    <a:cubicBezTo>
                      <a:pt x="30" y="21"/>
                      <a:pt x="30" y="21"/>
                      <a:pt x="30" y="21"/>
                    </a:cubicBezTo>
                    <a:cubicBezTo>
                      <a:pt x="30" y="23"/>
                      <a:pt x="30" y="23"/>
                      <a:pt x="30" y="23"/>
                    </a:cubicBezTo>
                    <a:cubicBezTo>
                      <a:pt x="18" y="23"/>
                      <a:pt x="18" y="23"/>
                      <a:pt x="18" y="23"/>
                    </a:cubicBezTo>
                    <a:lnTo>
                      <a:pt x="18" y="0"/>
                    </a:lnTo>
                    <a:close/>
                    <a:moveTo>
                      <a:pt x="0" y="0"/>
                    </a:moveTo>
                    <a:cubicBezTo>
                      <a:pt x="6" y="0"/>
                      <a:pt x="6" y="0"/>
                      <a:pt x="6" y="0"/>
                    </a:cubicBezTo>
                    <a:cubicBezTo>
                      <a:pt x="8" y="0"/>
                      <a:pt x="10" y="1"/>
                      <a:pt x="11" y="2"/>
                    </a:cubicBezTo>
                    <a:cubicBezTo>
                      <a:pt x="12" y="3"/>
                      <a:pt x="12" y="4"/>
                      <a:pt x="12" y="6"/>
                    </a:cubicBezTo>
                    <a:cubicBezTo>
                      <a:pt x="12" y="7"/>
                      <a:pt x="12" y="8"/>
                      <a:pt x="11" y="9"/>
                    </a:cubicBezTo>
                    <a:cubicBezTo>
                      <a:pt x="11" y="10"/>
                      <a:pt x="10" y="11"/>
                      <a:pt x="9" y="11"/>
                    </a:cubicBezTo>
                    <a:cubicBezTo>
                      <a:pt x="9" y="11"/>
                      <a:pt x="9" y="11"/>
                      <a:pt x="9" y="11"/>
                    </a:cubicBezTo>
                    <a:cubicBezTo>
                      <a:pt x="10" y="11"/>
                      <a:pt x="11" y="12"/>
                      <a:pt x="12" y="13"/>
                    </a:cubicBezTo>
                    <a:cubicBezTo>
                      <a:pt x="13" y="14"/>
                      <a:pt x="14" y="15"/>
                      <a:pt x="14" y="17"/>
                    </a:cubicBezTo>
                    <a:cubicBezTo>
                      <a:pt x="14" y="19"/>
                      <a:pt x="13" y="20"/>
                      <a:pt x="11" y="21"/>
                    </a:cubicBezTo>
                    <a:cubicBezTo>
                      <a:pt x="10" y="23"/>
                      <a:pt x="8" y="23"/>
                      <a:pt x="6" y="23"/>
                    </a:cubicBezTo>
                    <a:cubicBezTo>
                      <a:pt x="0" y="23"/>
                      <a:pt x="0" y="23"/>
                      <a:pt x="0" y="23"/>
                    </a:cubicBezTo>
                    <a:lnTo>
                      <a:pt x="0" y="0"/>
                    </a:lnTo>
                    <a:close/>
                    <a:moveTo>
                      <a:pt x="43" y="0"/>
                    </a:moveTo>
                    <a:cubicBezTo>
                      <a:pt x="46" y="0"/>
                      <a:pt x="49" y="1"/>
                      <a:pt x="51" y="3"/>
                    </a:cubicBezTo>
                    <a:cubicBezTo>
                      <a:pt x="53" y="5"/>
                      <a:pt x="54" y="8"/>
                      <a:pt x="54" y="12"/>
                    </a:cubicBezTo>
                    <a:cubicBezTo>
                      <a:pt x="54" y="15"/>
                      <a:pt x="53" y="18"/>
                      <a:pt x="51" y="20"/>
                    </a:cubicBezTo>
                    <a:cubicBezTo>
                      <a:pt x="49" y="23"/>
                      <a:pt x="46" y="24"/>
                      <a:pt x="43" y="24"/>
                    </a:cubicBezTo>
                    <a:cubicBezTo>
                      <a:pt x="39" y="24"/>
                      <a:pt x="37" y="23"/>
                      <a:pt x="35" y="20"/>
                    </a:cubicBezTo>
                    <a:cubicBezTo>
                      <a:pt x="33" y="18"/>
                      <a:pt x="32" y="16"/>
                      <a:pt x="32" y="12"/>
                    </a:cubicBezTo>
                    <a:cubicBezTo>
                      <a:pt x="32" y="8"/>
                      <a:pt x="33" y="6"/>
                      <a:pt x="35" y="3"/>
                    </a:cubicBezTo>
                    <a:cubicBezTo>
                      <a:pt x="37" y="1"/>
                      <a:pt x="40" y="0"/>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a:endParaRPr>
              </a:p>
            </p:txBody>
          </p:sp>
          <p:sp>
            <p:nvSpPr>
              <p:cNvPr id="444" name="Rectangle 173"/>
              <p:cNvSpPr>
                <a:spLocks noChangeArrowheads="1"/>
              </p:cNvSpPr>
              <p:nvPr/>
            </p:nvSpPr>
            <p:spPr bwMode="auto">
              <a:xfrm>
                <a:off x="9313229" y="5544705"/>
                <a:ext cx="546139"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WS 2012</a:t>
                </a:r>
                <a:endParaRPr lang="en-US" altLang="en-US" sz="1765" kern="0" dirty="0">
                  <a:gradFill>
                    <a:gsLst>
                      <a:gs pos="8850">
                        <a:srgbClr val="FFFFFF"/>
                      </a:gs>
                      <a:gs pos="23894">
                        <a:srgbClr val="FFFFFF"/>
                      </a:gs>
                    </a:gsLst>
                    <a:lin ang="5400000" scaled="0"/>
                  </a:gradFill>
                  <a:latin typeface="Segoe UI"/>
                </a:endParaRPr>
              </a:p>
            </p:txBody>
          </p:sp>
          <p:sp>
            <p:nvSpPr>
              <p:cNvPr id="445" name="Rectangle 174"/>
              <p:cNvSpPr>
                <a:spLocks noChangeArrowheads="1"/>
              </p:cNvSpPr>
              <p:nvPr/>
            </p:nvSpPr>
            <p:spPr bwMode="auto">
              <a:xfrm>
                <a:off x="11467333" y="5543268"/>
                <a:ext cx="51997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SC/DPM</a:t>
                </a:r>
                <a:endParaRPr lang="en-US" altLang="en-US" sz="1765" kern="0" dirty="0">
                  <a:gradFill>
                    <a:gsLst>
                      <a:gs pos="8850">
                        <a:srgbClr val="FFFFFF"/>
                      </a:gs>
                      <a:gs pos="23894">
                        <a:srgbClr val="FFFFFF"/>
                      </a:gs>
                    </a:gsLst>
                    <a:lin ang="5400000" scaled="0"/>
                  </a:gradFill>
                  <a:latin typeface="Segoe UI"/>
                </a:endParaRPr>
              </a:p>
            </p:txBody>
          </p:sp>
          <p:sp>
            <p:nvSpPr>
              <p:cNvPr id="446" name="Rectangle 175"/>
              <p:cNvSpPr>
                <a:spLocks noChangeArrowheads="1"/>
              </p:cNvSpPr>
              <p:nvPr/>
            </p:nvSpPr>
            <p:spPr bwMode="auto">
              <a:xfrm>
                <a:off x="10662735" y="3979232"/>
                <a:ext cx="110473" cy="203830"/>
              </a:xfrm>
              <a:prstGeom prst="rect">
                <a:avLst/>
              </a:pr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nvGrpSpPr>
              <p:cNvPr id="201" name="Group 200"/>
              <p:cNvGrpSpPr/>
              <p:nvPr/>
            </p:nvGrpSpPr>
            <p:grpSpPr>
              <a:xfrm>
                <a:off x="11391553" y="5778311"/>
                <a:ext cx="686547" cy="886218"/>
                <a:chOff x="8297269" y="3563393"/>
                <a:chExt cx="390600" cy="504200"/>
              </a:xfrm>
            </p:grpSpPr>
            <p:sp>
              <p:nvSpPr>
                <p:cNvPr id="202" name="Freeform 105"/>
                <p:cNvSpPr>
                  <a:spLocks/>
                </p:cNvSpPr>
                <p:nvPr/>
              </p:nvSpPr>
              <p:spPr bwMode="auto">
                <a:xfrm>
                  <a:off x="8297269" y="3563393"/>
                  <a:ext cx="390600" cy="504200"/>
                </a:xfrm>
                <a:custGeom>
                  <a:avLst/>
                  <a:gdLst>
                    <a:gd name="T0" fmla="*/ 53 w 106"/>
                    <a:gd name="T1" fmla="*/ 0 h 137"/>
                    <a:gd name="T2" fmla="*/ 0 w 106"/>
                    <a:gd name="T3" fmla="*/ 15 h 137"/>
                    <a:gd name="T4" fmla="*/ 0 w 106"/>
                    <a:gd name="T5" fmla="*/ 123 h 137"/>
                    <a:gd name="T6" fmla="*/ 53 w 106"/>
                    <a:gd name="T7" fmla="*/ 137 h 137"/>
                    <a:gd name="T8" fmla="*/ 106 w 106"/>
                    <a:gd name="T9" fmla="*/ 123 h 137"/>
                    <a:gd name="T10" fmla="*/ 106 w 106"/>
                    <a:gd name="T11" fmla="*/ 15 h 137"/>
                    <a:gd name="T12" fmla="*/ 53 w 106"/>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6" h="137">
                      <a:moveTo>
                        <a:pt x="53" y="0"/>
                      </a:moveTo>
                      <a:cubicBezTo>
                        <a:pt x="24" y="0"/>
                        <a:pt x="0" y="7"/>
                        <a:pt x="0" y="15"/>
                      </a:cubicBezTo>
                      <a:cubicBezTo>
                        <a:pt x="0" y="123"/>
                        <a:pt x="0" y="123"/>
                        <a:pt x="0" y="123"/>
                      </a:cubicBezTo>
                      <a:cubicBezTo>
                        <a:pt x="0" y="131"/>
                        <a:pt x="24" y="137"/>
                        <a:pt x="53" y="137"/>
                      </a:cubicBezTo>
                      <a:cubicBezTo>
                        <a:pt x="83" y="137"/>
                        <a:pt x="106" y="131"/>
                        <a:pt x="106" y="123"/>
                      </a:cubicBezTo>
                      <a:cubicBezTo>
                        <a:pt x="106" y="15"/>
                        <a:pt x="106" y="15"/>
                        <a:pt x="106" y="15"/>
                      </a:cubicBezTo>
                      <a:cubicBezTo>
                        <a:pt x="106" y="7"/>
                        <a:pt x="83" y="0"/>
                        <a:pt x="53"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3" name="Freeform 106"/>
                <p:cNvSpPr>
                  <a:spLocks/>
                </p:cNvSpPr>
                <p:nvPr/>
              </p:nvSpPr>
              <p:spPr bwMode="auto">
                <a:xfrm>
                  <a:off x="8561818" y="3666100"/>
                  <a:ext cx="59135" cy="398380"/>
                </a:xfrm>
                <a:custGeom>
                  <a:avLst/>
                  <a:gdLst>
                    <a:gd name="T0" fmla="*/ 0 w 16"/>
                    <a:gd name="T1" fmla="*/ 108 h 108"/>
                    <a:gd name="T2" fmla="*/ 16 w 16"/>
                    <a:gd name="T3" fmla="*/ 106 h 108"/>
                    <a:gd name="T4" fmla="*/ 16 w 16"/>
                    <a:gd name="T5" fmla="*/ 0 h 108"/>
                    <a:gd name="T6" fmla="*/ 0 w 16"/>
                    <a:gd name="T7" fmla="*/ 3 h 108"/>
                    <a:gd name="T8" fmla="*/ 0 w 16"/>
                    <a:gd name="T9" fmla="*/ 108 h 108"/>
                  </a:gdLst>
                  <a:ahLst/>
                  <a:cxnLst>
                    <a:cxn ang="0">
                      <a:pos x="T0" y="T1"/>
                    </a:cxn>
                    <a:cxn ang="0">
                      <a:pos x="T2" y="T3"/>
                    </a:cxn>
                    <a:cxn ang="0">
                      <a:pos x="T4" y="T5"/>
                    </a:cxn>
                    <a:cxn ang="0">
                      <a:pos x="T6" y="T7"/>
                    </a:cxn>
                    <a:cxn ang="0">
                      <a:pos x="T8" y="T9"/>
                    </a:cxn>
                  </a:cxnLst>
                  <a:rect l="0" t="0" r="r" b="b"/>
                  <a:pathLst>
                    <a:path w="16" h="108">
                      <a:moveTo>
                        <a:pt x="0" y="108"/>
                      </a:moveTo>
                      <a:cubicBezTo>
                        <a:pt x="6" y="108"/>
                        <a:pt x="11" y="107"/>
                        <a:pt x="16" y="106"/>
                      </a:cubicBezTo>
                      <a:cubicBezTo>
                        <a:pt x="16" y="0"/>
                        <a:pt x="16" y="0"/>
                        <a:pt x="16" y="0"/>
                      </a:cubicBezTo>
                      <a:cubicBezTo>
                        <a:pt x="0" y="3"/>
                        <a:pt x="0" y="3"/>
                        <a:pt x="0" y="3"/>
                      </a:cubicBezTo>
                      <a:lnTo>
                        <a:pt x="0" y="108"/>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4" name="Freeform 107"/>
                <p:cNvSpPr>
                  <a:spLocks/>
                </p:cNvSpPr>
                <p:nvPr/>
              </p:nvSpPr>
              <p:spPr bwMode="auto">
                <a:xfrm>
                  <a:off x="8297269" y="3617858"/>
                  <a:ext cx="390600" cy="70027"/>
                </a:xfrm>
                <a:custGeom>
                  <a:avLst/>
                  <a:gdLst>
                    <a:gd name="T0" fmla="*/ 0 w 106"/>
                    <a:gd name="T1" fmla="*/ 5 h 19"/>
                    <a:gd name="T2" fmla="*/ 53 w 106"/>
                    <a:gd name="T3" fmla="*/ 19 h 19"/>
                    <a:gd name="T4" fmla="*/ 106 w 106"/>
                    <a:gd name="T5" fmla="*/ 5 h 19"/>
                    <a:gd name="T6" fmla="*/ 106 w 106"/>
                    <a:gd name="T7" fmla="*/ 0 h 19"/>
                    <a:gd name="T8" fmla="*/ 53 w 106"/>
                    <a:gd name="T9" fmla="*/ 14 h 19"/>
                    <a:gd name="T10" fmla="*/ 0 w 106"/>
                    <a:gd name="T11" fmla="*/ 0 h 19"/>
                    <a:gd name="T12" fmla="*/ 0 w 106"/>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06" h="19">
                      <a:moveTo>
                        <a:pt x="0" y="5"/>
                      </a:moveTo>
                      <a:cubicBezTo>
                        <a:pt x="0" y="13"/>
                        <a:pt x="24" y="19"/>
                        <a:pt x="53" y="19"/>
                      </a:cubicBezTo>
                      <a:cubicBezTo>
                        <a:pt x="83" y="19"/>
                        <a:pt x="106" y="13"/>
                        <a:pt x="106" y="5"/>
                      </a:cubicBezTo>
                      <a:cubicBezTo>
                        <a:pt x="106" y="0"/>
                        <a:pt x="106" y="0"/>
                        <a:pt x="106" y="0"/>
                      </a:cubicBezTo>
                      <a:cubicBezTo>
                        <a:pt x="106" y="8"/>
                        <a:pt x="83" y="14"/>
                        <a:pt x="53" y="14"/>
                      </a:cubicBezTo>
                      <a:cubicBezTo>
                        <a:pt x="24" y="14"/>
                        <a:pt x="0" y="8"/>
                        <a:pt x="0" y="0"/>
                      </a:cubicBezTo>
                      <a:lnTo>
                        <a:pt x="0" y="5"/>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5" name="Freeform 108"/>
                <p:cNvSpPr>
                  <a:spLocks/>
                </p:cNvSpPr>
                <p:nvPr/>
              </p:nvSpPr>
              <p:spPr bwMode="auto">
                <a:xfrm>
                  <a:off x="8297269" y="3879295"/>
                  <a:ext cx="390600" cy="74696"/>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8"/>
                        <a:pt x="83" y="15"/>
                        <a:pt x="53" y="15"/>
                      </a:cubicBezTo>
                      <a:cubicBezTo>
                        <a:pt x="24" y="15"/>
                        <a:pt x="0" y="8"/>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6" name="Freeform 109"/>
                <p:cNvSpPr>
                  <a:spLocks/>
                </p:cNvSpPr>
                <p:nvPr/>
              </p:nvSpPr>
              <p:spPr bwMode="auto">
                <a:xfrm>
                  <a:off x="8297269" y="3747021"/>
                  <a:ext cx="390600" cy="73140"/>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9"/>
                        <a:pt x="83" y="15"/>
                        <a:pt x="53" y="15"/>
                      </a:cubicBezTo>
                      <a:cubicBezTo>
                        <a:pt x="24" y="15"/>
                        <a:pt x="0" y="9"/>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grpSp>
            <p:nvGrpSpPr>
              <p:cNvPr id="14" name="Group 13"/>
              <p:cNvGrpSpPr/>
              <p:nvPr/>
            </p:nvGrpSpPr>
            <p:grpSpPr>
              <a:xfrm>
                <a:off x="9059681" y="2667203"/>
                <a:ext cx="3316581" cy="1280160"/>
                <a:chOff x="9059681" y="2564633"/>
                <a:chExt cx="3316581" cy="1280160"/>
              </a:xfrm>
            </p:grpSpPr>
            <p:sp>
              <p:nvSpPr>
                <p:cNvPr id="297" name="Freeform 7"/>
                <p:cNvSpPr>
                  <a:spLocks noEditPoints="1"/>
                </p:cNvSpPr>
                <p:nvPr/>
              </p:nvSpPr>
              <p:spPr bwMode="auto">
                <a:xfrm>
                  <a:off x="9059681" y="2564633"/>
                  <a:ext cx="1595512" cy="1280160"/>
                </a:xfrm>
                <a:custGeom>
                  <a:avLst/>
                  <a:gdLst>
                    <a:gd name="T0" fmla="*/ 466 w 525"/>
                    <a:gd name="T1" fmla="*/ 360 h 372"/>
                    <a:gd name="T2" fmla="*/ 510 w 525"/>
                    <a:gd name="T3" fmla="*/ 366 h 372"/>
                    <a:gd name="T4" fmla="*/ 513 w 525"/>
                    <a:gd name="T5" fmla="*/ 338 h 372"/>
                    <a:gd name="T6" fmla="*/ 525 w 525"/>
                    <a:gd name="T7" fmla="*/ 338 h 372"/>
                    <a:gd name="T8" fmla="*/ 513 w 525"/>
                    <a:gd name="T9" fmla="*/ 269 h 372"/>
                    <a:gd name="T10" fmla="*/ 525 w 525"/>
                    <a:gd name="T11" fmla="*/ 269 h 372"/>
                    <a:gd name="T12" fmla="*/ 513 w 525"/>
                    <a:gd name="T13" fmla="*/ 245 h 372"/>
                    <a:gd name="T14" fmla="*/ 513 w 525"/>
                    <a:gd name="T15" fmla="*/ 221 h 372"/>
                    <a:gd name="T16" fmla="*/ 525 w 525"/>
                    <a:gd name="T17" fmla="*/ 197 h 372"/>
                    <a:gd name="T18" fmla="*/ 513 w 525"/>
                    <a:gd name="T19" fmla="*/ 125 h 372"/>
                    <a:gd name="T20" fmla="*/ 525 w 525"/>
                    <a:gd name="T21" fmla="*/ 125 h 372"/>
                    <a:gd name="T22" fmla="*/ 513 w 525"/>
                    <a:gd name="T23" fmla="*/ 101 h 372"/>
                    <a:gd name="T24" fmla="*/ 513 w 525"/>
                    <a:gd name="T25" fmla="*/ 77 h 372"/>
                    <a:gd name="T26" fmla="*/ 513 w 525"/>
                    <a:gd name="T27" fmla="*/ 53 h 372"/>
                    <a:gd name="T28" fmla="*/ 524 w 525"/>
                    <a:gd name="T29" fmla="*/ 28 h 372"/>
                    <a:gd name="T30" fmla="*/ 490 w 525"/>
                    <a:gd name="T31" fmla="*/ 12 h 372"/>
                    <a:gd name="T32" fmla="*/ 490 w 525"/>
                    <a:gd name="T33" fmla="*/ 0 h 372"/>
                    <a:gd name="T34" fmla="*/ 434 w 525"/>
                    <a:gd name="T35" fmla="*/ 12 h 372"/>
                    <a:gd name="T36" fmla="*/ 434 w 525"/>
                    <a:gd name="T37" fmla="*/ 0 h 372"/>
                    <a:gd name="T38" fmla="*/ 410 w 525"/>
                    <a:gd name="T39" fmla="*/ 12 h 372"/>
                    <a:gd name="T40" fmla="*/ 386 w 525"/>
                    <a:gd name="T41" fmla="*/ 12 h 372"/>
                    <a:gd name="T42" fmla="*/ 362 w 525"/>
                    <a:gd name="T43" fmla="*/ 0 h 372"/>
                    <a:gd name="T44" fmla="*/ 290 w 525"/>
                    <a:gd name="T45" fmla="*/ 12 h 372"/>
                    <a:gd name="T46" fmla="*/ 290 w 525"/>
                    <a:gd name="T47" fmla="*/ 0 h 372"/>
                    <a:gd name="T48" fmla="*/ 266 w 525"/>
                    <a:gd name="T49" fmla="*/ 12 h 372"/>
                    <a:gd name="T50" fmla="*/ 242 w 525"/>
                    <a:gd name="T51" fmla="*/ 12 h 372"/>
                    <a:gd name="T52" fmla="*/ 218 w 525"/>
                    <a:gd name="T53" fmla="*/ 0 h 372"/>
                    <a:gd name="T54" fmla="*/ 146 w 525"/>
                    <a:gd name="T55" fmla="*/ 12 h 372"/>
                    <a:gd name="T56" fmla="*/ 146 w 525"/>
                    <a:gd name="T57" fmla="*/ 0 h 372"/>
                    <a:gd name="T58" fmla="*/ 122 w 525"/>
                    <a:gd name="T59" fmla="*/ 12 h 372"/>
                    <a:gd name="T60" fmla="*/ 98 w 525"/>
                    <a:gd name="T61" fmla="*/ 12 h 372"/>
                    <a:gd name="T62" fmla="*/ 74 w 525"/>
                    <a:gd name="T63" fmla="*/ 0 h 372"/>
                    <a:gd name="T64" fmla="*/ 14 w 525"/>
                    <a:gd name="T65" fmla="*/ 25 h 372"/>
                    <a:gd name="T66" fmla="*/ 3 w 525"/>
                    <a:gd name="T67" fmla="*/ 20 h 372"/>
                    <a:gd name="T68" fmla="*/ 12 w 525"/>
                    <a:gd name="T69" fmla="*/ 46 h 372"/>
                    <a:gd name="T70" fmla="*/ 12 w 525"/>
                    <a:gd name="T71" fmla="*/ 70 h 372"/>
                    <a:gd name="T72" fmla="*/ 0 w 525"/>
                    <a:gd name="T73" fmla="*/ 94 h 372"/>
                    <a:gd name="T74" fmla="*/ 12 w 525"/>
                    <a:gd name="T75" fmla="*/ 166 h 372"/>
                    <a:gd name="T76" fmla="*/ 0 w 525"/>
                    <a:gd name="T77" fmla="*/ 166 h 372"/>
                    <a:gd name="T78" fmla="*/ 12 w 525"/>
                    <a:gd name="T79" fmla="*/ 190 h 372"/>
                    <a:gd name="T80" fmla="*/ 12 w 525"/>
                    <a:gd name="T81" fmla="*/ 214 h 372"/>
                    <a:gd name="T82" fmla="*/ 0 w 525"/>
                    <a:gd name="T83" fmla="*/ 238 h 372"/>
                    <a:gd name="T84" fmla="*/ 12 w 525"/>
                    <a:gd name="T85" fmla="*/ 310 h 372"/>
                    <a:gd name="T86" fmla="*/ 0 w 525"/>
                    <a:gd name="T87" fmla="*/ 310 h 372"/>
                    <a:gd name="T88" fmla="*/ 12 w 525"/>
                    <a:gd name="T89" fmla="*/ 338 h 372"/>
                    <a:gd name="T90" fmla="*/ 0 w 525"/>
                    <a:gd name="T91" fmla="*/ 338 h 372"/>
                    <a:gd name="T92" fmla="*/ 58 w 525"/>
                    <a:gd name="T93" fmla="*/ 360 h 372"/>
                    <a:gd name="T94" fmla="*/ 34 w 525"/>
                    <a:gd name="T95" fmla="*/ 372 h 372"/>
                    <a:gd name="T96" fmla="*/ 58 w 525"/>
                    <a:gd name="T97" fmla="*/ 360 h 372"/>
                    <a:gd name="T98" fmla="*/ 82 w 525"/>
                    <a:gd name="T99" fmla="*/ 372 h 372"/>
                    <a:gd name="T100" fmla="*/ 154 w 525"/>
                    <a:gd name="T101" fmla="*/ 360 h 372"/>
                    <a:gd name="T102" fmla="*/ 154 w 525"/>
                    <a:gd name="T103" fmla="*/ 372 h 372"/>
                    <a:gd name="T104" fmla="*/ 178 w 525"/>
                    <a:gd name="T105" fmla="*/ 360 h 372"/>
                    <a:gd name="T106" fmla="*/ 202 w 525"/>
                    <a:gd name="T107" fmla="*/ 360 h 372"/>
                    <a:gd name="T108" fmla="*/ 226 w 525"/>
                    <a:gd name="T109" fmla="*/ 372 h 372"/>
                    <a:gd name="T110" fmla="*/ 298 w 525"/>
                    <a:gd name="T111" fmla="*/ 360 h 372"/>
                    <a:gd name="T112" fmla="*/ 298 w 525"/>
                    <a:gd name="T113" fmla="*/ 372 h 372"/>
                    <a:gd name="T114" fmla="*/ 322 w 525"/>
                    <a:gd name="T115" fmla="*/ 360 h 372"/>
                    <a:gd name="T116" fmla="*/ 346 w 525"/>
                    <a:gd name="T117" fmla="*/ 360 h 372"/>
                    <a:gd name="T118" fmla="*/ 370 w 525"/>
                    <a:gd name="T119" fmla="*/ 372 h 372"/>
                    <a:gd name="T120" fmla="*/ 442 w 525"/>
                    <a:gd name="T121" fmla="*/ 360 h 372"/>
                    <a:gd name="T122" fmla="*/ 442 w 525"/>
                    <a:gd name="T1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5" h="372">
                      <a:moveTo>
                        <a:pt x="503" y="356"/>
                      </a:moveTo>
                      <a:cubicBezTo>
                        <a:pt x="499" y="359"/>
                        <a:pt x="495" y="360"/>
                        <a:pt x="490" y="360"/>
                      </a:cubicBezTo>
                      <a:cubicBezTo>
                        <a:pt x="466" y="360"/>
                        <a:pt x="466" y="360"/>
                        <a:pt x="466" y="360"/>
                      </a:cubicBezTo>
                      <a:cubicBezTo>
                        <a:pt x="466" y="372"/>
                        <a:pt x="466" y="372"/>
                        <a:pt x="466" y="372"/>
                      </a:cubicBezTo>
                      <a:cubicBezTo>
                        <a:pt x="490" y="372"/>
                        <a:pt x="490" y="372"/>
                        <a:pt x="490" y="372"/>
                      </a:cubicBezTo>
                      <a:cubicBezTo>
                        <a:pt x="498" y="372"/>
                        <a:pt x="504" y="370"/>
                        <a:pt x="510" y="366"/>
                      </a:cubicBezTo>
                      <a:cubicBezTo>
                        <a:pt x="503" y="356"/>
                        <a:pt x="503" y="356"/>
                        <a:pt x="503" y="356"/>
                      </a:cubicBezTo>
                      <a:moveTo>
                        <a:pt x="513" y="317"/>
                      </a:moveTo>
                      <a:cubicBezTo>
                        <a:pt x="513" y="338"/>
                        <a:pt x="513" y="338"/>
                        <a:pt x="513" y="338"/>
                      </a:cubicBezTo>
                      <a:cubicBezTo>
                        <a:pt x="513" y="339"/>
                        <a:pt x="513" y="340"/>
                        <a:pt x="513" y="340"/>
                      </a:cubicBezTo>
                      <a:cubicBezTo>
                        <a:pt x="525" y="342"/>
                        <a:pt x="525" y="342"/>
                        <a:pt x="525" y="342"/>
                      </a:cubicBezTo>
                      <a:cubicBezTo>
                        <a:pt x="525" y="341"/>
                        <a:pt x="525" y="339"/>
                        <a:pt x="525" y="338"/>
                      </a:cubicBezTo>
                      <a:cubicBezTo>
                        <a:pt x="525" y="317"/>
                        <a:pt x="525" y="317"/>
                        <a:pt x="525" y="317"/>
                      </a:cubicBezTo>
                      <a:cubicBezTo>
                        <a:pt x="513" y="317"/>
                        <a:pt x="513" y="317"/>
                        <a:pt x="513" y="317"/>
                      </a:cubicBezTo>
                      <a:moveTo>
                        <a:pt x="513" y="269"/>
                      </a:moveTo>
                      <a:cubicBezTo>
                        <a:pt x="513" y="293"/>
                        <a:pt x="513" y="293"/>
                        <a:pt x="513" y="293"/>
                      </a:cubicBezTo>
                      <a:cubicBezTo>
                        <a:pt x="525" y="293"/>
                        <a:pt x="525" y="293"/>
                        <a:pt x="525" y="293"/>
                      </a:cubicBezTo>
                      <a:cubicBezTo>
                        <a:pt x="525" y="269"/>
                        <a:pt x="525" y="269"/>
                        <a:pt x="525" y="269"/>
                      </a:cubicBezTo>
                      <a:cubicBezTo>
                        <a:pt x="513" y="269"/>
                        <a:pt x="513" y="269"/>
                        <a:pt x="513" y="269"/>
                      </a:cubicBezTo>
                      <a:moveTo>
                        <a:pt x="513" y="221"/>
                      </a:moveTo>
                      <a:cubicBezTo>
                        <a:pt x="513" y="245"/>
                        <a:pt x="513" y="245"/>
                        <a:pt x="513" y="245"/>
                      </a:cubicBezTo>
                      <a:cubicBezTo>
                        <a:pt x="525" y="245"/>
                        <a:pt x="525" y="245"/>
                        <a:pt x="525" y="245"/>
                      </a:cubicBezTo>
                      <a:cubicBezTo>
                        <a:pt x="525" y="221"/>
                        <a:pt x="525" y="221"/>
                        <a:pt x="525" y="221"/>
                      </a:cubicBezTo>
                      <a:cubicBezTo>
                        <a:pt x="513" y="221"/>
                        <a:pt x="513" y="221"/>
                        <a:pt x="513" y="221"/>
                      </a:cubicBezTo>
                      <a:moveTo>
                        <a:pt x="513" y="173"/>
                      </a:moveTo>
                      <a:cubicBezTo>
                        <a:pt x="513" y="197"/>
                        <a:pt x="513" y="197"/>
                        <a:pt x="513" y="197"/>
                      </a:cubicBezTo>
                      <a:cubicBezTo>
                        <a:pt x="525" y="197"/>
                        <a:pt x="525" y="197"/>
                        <a:pt x="525" y="197"/>
                      </a:cubicBezTo>
                      <a:cubicBezTo>
                        <a:pt x="525" y="173"/>
                        <a:pt x="525" y="173"/>
                        <a:pt x="525" y="173"/>
                      </a:cubicBezTo>
                      <a:cubicBezTo>
                        <a:pt x="513" y="173"/>
                        <a:pt x="513" y="173"/>
                        <a:pt x="513" y="173"/>
                      </a:cubicBezTo>
                      <a:moveTo>
                        <a:pt x="513" y="125"/>
                      </a:moveTo>
                      <a:cubicBezTo>
                        <a:pt x="513" y="149"/>
                        <a:pt x="513" y="149"/>
                        <a:pt x="513" y="149"/>
                      </a:cubicBezTo>
                      <a:cubicBezTo>
                        <a:pt x="525" y="149"/>
                        <a:pt x="525" y="149"/>
                        <a:pt x="525" y="149"/>
                      </a:cubicBezTo>
                      <a:cubicBezTo>
                        <a:pt x="525" y="125"/>
                        <a:pt x="525" y="125"/>
                        <a:pt x="525" y="125"/>
                      </a:cubicBezTo>
                      <a:cubicBezTo>
                        <a:pt x="513" y="125"/>
                        <a:pt x="513" y="125"/>
                        <a:pt x="513" y="125"/>
                      </a:cubicBezTo>
                      <a:moveTo>
                        <a:pt x="513" y="77"/>
                      </a:moveTo>
                      <a:cubicBezTo>
                        <a:pt x="513" y="101"/>
                        <a:pt x="513" y="101"/>
                        <a:pt x="513" y="101"/>
                      </a:cubicBezTo>
                      <a:cubicBezTo>
                        <a:pt x="525" y="101"/>
                        <a:pt x="525" y="101"/>
                        <a:pt x="525" y="101"/>
                      </a:cubicBezTo>
                      <a:cubicBezTo>
                        <a:pt x="525" y="77"/>
                        <a:pt x="525" y="77"/>
                        <a:pt x="525" y="77"/>
                      </a:cubicBezTo>
                      <a:cubicBezTo>
                        <a:pt x="513" y="77"/>
                        <a:pt x="513" y="77"/>
                        <a:pt x="513" y="77"/>
                      </a:cubicBezTo>
                      <a:moveTo>
                        <a:pt x="512" y="30"/>
                      </a:moveTo>
                      <a:cubicBezTo>
                        <a:pt x="513" y="32"/>
                        <a:pt x="513" y="33"/>
                        <a:pt x="513" y="35"/>
                      </a:cubicBezTo>
                      <a:cubicBezTo>
                        <a:pt x="513" y="53"/>
                        <a:pt x="513" y="53"/>
                        <a:pt x="513" y="53"/>
                      </a:cubicBezTo>
                      <a:cubicBezTo>
                        <a:pt x="525" y="53"/>
                        <a:pt x="525" y="53"/>
                        <a:pt x="525" y="53"/>
                      </a:cubicBezTo>
                      <a:cubicBezTo>
                        <a:pt x="525" y="35"/>
                        <a:pt x="525" y="35"/>
                        <a:pt x="525" y="35"/>
                      </a:cubicBezTo>
                      <a:cubicBezTo>
                        <a:pt x="525" y="32"/>
                        <a:pt x="525" y="30"/>
                        <a:pt x="524" y="28"/>
                      </a:cubicBezTo>
                      <a:cubicBezTo>
                        <a:pt x="512" y="30"/>
                        <a:pt x="512" y="30"/>
                        <a:pt x="512" y="30"/>
                      </a:cubicBezTo>
                      <a:moveTo>
                        <a:pt x="482" y="12"/>
                      </a:moveTo>
                      <a:cubicBezTo>
                        <a:pt x="490" y="12"/>
                        <a:pt x="490" y="12"/>
                        <a:pt x="490" y="12"/>
                      </a:cubicBezTo>
                      <a:cubicBezTo>
                        <a:pt x="494" y="12"/>
                        <a:pt x="498" y="13"/>
                        <a:pt x="502" y="15"/>
                      </a:cubicBezTo>
                      <a:cubicBezTo>
                        <a:pt x="508" y="5"/>
                        <a:pt x="508" y="5"/>
                        <a:pt x="508" y="5"/>
                      </a:cubicBezTo>
                      <a:cubicBezTo>
                        <a:pt x="503" y="2"/>
                        <a:pt x="497" y="0"/>
                        <a:pt x="490" y="0"/>
                      </a:cubicBezTo>
                      <a:cubicBezTo>
                        <a:pt x="482" y="0"/>
                        <a:pt x="482" y="0"/>
                        <a:pt x="482" y="0"/>
                      </a:cubicBezTo>
                      <a:cubicBezTo>
                        <a:pt x="482" y="12"/>
                        <a:pt x="482" y="12"/>
                        <a:pt x="482" y="12"/>
                      </a:cubicBezTo>
                      <a:moveTo>
                        <a:pt x="434" y="12"/>
                      </a:moveTo>
                      <a:cubicBezTo>
                        <a:pt x="458" y="12"/>
                        <a:pt x="458" y="12"/>
                        <a:pt x="458" y="12"/>
                      </a:cubicBezTo>
                      <a:cubicBezTo>
                        <a:pt x="458" y="0"/>
                        <a:pt x="458" y="0"/>
                        <a:pt x="458" y="0"/>
                      </a:cubicBezTo>
                      <a:cubicBezTo>
                        <a:pt x="434" y="0"/>
                        <a:pt x="434" y="0"/>
                        <a:pt x="434" y="0"/>
                      </a:cubicBezTo>
                      <a:cubicBezTo>
                        <a:pt x="434" y="12"/>
                        <a:pt x="434" y="12"/>
                        <a:pt x="434" y="12"/>
                      </a:cubicBezTo>
                      <a:moveTo>
                        <a:pt x="386" y="12"/>
                      </a:moveTo>
                      <a:cubicBezTo>
                        <a:pt x="410" y="12"/>
                        <a:pt x="410" y="12"/>
                        <a:pt x="410" y="12"/>
                      </a:cubicBezTo>
                      <a:cubicBezTo>
                        <a:pt x="410" y="0"/>
                        <a:pt x="410" y="0"/>
                        <a:pt x="410" y="0"/>
                      </a:cubicBezTo>
                      <a:cubicBezTo>
                        <a:pt x="386" y="0"/>
                        <a:pt x="386" y="0"/>
                        <a:pt x="386" y="0"/>
                      </a:cubicBezTo>
                      <a:cubicBezTo>
                        <a:pt x="386" y="12"/>
                        <a:pt x="386" y="12"/>
                        <a:pt x="386" y="12"/>
                      </a:cubicBezTo>
                      <a:moveTo>
                        <a:pt x="338" y="12"/>
                      </a:moveTo>
                      <a:cubicBezTo>
                        <a:pt x="362" y="12"/>
                        <a:pt x="362" y="12"/>
                        <a:pt x="362" y="12"/>
                      </a:cubicBezTo>
                      <a:cubicBezTo>
                        <a:pt x="362" y="0"/>
                        <a:pt x="362" y="0"/>
                        <a:pt x="362" y="0"/>
                      </a:cubicBezTo>
                      <a:cubicBezTo>
                        <a:pt x="338" y="0"/>
                        <a:pt x="338" y="0"/>
                        <a:pt x="338" y="0"/>
                      </a:cubicBezTo>
                      <a:cubicBezTo>
                        <a:pt x="338" y="12"/>
                        <a:pt x="338" y="12"/>
                        <a:pt x="338" y="12"/>
                      </a:cubicBezTo>
                      <a:moveTo>
                        <a:pt x="290" y="12"/>
                      </a:moveTo>
                      <a:cubicBezTo>
                        <a:pt x="314" y="12"/>
                        <a:pt x="314" y="12"/>
                        <a:pt x="314" y="12"/>
                      </a:cubicBezTo>
                      <a:cubicBezTo>
                        <a:pt x="314" y="0"/>
                        <a:pt x="314" y="0"/>
                        <a:pt x="314" y="0"/>
                      </a:cubicBezTo>
                      <a:cubicBezTo>
                        <a:pt x="290" y="0"/>
                        <a:pt x="290" y="0"/>
                        <a:pt x="290" y="0"/>
                      </a:cubicBezTo>
                      <a:cubicBezTo>
                        <a:pt x="290" y="12"/>
                        <a:pt x="290" y="12"/>
                        <a:pt x="290" y="12"/>
                      </a:cubicBezTo>
                      <a:moveTo>
                        <a:pt x="242" y="12"/>
                      </a:moveTo>
                      <a:cubicBezTo>
                        <a:pt x="266" y="12"/>
                        <a:pt x="266" y="12"/>
                        <a:pt x="266" y="12"/>
                      </a:cubicBezTo>
                      <a:cubicBezTo>
                        <a:pt x="266" y="0"/>
                        <a:pt x="266" y="0"/>
                        <a:pt x="266" y="0"/>
                      </a:cubicBezTo>
                      <a:cubicBezTo>
                        <a:pt x="242" y="0"/>
                        <a:pt x="242" y="0"/>
                        <a:pt x="242" y="0"/>
                      </a:cubicBezTo>
                      <a:cubicBezTo>
                        <a:pt x="242" y="12"/>
                        <a:pt x="242" y="12"/>
                        <a:pt x="242" y="12"/>
                      </a:cubicBezTo>
                      <a:moveTo>
                        <a:pt x="194" y="12"/>
                      </a:moveTo>
                      <a:cubicBezTo>
                        <a:pt x="218" y="12"/>
                        <a:pt x="218" y="12"/>
                        <a:pt x="218" y="12"/>
                      </a:cubicBezTo>
                      <a:cubicBezTo>
                        <a:pt x="218" y="0"/>
                        <a:pt x="218" y="0"/>
                        <a:pt x="218" y="0"/>
                      </a:cubicBezTo>
                      <a:cubicBezTo>
                        <a:pt x="194" y="0"/>
                        <a:pt x="194" y="0"/>
                        <a:pt x="194" y="0"/>
                      </a:cubicBezTo>
                      <a:cubicBezTo>
                        <a:pt x="194" y="12"/>
                        <a:pt x="194" y="12"/>
                        <a:pt x="194" y="12"/>
                      </a:cubicBezTo>
                      <a:moveTo>
                        <a:pt x="146" y="12"/>
                      </a:moveTo>
                      <a:cubicBezTo>
                        <a:pt x="170" y="12"/>
                        <a:pt x="170" y="12"/>
                        <a:pt x="170" y="12"/>
                      </a:cubicBezTo>
                      <a:cubicBezTo>
                        <a:pt x="170" y="0"/>
                        <a:pt x="170" y="0"/>
                        <a:pt x="170" y="0"/>
                      </a:cubicBezTo>
                      <a:cubicBezTo>
                        <a:pt x="146" y="0"/>
                        <a:pt x="146" y="0"/>
                        <a:pt x="146" y="0"/>
                      </a:cubicBezTo>
                      <a:cubicBezTo>
                        <a:pt x="146" y="12"/>
                        <a:pt x="146" y="12"/>
                        <a:pt x="146" y="12"/>
                      </a:cubicBezTo>
                      <a:moveTo>
                        <a:pt x="98" y="12"/>
                      </a:moveTo>
                      <a:cubicBezTo>
                        <a:pt x="122" y="12"/>
                        <a:pt x="122" y="12"/>
                        <a:pt x="122" y="12"/>
                      </a:cubicBezTo>
                      <a:cubicBezTo>
                        <a:pt x="122" y="0"/>
                        <a:pt x="122" y="0"/>
                        <a:pt x="122" y="0"/>
                      </a:cubicBezTo>
                      <a:cubicBezTo>
                        <a:pt x="98" y="0"/>
                        <a:pt x="98" y="0"/>
                        <a:pt x="98" y="0"/>
                      </a:cubicBezTo>
                      <a:cubicBezTo>
                        <a:pt x="98" y="12"/>
                        <a:pt x="98" y="12"/>
                        <a:pt x="98" y="12"/>
                      </a:cubicBezTo>
                      <a:moveTo>
                        <a:pt x="50" y="12"/>
                      </a:moveTo>
                      <a:cubicBezTo>
                        <a:pt x="74" y="12"/>
                        <a:pt x="74" y="12"/>
                        <a:pt x="74" y="12"/>
                      </a:cubicBezTo>
                      <a:cubicBezTo>
                        <a:pt x="74" y="0"/>
                        <a:pt x="74" y="0"/>
                        <a:pt x="74" y="0"/>
                      </a:cubicBezTo>
                      <a:cubicBezTo>
                        <a:pt x="50" y="0"/>
                        <a:pt x="50" y="0"/>
                        <a:pt x="50" y="0"/>
                      </a:cubicBezTo>
                      <a:cubicBezTo>
                        <a:pt x="50" y="12"/>
                        <a:pt x="50" y="12"/>
                        <a:pt x="50" y="12"/>
                      </a:cubicBezTo>
                      <a:moveTo>
                        <a:pt x="14" y="25"/>
                      </a:moveTo>
                      <a:cubicBezTo>
                        <a:pt x="16" y="20"/>
                        <a:pt x="22" y="15"/>
                        <a:pt x="28" y="13"/>
                      </a:cubicBezTo>
                      <a:cubicBezTo>
                        <a:pt x="24" y="2"/>
                        <a:pt x="24" y="2"/>
                        <a:pt x="24" y="2"/>
                      </a:cubicBezTo>
                      <a:cubicBezTo>
                        <a:pt x="15" y="5"/>
                        <a:pt x="7" y="11"/>
                        <a:pt x="3" y="20"/>
                      </a:cubicBezTo>
                      <a:cubicBezTo>
                        <a:pt x="14" y="25"/>
                        <a:pt x="14" y="25"/>
                        <a:pt x="14" y="25"/>
                      </a:cubicBezTo>
                      <a:moveTo>
                        <a:pt x="12" y="70"/>
                      </a:moveTo>
                      <a:cubicBezTo>
                        <a:pt x="12" y="46"/>
                        <a:pt x="12" y="46"/>
                        <a:pt x="12" y="46"/>
                      </a:cubicBezTo>
                      <a:cubicBezTo>
                        <a:pt x="0" y="46"/>
                        <a:pt x="0" y="46"/>
                        <a:pt x="0" y="46"/>
                      </a:cubicBezTo>
                      <a:cubicBezTo>
                        <a:pt x="0" y="70"/>
                        <a:pt x="0" y="70"/>
                        <a:pt x="0" y="70"/>
                      </a:cubicBezTo>
                      <a:cubicBezTo>
                        <a:pt x="12" y="70"/>
                        <a:pt x="12" y="70"/>
                        <a:pt x="12" y="70"/>
                      </a:cubicBezTo>
                      <a:moveTo>
                        <a:pt x="12" y="118"/>
                      </a:moveTo>
                      <a:cubicBezTo>
                        <a:pt x="12" y="94"/>
                        <a:pt x="12" y="94"/>
                        <a:pt x="12" y="94"/>
                      </a:cubicBezTo>
                      <a:cubicBezTo>
                        <a:pt x="0" y="94"/>
                        <a:pt x="0" y="94"/>
                        <a:pt x="0" y="94"/>
                      </a:cubicBezTo>
                      <a:cubicBezTo>
                        <a:pt x="0" y="118"/>
                        <a:pt x="0" y="118"/>
                        <a:pt x="0" y="118"/>
                      </a:cubicBezTo>
                      <a:cubicBezTo>
                        <a:pt x="12" y="118"/>
                        <a:pt x="12" y="118"/>
                        <a:pt x="12" y="118"/>
                      </a:cubicBezTo>
                      <a:moveTo>
                        <a:pt x="12" y="166"/>
                      </a:moveTo>
                      <a:cubicBezTo>
                        <a:pt x="12" y="142"/>
                        <a:pt x="12" y="142"/>
                        <a:pt x="12" y="142"/>
                      </a:cubicBezTo>
                      <a:cubicBezTo>
                        <a:pt x="0" y="142"/>
                        <a:pt x="0" y="142"/>
                        <a:pt x="0" y="142"/>
                      </a:cubicBezTo>
                      <a:cubicBezTo>
                        <a:pt x="0" y="166"/>
                        <a:pt x="0" y="166"/>
                        <a:pt x="0" y="166"/>
                      </a:cubicBezTo>
                      <a:cubicBezTo>
                        <a:pt x="12" y="166"/>
                        <a:pt x="12" y="166"/>
                        <a:pt x="12" y="166"/>
                      </a:cubicBezTo>
                      <a:moveTo>
                        <a:pt x="12" y="214"/>
                      </a:moveTo>
                      <a:cubicBezTo>
                        <a:pt x="12" y="190"/>
                        <a:pt x="12" y="190"/>
                        <a:pt x="12" y="190"/>
                      </a:cubicBezTo>
                      <a:cubicBezTo>
                        <a:pt x="0" y="190"/>
                        <a:pt x="0" y="190"/>
                        <a:pt x="0" y="190"/>
                      </a:cubicBezTo>
                      <a:cubicBezTo>
                        <a:pt x="0" y="214"/>
                        <a:pt x="0" y="214"/>
                        <a:pt x="0" y="214"/>
                      </a:cubicBezTo>
                      <a:cubicBezTo>
                        <a:pt x="12" y="214"/>
                        <a:pt x="12" y="214"/>
                        <a:pt x="12" y="214"/>
                      </a:cubicBezTo>
                      <a:moveTo>
                        <a:pt x="12" y="262"/>
                      </a:moveTo>
                      <a:cubicBezTo>
                        <a:pt x="12" y="238"/>
                        <a:pt x="12" y="238"/>
                        <a:pt x="12" y="238"/>
                      </a:cubicBezTo>
                      <a:cubicBezTo>
                        <a:pt x="0" y="238"/>
                        <a:pt x="0" y="238"/>
                        <a:pt x="0" y="238"/>
                      </a:cubicBezTo>
                      <a:cubicBezTo>
                        <a:pt x="0" y="262"/>
                        <a:pt x="0" y="262"/>
                        <a:pt x="0" y="262"/>
                      </a:cubicBezTo>
                      <a:cubicBezTo>
                        <a:pt x="12" y="262"/>
                        <a:pt x="12" y="262"/>
                        <a:pt x="12" y="262"/>
                      </a:cubicBezTo>
                      <a:moveTo>
                        <a:pt x="12" y="310"/>
                      </a:moveTo>
                      <a:cubicBezTo>
                        <a:pt x="12" y="286"/>
                        <a:pt x="12" y="286"/>
                        <a:pt x="12" y="286"/>
                      </a:cubicBezTo>
                      <a:cubicBezTo>
                        <a:pt x="0" y="286"/>
                        <a:pt x="0" y="286"/>
                        <a:pt x="0" y="286"/>
                      </a:cubicBezTo>
                      <a:cubicBezTo>
                        <a:pt x="0" y="310"/>
                        <a:pt x="0" y="310"/>
                        <a:pt x="0" y="310"/>
                      </a:cubicBezTo>
                      <a:cubicBezTo>
                        <a:pt x="12" y="310"/>
                        <a:pt x="12" y="310"/>
                        <a:pt x="12" y="310"/>
                      </a:cubicBezTo>
                      <a:moveTo>
                        <a:pt x="17" y="353"/>
                      </a:moveTo>
                      <a:cubicBezTo>
                        <a:pt x="14" y="349"/>
                        <a:pt x="12" y="343"/>
                        <a:pt x="12" y="338"/>
                      </a:cubicBezTo>
                      <a:cubicBezTo>
                        <a:pt x="12" y="334"/>
                        <a:pt x="12" y="334"/>
                        <a:pt x="12" y="334"/>
                      </a:cubicBezTo>
                      <a:cubicBezTo>
                        <a:pt x="0" y="334"/>
                        <a:pt x="0" y="334"/>
                        <a:pt x="0" y="334"/>
                      </a:cubicBezTo>
                      <a:cubicBezTo>
                        <a:pt x="0" y="338"/>
                        <a:pt x="0" y="338"/>
                        <a:pt x="0" y="338"/>
                      </a:cubicBezTo>
                      <a:cubicBezTo>
                        <a:pt x="0" y="346"/>
                        <a:pt x="3" y="355"/>
                        <a:pt x="8" y="361"/>
                      </a:cubicBezTo>
                      <a:cubicBezTo>
                        <a:pt x="17" y="353"/>
                        <a:pt x="17" y="353"/>
                        <a:pt x="17" y="353"/>
                      </a:cubicBezTo>
                      <a:moveTo>
                        <a:pt x="58" y="360"/>
                      </a:moveTo>
                      <a:cubicBezTo>
                        <a:pt x="34" y="360"/>
                        <a:pt x="34" y="360"/>
                        <a:pt x="34" y="360"/>
                      </a:cubicBezTo>
                      <a:cubicBezTo>
                        <a:pt x="34" y="360"/>
                        <a:pt x="34" y="360"/>
                        <a:pt x="34" y="360"/>
                      </a:cubicBezTo>
                      <a:cubicBezTo>
                        <a:pt x="34" y="372"/>
                        <a:pt x="34" y="372"/>
                        <a:pt x="34" y="372"/>
                      </a:cubicBezTo>
                      <a:cubicBezTo>
                        <a:pt x="34" y="372"/>
                        <a:pt x="34" y="372"/>
                        <a:pt x="34" y="372"/>
                      </a:cubicBezTo>
                      <a:cubicBezTo>
                        <a:pt x="58" y="372"/>
                        <a:pt x="58" y="372"/>
                        <a:pt x="58" y="372"/>
                      </a:cubicBezTo>
                      <a:cubicBezTo>
                        <a:pt x="58" y="360"/>
                        <a:pt x="58" y="360"/>
                        <a:pt x="58" y="360"/>
                      </a:cubicBezTo>
                      <a:moveTo>
                        <a:pt x="106" y="360"/>
                      </a:moveTo>
                      <a:cubicBezTo>
                        <a:pt x="82" y="360"/>
                        <a:pt x="82" y="360"/>
                        <a:pt x="82" y="360"/>
                      </a:cubicBezTo>
                      <a:cubicBezTo>
                        <a:pt x="82" y="372"/>
                        <a:pt x="82" y="372"/>
                        <a:pt x="82" y="372"/>
                      </a:cubicBezTo>
                      <a:cubicBezTo>
                        <a:pt x="106" y="372"/>
                        <a:pt x="106" y="372"/>
                        <a:pt x="106" y="372"/>
                      </a:cubicBezTo>
                      <a:cubicBezTo>
                        <a:pt x="106" y="360"/>
                        <a:pt x="106" y="360"/>
                        <a:pt x="106" y="360"/>
                      </a:cubicBezTo>
                      <a:moveTo>
                        <a:pt x="154" y="360"/>
                      </a:moveTo>
                      <a:cubicBezTo>
                        <a:pt x="130" y="360"/>
                        <a:pt x="130" y="360"/>
                        <a:pt x="130" y="360"/>
                      </a:cubicBezTo>
                      <a:cubicBezTo>
                        <a:pt x="130" y="372"/>
                        <a:pt x="130" y="372"/>
                        <a:pt x="130" y="372"/>
                      </a:cubicBezTo>
                      <a:cubicBezTo>
                        <a:pt x="154" y="372"/>
                        <a:pt x="154" y="372"/>
                        <a:pt x="154" y="372"/>
                      </a:cubicBezTo>
                      <a:cubicBezTo>
                        <a:pt x="154" y="360"/>
                        <a:pt x="154" y="360"/>
                        <a:pt x="154" y="360"/>
                      </a:cubicBezTo>
                      <a:moveTo>
                        <a:pt x="202" y="360"/>
                      </a:moveTo>
                      <a:cubicBezTo>
                        <a:pt x="178" y="360"/>
                        <a:pt x="178" y="360"/>
                        <a:pt x="178" y="360"/>
                      </a:cubicBezTo>
                      <a:cubicBezTo>
                        <a:pt x="178" y="372"/>
                        <a:pt x="178" y="372"/>
                        <a:pt x="178" y="372"/>
                      </a:cubicBezTo>
                      <a:cubicBezTo>
                        <a:pt x="202" y="372"/>
                        <a:pt x="202" y="372"/>
                        <a:pt x="202" y="372"/>
                      </a:cubicBezTo>
                      <a:cubicBezTo>
                        <a:pt x="202" y="360"/>
                        <a:pt x="202" y="360"/>
                        <a:pt x="202" y="360"/>
                      </a:cubicBezTo>
                      <a:moveTo>
                        <a:pt x="250" y="360"/>
                      </a:moveTo>
                      <a:cubicBezTo>
                        <a:pt x="226" y="360"/>
                        <a:pt x="226" y="360"/>
                        <a:pt x="226" y="360"/>
                      </a:cubicBezTo>
                      <a:cubicBezTo>
                        <a:pt x="226" y="372"/>
                        <a:pt x="226" y="372"/>
                        <a:pt x="226" y="372"/>
                      </a:cubicBezTo>
                      <a:cubicBezTo>
                        <a:pt x="250" y="372"/>
                        <a:pt x="250" y="372"/>
                        <a:pt x="250" y="372"/>
                      </a:cubicBezTo>
                      <a:cubicBezTo>
                        <a:pt x="250" y="360"/>
                        <a:pt x="250" y="360"/>
                        <a:pt x="250" y="360"/>
                      </a:cubicBezTo>
                      <a:moveTo>
                        <a:pt x="298" y="360"/>
                      </a:moveTo>
                      <a:cubicBezTo>
                        <a:pt x="274" y="360"/>
                        <a:pt x="274" y="360"/>
                        <a:pt x="274" y="360"/>
                      </a:cubicBezTo>
                      <a:cubicBezTo>
                        <a:pt x="274" y="372"/>
                        <a:pt x="274" y="372"/>
                        <a:pt x="274" y="372"/>
                      </a:cubicBezTo>
                      <a:cubicBezTo>
                        <a:pt x="298" y="372"/>
                        <a:pt x="298" y="372"/>
                        <a:pt x="298" y="372"/>
                      </a:cubicBezTo>
                      <a:cubicBezTo>
                        <a:pt x="298" y="360"/>
                        <a:pt x="298" y="360"/>
                        <a:pt x="298" y="360"/>
                      </a:cubicBezTo>
                      <a:moveTo>
                        <a:pt x="346" y="360"/>
                      </a:moveTo>
                      <a:cubicBezTo>
                        <a:pt x="322" y="360"/>
                        <a:pt x="322" y="360"/>
                        <a:pt x="322" y="360"/>
                      </a:cubicBezTo>
                      <a:cubicBezTo>
                        <a:pt x="322" y="372"/>
                        <a:pt x="322" y="372"/>
                        <a:pt x="322" y="372"/>
                      </a:cubicBezTo>
                      <a:cubicBezTo>
                        <a:pt x="346" y="372"/>
                        <a:pt x="346" y="372"/>
                        <a:pt x="346" y="372"/>
                      </a:cubicBezTo>
                      <a:cubicBezTo>
                        <a:pt x="346" y="360"/>
                        <a:pt x="346" y="360"/>
                        <a:pt x="346" y="360"/>
                      </a:cubicBezTo>
                      <a:moveTo>
                        <a:pt x="394" y="360"/>
                      </a:moveTo>
                      <a:cubicBezTo>
                        <a:pt x="370" y="360"/>
                        <a:pt x="370" y="360"/>
                        <a:pt x="370" y="360"/>
                      </a:cubicBezTo>
                      <a:cubicBezTo>
                        <a:pt x="370" y="372"/>
                        <a:pt x="370" y="372"/>
                        <a:pt x="370" y="372"/>
                      </a:cubicBezTo>
                      <a:cubicBezTo>
                        <a:pt x="394" y="372"/>
                        <a:pt x="394" y="372"/>
                        <a:pt x="394" y="372"/>
                      </a:cubicBezTo>
                      <a:cubicBezTo>
                        <a:pt x="394" y="360"/>
                        <a:pt x="394" y="360"/>
                        <a:pt x="394" y="360"/>
                      </a:cubicBezTo>
                      <a:moveTo>
                        <a:pt x="442" y="360"/>
                      </a:moveTo>
                      <a:cubicBezTo>
                        <a:pt x="418" y="360"/>
                        <a:pt x="418" y="360"/>
                        <a:pt x="418" y="360"/>
                      </a:cubicBezTo>
                      <a:cubicBezTo>
                        <a:pt x="418" y="372"/>
                        <a:pt x="418" y="372"/>
                        <a:pt x="418" y="372"/>
                      </a:cubicBezTo>
                      <a:cubicBezTo>
                        <a:pt x="442" y="372"/>
                        <a:pt x="442" y="372"/>
                        <a:pt x="442" y="372"/>
                      </a:cubicBezTo>
                      <a:cubicBezTo>
                        <a:pt x="442" y="360"/>
                        <a:pt x="442" y="360"/>
                        <a:pt x="442" y="360"/>
                      </a:cubicBezTo>
                    </a:path>
                  </a:pathLst>
                </a:cu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03" name="Rectangle 132"/>
                <p:cNvSpPr>
                  <a:spLocks noChangeArrowheads="1"/>
                </p:cNvSpPr>
                <p:nvPr/>
              </p:nvSpPr>
              <p:spPr bwMode="auto">
                <a:xfrm>
                  <a:off x="9468981" y="2685827"/>
                  <a:ext cx="716194" cy="18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175" kern="0" dirty="0">
                      <a:gradFill>
                        <a:gsLst>
                          <a:gs pos="8850">
                            <a:srgbClr val="FFFFFF"/>
                          </a:gs>
                          <a:gs pos="23894">
                            <a:srgbClr val="FFFFFF"/>
                          </a:gs>
                        </a:gsLst>
                        <a:lin ang="5400000" scaled="0"/>
                      </a:gradFill>
                      <a:latin typeface="Segoe UI"/>
                    </a:rPr>
                    <a:t>OMS Suite</a:t>
                  </a:r>
                  <a:endParaRPr lang="en-US" altLang="en-US" sz="1765" kern="0" dirty="0">
                    <a:gradFill>
                      <a:gsLst>
                        <a:gs pos="8850">
                          <a:srgbClr val="FFFFFF"/>
                        </a:gs>
                        <a:gs pos="23894">
                          <a:srgbClr val="FFFFFF"/>
                        </a:gs>
                      </a:gsLst>
                      <a:lin ang="5400000" scaled="0"/>
                    </a:gradFill>
                    <a:latin typeface="Segoe UI"/>
                  </a:endParaRPr>
                </a:p>
              </p:txBody>
            </p:sp>
            <p:sp>
              <p:nvSpPr>
                <p:cNvPr id="404" name="Rectangle 133"/>
                <p:cNvSpPr>
                  <a:spLocks noChangeArrowheads="1"/>
                </p:cNvSpPr>
                <p:nvPr/>
              </p:nvSpPr>
              <p:spPr bwMode="auto">
                <a:xfrm>
                  <a:off x="9279266" y="3445132"/>
                  <a:ext cx="35809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Azure</a:t>
                  </a:r>
                  <a:endParaRPr lang="en-US" altLang="en-US" sz="1765" kern="0" dirty="0">
                    <a:gradFill>
                      <a:gsLst>
                        <a:gs pos="8850">
                          <a:srgbClr val="FFFFFF"/>
                        </a:gs>
                        <a:gs pos="23894">
                          <a:srgbClr val="FFFFFF"/>
                        </a:gs>
                      </a:gsLst>
                      <a:lin ang="5400000" scaled="0"/>
                    </a:gradFill>
                    <a:latin typeface="Segoe UI"/>
                  </a:endParaRPr>
                </a:p>
              </p:txBody>
            </p:sp>
            <p:sp>
              <p:nvSpPr>
                <p:cNvPr id="405" name="Rectangle 134"/>
                <p:cNvSpPr>
                  <a:spLocks noChangeArrowheads="1"/>
                </p:cNvSpPr>
                <p:nvPr/>
              </p:nvSpPr>
              <p:spPr bwMode="auto">
                <a:xfrm>
                  <a:off x="9232662" y="3577388"/>
                  <a:ext cx="451302"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Backup</a:t>
                  </a:r>
                  <a:endParaRPr lang="en-US" altLang="en-US" sz="1765" kern="0" dirty="0">
                    <a:gradFill>
                      <a:gsLst>
                        <a:gs pos="8850">
                          <a:srgbClr val="FFFFFF"/>
                        </a:gs>
                        <a:gs pos="23894">
                          <a:srgbClr val="FFFFFF"/>
                        </a:gs>
                      </a:gsLst>
                      <a:lin ang="5400000" scaled="0"/>
                    </a:gradFill>
                    <a:latin typeface="Segoe UI"/>
                  </a:endParaRPr>
                </a:p>
              </p:txBody>
            </p:sp>
            <p:sp>
              <p:nvSpPr>
                <p:cNvPr id="406" name="Rectangle 135"/>
                <p:cNvSpPr>
                  <a:spLocks noChangeArrowheads="1"/>
                </p:cNvSpPr>
                <p:nvPr/>
              </p:nvSpPr>
              <p:spPr bwMode="auto">
                <a:xfrm>
                  <a:off x="9855577" y="3459135"/>
                  <a:ext cx="627896"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Azure Site</a:t>
                  </a:r>
                  <a:endParaRPr lang="en-US" altLang="en-US" sz="1765" kern="0" dirty="0">
                    <a:gradFill>
                      <a:gsLst>
                        <a:gs pos="8850">
                          <a:srgbClr val="FFFFFF"/>
                        </a:gs>
                        <a:gs pos="23894">
                          <a:srgbClr val="FFFFFF"/>
                        </a:gs>
                      </a:gsLst>
                      <a:lin ang="5400000" scaled="0"/>
                    </a:gradFill>
                    <a:latin typeface="Segoe UI"/>
                  </a:endParaRPr>
                </a:p>
              </p:txBody>
            </p:sp>
            <p:sp>
              <p:nvSpPr>
                <p:cNvPr id="407" name="Rectangle 136"/>
                <p:cNvSpPr>
                  <a:spLocks noChangeArrowheads="1"/>
                </p:cNvSpPr>
                <p:nvPr/>
              </p:nvSpPr>
              <p:spPr bwMode="auto">
                <a:xfrm>
                  <a:off x="9887462" y="3592946"/>
                  <a:ext cx="56412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Recovery</a:t>
                  </a:r>
                  <a:endParaRPr lang="en-US" altLang="en-US" sz="1765" kern="0" dirty="0">
                    <a:gradFill>
                      <a:gsLst>
                        <a:gs pos="8850">
                          <a:srgbClr val="FFFFFF"/>
                        </a:gs>
                        <a:gs pos="23894">
                          <a:srgbClr val="FFFFFF"/>
                        </a:gs>
                      </a:gsLst>
                      <a:lin ang="5400000" scaled="0"/>
                    </a:gradFill>
                    <a:latin typeface="Segoe UI"/>
                  </a:endParaRPr>
                </a:p>
              </p:txBody>
            </p:sp>
            <p:sp>
              <p:nvSpPr>
                <p:cNvPr id="411" name="Freeform 140"/>
                <p:cNvSpPr>
                  <a:spLocks/>
                </p:cNvSpPr>
                <p:nvPr/>
              </p:nvSpPr>
              <p:spPr bwMode="auto">
                <a:xfrm>
                  <a:off x="9946728" y="3021912"/>
                  <a:ext cx="445003" cy="379652"/>
                </a:xfrm>
                <a:custGeom>
                  <a:avLst/>
                  <a:gdLst>
                    <a:gd name="T0" fmla="*/ 8 w 121"/>
                    <a:gd name="T1" fmla="*/ 103 h 103"/>
                    <a:gd name="T2" fmla="*/ 113 w 121"/>
                    <a:gd name="T3" fmla="*/ 103 h 103"/>
                    <a:gd name="T4" fmla="*/ 121 w 121"/>
                    <a:gd name="T5" fmla="*/ 96 h 103"/>
                    <a:gd name="T6" fmla="*/ 121 w 121"/>
                    <a:gd name="T7" fmla="*/ 7 h 103"/>
                    <a:gd name="T8" fmla="*/ 113 w 121"/>
                    <a:gd name="T9" fmla="*/ 0 h 103"/>
                    <a:gd name="T10" fmla="*/ 8 w 121"/>
                    <a:gd name="T11" fmla="*/ 0 h 103"/>
                    <a:gd name="T12" fmla="*/ 0 w 121"/>
                    <a:gd name="T13" fmla="*/ 7 h 103"/>
                    <a:gd name="T14" fmla="*/ 0 w 121"/>
                    <a:gd name="T15" fmla="*/ 96 h 103"/>
                    <a:gd name="T16" fmla="*/ 8 w 121"/>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03">
                      <a:moveTo>
                        <a:pt x="8" y="103"/>
                      </a:moveTo>
                      <a:cubicBezTo>
                        <a:pt x="113" y="103"/>
                        <a:pt x="113" y="103"/>
                        <a:pt x="113" y="103"/>
                      </a:cubicBezTo>
                      <a:cubicBezTo>
                        <a:pt x="117" y="103"/>
                        <a:pt x="121" y="100"/>
                        <a:pt x="121" y="96"/>
                      </a:cubicBezTo>
                      <a:cubicBezTo>
                        <a:pt x="121" y="7"/>
                        <a:pt x="121" y="7"/>
                        <a:pt x="121" y="7"/>
                      </a:cubicBezTo>
                      <a:cubicBezTo>
                        <a:pt x="121" y="3"/>
                        <a:pt x="117" y="0"/>
                        <a:pt x="113" y="0"/>
                      </a:cubicBezTo>
                      <a:cubicBezTo>
                        <a:pt x="8" y="0"/>
                        <a:pt x="8" y="0"/>
                        <a:pt x="8" y="0"/>
                      </a:cubicBezTo>
                      <a:cubicBezTo>
                        <a:pt x="4" y="0"/>
                        <a:pt x="0" y="3"/>
                        <a:pt x="0" y="7"/>
                      </a:cubicBezTo>
                      <a:cubicBezTo>
                        <a:pt x="0" y="96"/>
                        <a:pt x="0" y="96"/>
                        <a:pt x="0" y="96"/>
                      </a:cubicBezTo>
                      <a:cubicBezTo>
                        <a:pt x="0" y="100"/>
                        <a:pt x="4" y="103"/>
                        <a:pt x="8" y="103"/>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2" name="Freeform 141"/>
                <p:cNvSpPr>
                  <a:spLocks/>
                </p:cNvSpPr>
                <p:nvPr/>
              </p:nvSpPr>
              <p:spPr bwMode="auto">
                <a:xfrm>
                  <a:off x="9946728" y="3021912"/>
                  <a:ext cx="445003" cy="88688"/>
                </a:xfrm>
                <a:custGeom>
                  <a:avLst/>
                  <a:gdLst>
                    <a:gd name="T0" fmla="*/ 121 w 121"/>
                    <a:gd name="T1" fmla="*/ 24 h 24"/>
                    <a:gd name="T2" fmla="*/ 121 w 121"/>
                    <a:gd name="T3" fmla="*/ 7 h 24"/>
                    <a:gd name="T4" fmla="*/ 113 w 121"/>
                    <a:gd name="T5" fmla="*/ 0 h 24"/>
                    <a:gd name="T6" fmla="*/ 8 w 121"/>
                    <a:gd name="T7" fmla="*/ 0 h 24"/>
                    <a:gd name="T8" fmla="*/ 0 w 121"/>
                    <a:gd name="T9" fmla="*/ 7 h 24"/>
                    <a:gd name="T10" fmla="*/ 0 w 121"/>
                    <a:gd name="T11" fmla="*/ 24 h 24"/>
                    <a:gd name="T12" fmla="*/ 121 w 12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1" h="24">
                      <a:moveTo>
                        <a:pt x="121" y="24"/>
                      </a:moveTo>
                      <a:cubicBezTo>
                        <a:pt x="121" y="7"/>
                        <a:pt x="121" y="7"/>
                        <a:pt x="121" y="7"/>
                      </a:cubicBezTo>
                      <a:cubicBezTo>
                        <a:pt x="121" y="3"/>
                        <a:pt x="117" y="0"/>
                        <a:pt x="113" y="0"/>
                      </a:cubicBezTo>
                      <a:cubicBezTo>
                        <a:pt x="8" y="0"/>
                        <a:pt x="8" y="0"/>
                        <a:pt x="8" y="0"/>
                      </a:cubicBezTo>
                      <a:cubicBezTo>
                        <a:pt x="4" y="0"/>
                        <a:pt x="0" y="3"/>
                        <a:pt x="0" y="7"/>
                      </a:cubicBezTo>
                      <a:cubicBezTo>
                        <a:pt x="0" y="24"/>
                        <a:pt x="0" y="24"/>
                        <a:pt x="0" y="24"/>
                      </a:cubicBezTo>
                      <a:cubicBezTo>
                        <a:pt x="121" y="24"/>
                        <a:pt x="121" y="24"/>
                        <a:pt x="121" y="24"/>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3" name="Freeform 142"/>
                <p:cNvSpPr>
                  <a:spLocks/>
                </p:cNvSpPr>
                <p:nvPr/>
              </p:nvSpPr>
              <p:spPr bwMode="auto">
                <a:xfrm>
                  <a:off x="9946729" y="3110601"/>
                  <a:ext cx="423219" cy="24896"/>
                </a:xfrm>
                <a:custGeom>
                  <a:avLst/>
                  <a:gdLst>
                    <a:gd name="T0" fmla="*/ 272 w 272"/>
                    <a:gd name="T1" fmla="*/ 0 h 16"/>
                    <a:gd name="T2" fmla="*/ 0 w 272"/>
                    <a:gd name="T3" fmla="*/ 0 h 16"/>
                    <a:gd name="T4" fmla="*/ 0 w 272"/>
                    <a:gd name="T5" fmla="*/ 16 h 16"/>
                    <a:gd name="T6" fmla="*/ 253 w 272"/>
                    <a:gd name="T7" fmla="*/ 16 h 16"/>
                    <a:gd name="T8" fmla="*/ 272 w 272"/>
                    <a:gd name="T9" fmla="*/ 0 h 16"/>
                  </a:gdLst>
                  <a:ahLst/>
                  <a:cxnLst>
                    <a:cxn ang="0">
                      <a:pos x="T0" y="T1"/>
                    </a:cxn>
                    <a:cxn ang="0">
                      <a:pos x="T2" y="T3"/>
                    </a:cxn>
                    <a:cxn ang="0">
                      <a:pos x="T4" y="T5"/>
                    </a:cxn>
                    <a:cxn ang="0">
                      <a:pos x="T6" y="T7"/>
                    </a:cxn>
                    <a:cxn ang="0">
                      <a:pos x="T8" y="T9"/>
                    </a:cxn>
                  </a:cxnLst>
                  <a:rect l="0" t="0" r="r" b="b"/>
                  <a:pathLst>
                    <a:path w="272" h="16">
                      <a:moveTo>
                        <a:pt x="272" y="0"/>
                      </a:moveTo>
                      <a:lnTo>
                        <a:pt x="0" y="0"/>
                      </a:lnTo>
                      <a:lnTo>
                        <a:pt x="0" y="16"/>
                      </a:lnTo>
                      <a:lnTo>
                        <a:pt x="253" y="16"/>
                      </a:lnTo>
                      <a:lnTo>
                        <a:pt x="27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4" name="Freeform 143"/>
                <p:cNvSpPr>
                  <a:spLocks/>
                </p:cNvSpPr>
                <p:nvPr/>
              </p:nvSpPr>
              <p:spPr bwMode="auto">
                <a:xfrm>
                  <a:off x="9946729" y="3110601"/>
                  <a:ext cx="423219" cy="24896"/>
                </a:xfrm>
                <a:custGeom>
                  <a:avLst/>
                  <a:gdLst>
                    <a:gd name="T0" fmla="*/ 272 w 272"/>
                    <a:gd name="T1" fmla="*/ 0 h 16"/>
                    <a:gd name="T2" fmla="*/ 0 w 272"/>
                    <a:gd name="T3" fmla="*/ 0 h 16"/>
                    <a:gd name="T4" fmla="*/ 0 w 272"/>
                    <a:gd name="T5" fmla="*/ 16 h 16"/>
                    <a:gd name="T6" fmla="*/ 253 w 272"/>
                    <a:gd name="T7" fmla="*/ 16 h 16"/>
                    <a:gd name="T8" fmla="*/ 272 w 272"/>
                    <a:gd name="T9" fmla="*/ 0 h 16"/>
                  </a:gdLst>
                  <a:ahLst/>
                  <a:cxnLst>
                    <a:cxn ang="0">
                      <a:pos x="T0" y="T1"/>
                    </a:cxn>
                    <a:cxn ang="0">
                      <a:pos x="T2" y="T3"/>
                    </a:cxn>
                    <a:cxn ang="0">
                      <a:pos x="T4" y="T5"/>
                    </a:cxn>
                    <a:cxn ang="0">
                      <a:pos x="T6" y="T7"/>
                    </a:cxn>
                    <a:cxn ang="0">
                      <a:pos x="T8" y="T9"/>
                    </a:cxn>
                  </a:cxnLst>
                  <a:rect l="0" t="0" r="r" b="b"/>
                  <a:pathLst>
                    <a:path w="272" h="16">
                      <a:moveTo>
                        <a:pt x="272" y="0"/>
                      </a:moveTo>
                      <a:lnTo>
                        <a:pt x="0" y="0"/>
                      </a:lnTo>
                      <a:lnTo>
                        <a:pt x="0" y="16"/>
                      </a:lnTo>
                      <a:lnTo>
                        <a:pt x="253" y="16"/>
                      </a:lnTo>
                      <a:lnTo>
                        <a:pt x="2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5" name="Freeform 144"/>
                <p:cNvSpPr>
                  <a:spLocks noEditPoints="1"/>
                </p:cNvSpPr>
                <p:nvPr/>
              </p:nvSpPr>
              <p:spPr bwMode="auto">
                <a:xfrm>
                  <a:off x="10075872" y="3135496"/>
                  <a:ext cx="315859" cy="266067"/>
                </a:xfrm>
                <a:custGeom>
                  <a:avLst/>
                  <a:gdLst>
                    <a:gd name="T0" fmla="*/ 45 w 86"/>
                    <a:gd name="T1" fmla="*/ 63 h 72"/>
                    <a:gd name="T2" fmla="*/ 45 w 86"/>
                    <a:gd name="T3" fmla="*/ 37 h 72"/>
                    <a:gd name="T4" fmla="*/ 78 w 86"/>
                    <a:gd name="T5" fmla="*/ 37 h 72"/>
                    <a:gd name="T6" fmla="*/ 78 w 86"/>
                    <a:gd name="T7" fmla="*/ 63 h 72"/>
                    <a:gd name="T8" fmla="*/ 45 w 86"/>
                    <a:gd name="T9" fmla="*/ 63 h 72"/>
                    <a:gd name="T10" fmla="*/ 86 w 86"/>
                    <a:gd name="T11" fmla="*/ 0 h 72"/>
                    <a:gd name="T12" fmla="*/ 72 w 86"/>
                    <a:gd name="T13" fmla="*/ 0 h 72"/>
                    <a:gd name="T14" fmla="*/ 65 w 86"/>
                    <a:gd name="T15" fmla="*/ 8 h 72"/>
                    <a:gd name="T16" fmla="*/ 78 w 86"/>
                    <a:gd name="T17" fmla="*/ 8 h 72"/>
                    <a:gd name="T18" fmla="*/ 78 w 86"/>
                    <a:gd name="T19" fmla="*/ 34 h 72"/>
                    <a:gd name="T20" fmla="*/ 38 w 86"/>
                    <a:gd name="T21" fmla="*/ 34 h 72"/>
                    <a:gd name="T22" fmla="*/ 35 w 86"/>
                    <a:gd name="T23" fmla="*/ 37 h 72"/>
                    <a:gd name="T24" fmla="*/ 42 w 86"/>
                    <a:gd name="T25" fmla="*/ 37 h 72"/>
                    <a:gd name="T26" fmla="*/ 42 w 86"/>
                    <a:gd name="T27" fmla="*/ 63 h 72"/>
                    <a:gd name="T28" fmla="*/ 10 w 86"/>
                    <a:gd name="T29" fmla="*/ 63 h 72"/>
                    <a:gd name="T30" fmla="*/ 10 w 86"/>
                    <a:gd name="T31" fmla="*/ 63 h 72"/>
                    <a:gd name="T32" fmla="*/ 0 w 86"/>
                    <a:gd name="T33" fmla="*/ 72 h 72"/>
                    <a:gd name="T34" fmla="*/ 78 w 86"/>
                    <a:gd name="T35" fmla="*/ 72 h 72"/>
                    <a:gd name="T36" fmla="*/ 86 w 86"/>
                    <a:gd name="T37" fmla="*/ 65 h 72"/>
                    <a:gd name="T38" fmla="*/ 86 w 86"/>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72">
                      <a:moveTo>
                        <a:pt x="45" y="63"/>
                      </a:moveTo>
                      <a:cubicBezTo>
                        <a:pt x="45" y="37"/>
                        <a:pt x="45" y="37"/>
                        <a:pt x="45" y="37"/>
                      </a:cubicBezTo>
                      <a:cubicBezTo>
                        <a:pt x="78" y="37"/>
                        <a:pt x="78" y="37"/>
                        <a:pt x="78" y="37"/>
                      </a:cubicBezTo>
                      <a:cubicBezTo>
                        <a:pt x="78" y="63"/>
                        <a:pt x="78" y="63"/>
                        <a:pt x="78" y="63"/>
                      </a:cubicBezTo>
                      <a:cubicBezTo>
                        <a:pt x="45" y="63"/>
                        <a:pt x="45" y="63"/>
                        <a:pt x="45" y="63"/>
                      </a:cubicBezTo>
                      <a:moveTo>
                        <a:pt x="86" y="0"/>
                      </a:moveTo>
                      <a:cubicBezTo>
                        <a:pt x="72" y="0"/>
                        <a:pt x="72" y="0"/>
                        <a:pt x="72" y="0"/>
                      </a:cubicBezTo>
                      <a:cubicBezTo>
                        <a:pt x="65" y="8"/>
                        <a:pt x="65" y="8"/>
                        <a:pt x="65" y="8"/>
                      </a:cubicBezTo>
                      <a:cubicBezTo>
                        <a:pt x="78" y="8"/>
                        <a:pt x="78" y="8"/>
                        <a:pt x="78" y="8"/>
                      </a:cubicBezTo>
                      <a:cubicBezTo>
                        <a:pt x="78" y="34"/>
                        <a:pt x="78" y="34"/>
                        <a:pt x="78" y="34"/>
                      </a:cubicBezTo>
                      <a:cubicBezTo>
                        <a:pt x="38" y="34"/>
                        <a:pt x="38" y="34"/>
                        <a:pt x="38" y="34"/>
                      </a:cubicBezTo>
                      <a:cubicBezTo>
                        <a:pt x="35" y="37"/>
                        <a:pt x="35" y="37"/>
                        <a:pt x="35" y="37"/>
                      </a:cubicBezTo>
                      <a:cubicBezTo>
                        <a:pt x="42" y="37"/>
                        <a:pt x="42" y="37"/>
                        <a:pt x="42" y="37"/>
                      </a:cubicBezTo>
                      <a:cubicBezTo>
                        <a:pt x="42" y="63"/>
                        <a:pt x="42" y="63"/>
                        <a:pt x="42" y="63"/>
                      </a:cubicBezTo>
                      <a:cubicBezTo>
                        <a:pt x="10" y="63"/>
                        <a:pt x="10" y="63"/>
                        <a:pt x="10" y="63"/>
                      </a:cubicBezTo>
                      <a:cubicBezTo>
                        <a:pt x="10" y="63"/>
                        <a:pt x="10" y="63"/>
                        <a:pt x="10" y="63"/>
                      </a:cubicBezTo>
                      <a:cubicBezTo>
                        <a:pt x="0" y="72"/>
                        <a:pt x="0" y="72"/>
                        <a:pt x="0" y="72"/>
                      </a:cubicBezTo>
                      <a:cubicBezTo>
                        <a:pt x="78" y="72"/>
                        <a:pt x="78" y="72"/>
                        <a:pt x="78" y="72"/>
                      </a:cubicBezTo>
                      <a:cubicBezTo>
                        <a:pt x="82" y="72"/>
                        <a:pt x="86" y="69"/>
                        <a:pt x="86" y="65"/>
                      </a:cubicBezTo>
                      <a:cubicBezTo>
                        <a:pt x="86" y="0"/>
                        <a:pt x="86" y="0"/>
                        <a:pt x="86"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6" name="Freeform 145"/>
                <p:cNvSpPr>
                  <a:spLocks/>
                </p:cNvSpPr>
                <p:nvPr/>
              </p:nvSpPr>
              <p:spPr bwMode="auto">
                <a:xfrm>
                  <a:off x="10369947" y="3088817"/>
                  <a:ext cx="21783" cy="21783"/>
                </a:xfrm>
                <a:custGeom>
                  <a:avLst/>
                  <a:gdLst>
                    <a:gd name="T0" fmla="*/ 14 w 14"/>
                    <a:gd name="T1" fmla="*/ 0 h 14"/>
                    <a:gd name="T2" fmla="*/ 0 w 14"/>
                    <a:gd name="T3" fmla="*/ 14 h 14"/>
                    <a:gd name="T4" fmla="*/ 14 w 14"/>
                    <a:gd name="T5" fmla="*/ 14 h 14"/>
                    <a:gd name="T6" fmla="*/ 14 w 14"/>
                    <a:gd name="T7" fmla="*/ 0 h 14"/>
                  </a:gdLst>
                  <a:ahLst/>
                  <a:cxnLst>
                    <a:cxn ang="0">
                      <a:pos x="T0" y="T1"/>
                    </a:cxn>
                    <a:cxn ang="0">
                      <a:pos x="T2" y="T3"/>
                    </a:cxn>
                    <a:cxn ang="0">
                      <a:pos x="T4" y="T5"/>
                    </a:cxn>
                    <a:cxn ang="0">
                      <a:pos x="T6" y="T7"/>
                    </a:cxn>
                  </a:cxnLst>
                  <a:rect l="0" t="0" r="r" b="b"/>
                  <a:pathLst>
                    <a:path w="14" h="14">
                      <a:moveTo>
                        <a:pt x="14" y="0"/>
                      </a:moveTo>
                      <a:lnTo>
                        <a:pt x="0" y="14"/>
                      </a:lnTo>
                      <a:lnTo>
                        <a:pt x="14" y="14"/>
                      </a:lnTo>
                      <a:lnTo>
                        <a:pt x="14"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7" name="Freeform 146"/>
                <p:cNvSpPr>
                  <a:spLocks/>
                </p:cNvSpPr>
                <p:nvPr/>
              </p:nvSpPr>
              <p:spPr bwMode="auto">
                <a:xfrm>
                  <a:off x="10369947" y="3088817"/>
                  <a:ext cx="21783" cy="21783"/>
                </a:xfrm>
                <a:custGeom>
                  <a:avLst/>
                  <a:gdLst>
                    <a:gd name="T0" fmla="*/ 14 w 14"/>
                    <a:gd name="T1" fmla="*/ 0 h 14"/>
                    <a:gd name="T2" fmla="*/ 0 w 14"/>
                    <a:gd name="T3" fmla="*/ 14 h 14"/>
                    <a:gd name="T4" fmla="*/ 14 w 14"/>
                    <a:gd name="T5" fmla="*/ 14 h 14"/>
                    <a:gd name="T6" fmla="*/ 14 w 14"/>
                    <a:gd name="T7" fmla="*/ 0 h 14"/>
                  </a:gdLst>
                  <a:ahLst/>
                  <a:cxnLst>
                    <a:cxn ang="0">
                      <a:pos x="T0" y="T1"/>
                    </a:cxn>
                    <a:cxn ang="0">
                      <a:pos x="T2" y="T3"/>
                    </a:cxn>
                    <a:cxn ang="0">
                      <a:pos x="T4" y="T5"/>
                    </a:cxn>
                    <a:cxn ang="0">
                      <a:pos x="T6" y="T7"/>
                    </a:cxn>
                  </a:cxnLst>
                  <a:rect l="0" t="0" r="r" b="b"/>
                  <a:pathLst>
                    <a:path w="14" h="14">
                      <a:moveTo>
                        <a:pt x="14" y="0"/>
                      </a:moveTo>
                      <a:lnTo>
                        <a:pt x="0" y="14"/>
                      </a:lnTo>
                      <a:lnTo>
                        <a:pt x="14" y="1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8" name="Freeform 147"/>
                <p:cNvSpPr>
                  <a:spLocks/>
                </p:cNvSpPr>
                <p:nvPr/>
              </p:nvSpPr>
              <p:spPr bwMode="auto">
                <a:xfrm>
                  <a:off x="10340385" y="3110601"/>
                  <a:ext cx="51346" cy="24896"/>
                </a:xfrm>
                <a:custGeom>
                  <a:avLst/>
                  <a:gdLst>
                    <a:gd name="T0" fmla="*/ 33 w 33"/>
                    <a:gd name="T1" fmla="*/ 0 h 16"/>
                    <a:gd name="T2" fmla="*/ 19 w 33"/>
                    <a:gd name="T3" fmla="*/ 0 h 16"/>
                    <a:gd name="T4" fmla="*/ 0 w 33"/>
                    <a:gd name="T5" fmla="*/ 16 h 16"/>
                    <a:gd name="T6" fmla="*/ 33 w 33"/>
                    <a:gd name="T7" fmla="*/ 16 h 16"/>
                    <a:gd name="T8" fmla="*/ 33 w 33"/>
                    <a:gd name="T9" fmla="*/ 0 h 16"/>
                  </a:gdLst>
                  <a:ahLst/>
                  <a:cxnLst>
                    <a:cxn ang="0">
                      <a:pos x="T0" y="T1"/>
                    </a:cxn>
                    <a:cxn ang="0">
                      <a:pos x="T2" y="T3"/>
                    </a:cxn>
                    <a:cxn ang="0">
                      <a:pos x="T4" y="T5"/>
                    </a:cxn>
                    <a:cxn ang="0">
                      <a:pos x="T6" y="T7"/>
                    </a:cxn>
                    <a:cxn ang="0">
                      <a:pos x="T8" y="T9"/>
                    </a:cxn>
                  </a:cxnLst>
                  <a:rect l="0" t="0" r="r" b="b"/>
                  <a:pathLst>
                    <a:path w="33" h="16">
                      <a:moveTo>
                        <a:pt x="33" y="0"/>
                      </a:moveTo>
                      <a:lnTo>
                        <a:pt x="19" y="0"/>
                      </a:lnTo>
                      <a:lnTo>
                        <a:pt x="0" y="16"/>
                      </a:lnTo>
                      <a:lnTo>
                        <a:pt x="33" y="16"/>
                      </a:lnTo>
                      <a:lnTo>
                        <a:pt x="33" y="0"/>
                      </a:lnTo>
                      <a:close/>
                    </a:path>
                  </a:pathLst>
                </a:custGeom>
                <a:solidFill>
                  <a:srgbClr val="CCA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9" name="Freeform 148"/>
                <p:cNvSpPr>
                  <a:spLocks/>
                </p:cNvSpPr>
                <p:nvPr/>
              </p:nvSpPr>
              <p:spPr bwMode="auto">
                <a:xfrm>
                  <a:off x="10340385" y="3110601"/>
                  <a:ext cx="51346" cy="24896"/>
                </a:xfrm>
                <a:custGeom>
                  <a:avLst/>
                  <a:gdLst>
                    <a:gd name="T0" fmla="*/ 33 w 33"/>
                    <a:gd name="T1" fmla="*/ 0 h 16"/>
                    <a:gd name="T2" fmla="*/ 19 w 33"/>
                    <a:gd name="T3" fmla="*/ 0 h 16"/>
                    <a:gd name="T4" fmla="*/ 0 w 33"/>
                    <a:gd name="T5" fmla="*/ 16 h 16"/>
                    <a:gd name="T6" fmla="*/ 33 w 33"/>
                    <a:gd name="T7" fmla="*/ 16 h 16"/>
                    <a:gd name="T8" fmla="*/ 33 w 33"/>
                    <a:gd name="T9" fmla="*/ 0 h 16"/>
                  </a:gdLst>
                  <a:ahLst/>
                  <a:cxnLst>
                    <a:cxn ang="0">
                      <a:pos x="T0" y="T1"/>
                    </a:cxn>
                    <a:cxn ang="0">
                      <a:pos x="T2" y="T3"/>
                    </a:cxn>
                    <a:cxn ang="0">
                      <a:pos x="T4" y="T5"/>
                    </a:cxn>
                    <a:cxn ang="0">
                      <a:pos x="T6" y="T7"/>
                    </a:cxn>
                    <a:cxn ang="0">
                      <a:pos x="T8" y="T9"/>
                    </a:cxn>
                  </a:cxnLst>
                  <a:rect l="0" t="0" r="r" b="b"/>
                  <a:pathLst>
                    <a:path w="33" h="16">
                      <a:moveTo>
                        <a:pt x="33" y="0"/>
                      </a:moveTo>
                      <a:lnTo>
                        <a:pt x="19" y="0"/>
                      </a:lnTo>
                      <a:lnTo>
                        <a:pt x="0" y="16"/>
                      </a:lnTo>
                      <a:lnTo>
                        <a:pt x="33" y="16"/>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0" name="Freeform 149"/>
                <p:cNvSpPr>
                  <a:spLocks/>
                </p:cNvSpPr>
                <p:nvPr/>
              </p:nvSpPr>
              <p:spPr bwMode="auto">
                <a:xfrm>
                  <a:off x="10111660" y="3165060"/>
                  <a:ext cx="202274" cy="96469"/>
                </a:xfrm>
                <a:custGeom>
                  <a:avLst/>
                  <a:gdLst>
                    <a:gd name="T0" fmla="*/ 130 w 130"/>
                    <a:gd name="T1" fmla="*/ 0 h 62"/>
                    <a:gd name="T2" fmla="*/ 0 w 130"/>
                    <a:gd name="T3" fmla="*/ 0 h 62"/>
                    <a:gd name="T4" fmla="*/ 0 w 130"/>
                    <a:gd name="T5" fmla="*/ 62 h 62"/>
                    <a:gd name="T6" fmla="*/ 67 w 130"/>
                    <a:gd name="T7" fmla="*/ 62 h 62"/>
                    <a:gd name="T8" fmla="*/ 130 w 130"/>
                    <a:gd name="T9" fmla="*/ 0 h 62"/>
                  </a:gdLst>
                  <a:ahLst/>
                  <a:cxnLst>
                    <a:cxn ang="0">
                      <a:pos x="T0" y="T1"/>
                    </a:cxn>
                    <a:cxn ang="0">
                      <a:pos x="T2" y="T3"/>
                    </a:cxn>
                    <a:cxn ang="0">
                      <a:pos x="T4" y="T5"/>
                    </a:cxn>
                    <a:cxn ang="0">
                      <a:pos x="T6" y="T7"/>
                    </a:cxn>
                    <a:cxn ang="0">
                      <a:pos x="T8" y="T9"/>
                    </a:cxn>
                  </a:cxnLst>
                  <a:rect l="0" t="0" r="r" b="b"/>
                  <a:pathLst>
                    <a:path w="130" h="62">
                      <a:moveTo>
                        <a:pt x="130" y="0"/>
                      </a:moveTo>
                      <a:lnTo>
                        <a:pt x="0" y="0"/>
                      </a:lnTo>
                      <a:lnTo>
                        <a:pt x="0" y="62"/>
                      </a:lnTo>
                      <a:lnTo>
                        <a:pt x="67" y="62"/>
                      </a:lnTo>
                      <a:lnTo>
                        <a:pt x="13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1" name="Freeform 150"/>
                <p:cNvSpPr>
                  <a:spLocks/>
                </p:cNvSpPr>
                <p:nvPr/>
              </p:nvSpPr>
              <p:spPr bwMode="auto">
                <a:xfrm>
                  <a:off x="10111660" y="3165060"/>
                  <a:ext cx="202274" cy="96469"/>
                </a:xfrm>
                <a:custGeom>
                  <a:avLst/>
                  <a:gdLst>
                    <a:gd name="T0" fmla="*/ 130 w 130"/>
                    <a:gd name="T1" fmla="*/ 0 h 62"/>
                    <a:gd name="T2" fmla="*/ 0 w 130"/>
                    <a:gd name="T3" fmla="*/ 0 h 62"/>
                    <a:gd name="T4" fmla="*/ 0 w 130"/>
                    <a:gd name="T5" fmla="*/ 62 h 62"/>
                    <a:gd name="T6" fmla="*/ 67 w 130"/>
                    <a:gd name="T7" fmla="*/ 62 h 62"/>
                    <a:gd name="T8" fmla="*/ 130 w 130"/>
                    <a:gd name="T9" fmla="*/ 0 h 62"/>
                  </a:gdLst>
                  <a:ahLst/>
                  <a:cxnLst>
                    <a:cxn ang="0">
                      <a:pos x="T0" y="T1"/>
                    </a:cxn>
                    <a:cxn ang="0">
                      <a:pos x="T2" y="T3"/>
                    </a:cxn>
                    <a:cxn ang="0">
                      <a:pos x="T4" y="T5"/>
                    </a:cxn>
                    <a:cxn ang="0">
                      <a:pos x="T6" y="T7"/>
                    </a:cxn>
                    <a:cxn ang="0">
                      <a:pos x="T8" y="T9"/>
                    </a:cxn>
                  </a:cxnLst>
                  <a:rect l="0" t="0" r="r" b="b"/>
                  <a:pathLst>
                    <a:path w="130" h="62">
                      <a:moveTo>
                        <a:pt x="130" y="0"/>
                      </a:moveTo>
                      <a:lnTo>
                        <a:pt x="0" y="0"/>
                      </a:lnTo>
                      <a:lnTo>
                        <a:pt x="0" y="62"/>
                      </a:lnTo>
                      <a:lnTo>
                        <a:pt x="67" y="62"/>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2" name="Freeform 151"/>
                <p:cNvSpPr>
                  <a:spLocks/>
                </p:cNvSpPr>
                <p:nvPr/>
              </p:nvSpPr>
              <p:spPr bwMode="auto">
                <a:xfrm>
                  <a:off x="10215908" y="3165060"/>
                  <a:ext cx="146259" cy="96469"/>
                </a:xfrm>
                <a:custGeom>
                  <a:avLst/>
                  <a:gdLst>
                    <a:gd name="T0" fmla="*/ 94 w 94"/>
                    <a:gd name="T1" fmla="*/ 0 h 62"/>
                    <a:gd name="T2" fmla="*/ 63 w 94"/>
                    <a:gd name="T3" fmla="*/ 0 h 62"/>
                    <a:gd name="T4" fmla="*/ 0 w 94"/>
                    <a:gd name="T5" fmla="*/ 62 h 62"/>
                    <a:gd name="T6" fmla="*/ 94 w 94"/>
                    <a:gd name="T7" fmla="*/ 62 h 62"/>
                    <a:gd name="T8" fmla="*/ 94 w 94"/>
                    <a:gd name="T9" fmla="*/ 0 h 62"/>
                  </a:gdLst>
                  <a:ahLst/>
                  <a:cxnLst>
                    <a:cxn ang="0">
                      <a:pos x="T0" y="T1"/>
                    </a:cxn>
                    <a:cxn ang="0">
                      <a:pos x="T2" y="T3"/>
                    </a:cxn>
                    <a:cxn ang="0">
                      <a:pos x="T4" y="T5"/>
                    </a:cxn>
                    <a:cxn ang="0">
                      <a:pos x="T6" y="T7"/>
                    </a:cxn>
                    <a:cxn ang="0">
                      <a:pos x="T8" y="T9"/>
                    </a:cxn>
                  </a:cxnLst>
                  <a:rect l="0" t="0" r="r" b="b"/>
                  <a:pathLst>
                    <a:path w="94" h="62">
                      <a:moveTo>
                        <a:pt x="94" y="0"/>
                      </a:moveTo>
                      <a:lnTo>
                        <a:pt x="63" y="0"/>
                      </a:lnTo>
                      <a:lnTo>
                        <a:pt x="0" y="62"/>
                      </a:lnTo>
                      <a:lnTo>
                        <a:pt x="94" y="62"/>
                      </a:lnTo>
                      <a:lnTo>
                        <a:pt x="94"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3" name="Freeform 152"/>
                <p:cNvSpPr>
                  <a:spLocks/>
                </p:cNvSpPr>
                <p:nvPr/>
              </p:nvSpPr>
              <p:spPr bwMode="auto">
                <a:xfrm>
                  <a:off x="10215908" y="3165060"/>
                  <a:ext cx="146259" cy="96469"/>
                </a:xfrm>
                <a:custGeom>
                  <a:avLst/>
                  <a:gdLst>
                    <a:gd name="T0" fmla="*/ 94 w 94"/>
                    <a:gd name="T1" fmla="*/ 0 h 62"/>
                    <a:gd name="T2" fmla="*/ 63 w 94"/>
                    <a:gd name="T3" fmla="*/ 0 h 62"/>
                    <a:gd name="T4" fmla="*/ 0 w 94"/>
                    <a:gd name="T5" fmla="*/ 62 h 62"/>
                    <a:gd name="T6" fmla="*/ 94 w 94"/>
                    <a:gd name="T7" fmla="*/ 62 h 62"/>
                    <a:gd name="T8" fmla="*/ 94 w 94"/>
                    <a:gd name="T9" fmla="*/ 0 h 62"/>
                  </a:gdLst>
                  <a:ahLst/>
                  <a:cxnLst>
                    <a:cxn ang="0">
                      <a:pos x="T0" y="T1"/>
                    </a:cxn>
                    <a:cxn ang="0">
                      <a:pos x="T2" y="T3"/>
                    </a:cxn>
                    <a:cxn ang="0">
                      <a:pos x="T4" y="T5"/>
                    </a:cxn>
                    <a:cxn ang="0">
                      <a:pos x="T6" y="T7"/>
                    </a:cxn>
                    <a:cxn ang="0">
                      <a:pos x="T8" y="T9"/>
                    </a:cxn>
                  </a:cxnLst>
                  <a:rect l="0" t="0" r="r" b="b"/>
                  <a:pathLst>
                    <a:path w="94" h="62">
                      <a:moveTo>
                        <a:pt x="94" y="0"/>
                      </a:moveTo>
                      <a:lnTo>
                        <a:pt x="63" y="0"/>
                      </a:lnTo>
                      <a:lnTo>
                        <a:pt x="0" y="62"/>
                      </a:lnTo>
                      <a:lnTo>
                        <a:pt x="94" y="62"/>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4" name="Rectangle 153"/>
                <p:cNvSpPr>
                  <a:spLocks noChangeArrowheads="1"/>
                </p:cNvSpPr>
                <p:nvPr/>
              </p:nvSpPr>
              <p:spPr bwMode="auto">
                <a:xfrm>
                  <a:off x="10240803" y="3272420"/>
                  <a:ext cx="121365" cy="94913"/>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5" name="Rectangle 154"/>
                <p:cNvSpPr>
                  <a:spLocks noChangeArrowheads="1"/>
                </p:cNvSpPr>
                <p:nvPr/>
              </p:nvSpPr>
              <p:spPr bwMode="auto">
                <a:xfrm>
                  <a:off x="10240803" y="3272420"/>
                  <a:ext cx="121365" cy="9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6" name="Freeform 155"/>
                <p:cNvSpPr>
                  <a:spLocks/>
                </p:cNvSpPr>
                <p:nvPr/>
              </p:nvSpPr>
              <p:spPr bwMode="auto">
                <a:xfrm>
                  <a:off x="10111660" y="3272420"/>
                  <a:ext cx="91802" cy="94913"/>
                </a:xfrm>
                <a:custGeom>
                  <a:avLst/>
                  <a:gdLst>
                    <a:gd name="T0" fmla="*/ 59 w 59"/>
                    <a:gd name="T1" fmla="*/ 0 h 61"/>
                    <a:gd name="T2" fmla="*/ 0 w 59"/>
                    <a:gd name="T3" fmla="*/ 0 h 61"/>
                    <a:gd name="T4" fmla="*/ 0 w 59"/>
                    <a:gd name="T5" fmla="*/ 61 h 61"/>
                    <a:gd name="T6" fmla="*/ 59 w 59"/>
                    <a:gd name="T7" fmla="*/ 0 h 61"/>
                  </a:gdLst>
                  <a:ahLst/>
                  <a:cxnLst>
                    <a:cxn ang="0">
                      <a:pos x="T0" y="T1"/>
                    </a:cxn>
                    <a:cxn ang="0">
                      <a:pos x="T2" y="T3"/>
                    </a:cxn>
                    <a:cxn ang="0">
                      <a:pos x="T4" y="T5"/>
                    </a:cxn>
                    <a:cxn ang="0">
                      <a:pos x="T6" y="T7"/>
                    </a:cxn>
                  </a:cxnLst>
                  <a:rect l="0" t="0" r="r" b="b"/>
                  <a:pathLst>
                    <a:path w="59" h="61">
                      <a:moveTo>
                        <a:pt x="59" y="0"/>
                      </a:moveTo>
                      <a:lnTo>
                        <a:pt x="0" y="0"/>
                      </a:lnTo>
                      <a:lnTo>
                        <a:pt x="0" y="61"/>
                      </a:lnTo>
                      <a:lnTo>
                        <a:pt x="59"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7" name="Freeform 156"/>
                <p:cNvSpPr>
                  <a:spLocks/>
                </p:cNvSpPr>
                <p:nvPr/>
              </p:nvSpPr>
              <p:spPr bwMode="auto">
                <a:xfrm>
                  <a:off x="10111660" y="3272420"/>
                  <a:ext cx="91802" cy="94913"/>
                </a:xfrm>
                <a:custGeom>
                  <a:avLst/>
                  <a:gdLst>
                    <a:gd name="T0" fmla="*/ 59 w 59"/>
                    <a:gd name="T1" fmla="*/ 0 h 61"/>
                    <a:gd name="T2" fmla="*/ 0 w 59"/>
                    <a:gd name="T3" fmla="*/ 0 h 61"/>
                    <a:gd name="T4" fmla="*/ 0 w 59"/>
                    <a:gd name="T5" fmla="*/ 61 h 61"/>
                    <a:gd name="T6" fmla="*/ 59 w 59"/>
                    <a:gd name="T7" fmla="*/ 0 h 61"/>
                  </a:gdLst>
                  <a:ahLst/>
                  <a:cxnLst>
                    <a:cxn ang="0">
                      <a:pos x="T0" y="T1"/>
                    </a:cxn>
                    <a:cxn ang="0">
                      <a:pos x="T2" y="T3"/>
                    </a:cxn>
                    <a:cxn ang="0">
                      <a:pos x="T4" y="T5"/>
                    </a:cxn>
                    <a:cxn ang="0">
                      <a:pos x="T6" y="T7"/>
                    </a:cxn>
                  </a:cxnLst>
                  <a:rect l="0" t="0" r="r" b="b"/>
                  <a:pathLst>
                    <a:path w="59" h="61">
                      <a:moveTo>
                        <a:pt x="59" y="0"/>
                      </a:moveTo>
                      <a:lnTo>
                        <a:pt x="0" y="0"/>
                      </a:lnTo>
                      <a:lnTo>
                        <a:pt x="0" y="61"/>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8" name="Freeform 157"/>
                <p:cNvSpPr>
                  <a:spLocks/>
                </p:cNvSpPr>
                <p:nvPr/>
              </p:nvSpPr>
              <p:spPr bwMode="auto">
                <a:xfrm>
                  <a:off x="10111660" y="3272420"/>
                  <a:ext cx="118252" cy="94913"/>
                </a:xfrm>
                <a:custGeom>
                  <a:avLst/>
                  <a:gdLst>
                    <a:gd name="T0" fmla="*/ 76 w 76"/>
                    <a:gd name="T1" fmla="*/ 0 h 61"/>
                    <a:gd name="T2" fmla="*/ 59 w 76"/>
                    <a:gd name="T3" fmla="*/ 0 h 61"/>
                    <a:gd name="T4" fmla="*/ 0 w 76"/>
                    <a:gd name="T5" fmla="*/ 61 h 61"/>
                    <a:gd name="T6" fmla="*/ 0 w 76"/>
                    <a:gd name="T7" fmla="*/ 61 h 61"/>
                    <a:gd name="T8" fmla="*/ 76 w 76"/>
                    <a:gd name="T9" fmla="*/ 61 h 61"/>
                    <a:gd name="T10" fmla="*/ 76 w 76"/>
                    <a:gd name="T11" fmla="*/ 0 h 61"/>
                  </a:gdLst>
                  <a:ahLst/>
                  <a:cxnLst>
                    <a:cxn ang="0">
                      <a:pos x="T0" y="T1"/>
                    </a:cxn>
                    <a:cxn ang="0">
                      <a:pos x="T2" y="T3"/>
                    </a:cxn>
                    <a:cxn ang="0">
                      <a:pos x="T4" y="T5"/>
                    </a:cxn>
                    <a:cxn ang="0">
                      <a:pos x="T6" y="T7"/>
                    </a:cxn>
                    <a:cxn ang="0">
                      <a:pos x="T8" y="T9"/>
                    </a:cxn>
                    <a:cxn ang="0">
                      <a:pos x="T10" y="T11"/>
                    </a:cxn>
                  </a:cxnLst>
                  <a:rect l="0" t="0" r="r" b="b"/>
                  <a:pathLst>
                    <a:path w="76" h="61">
                      <a:moveTo>
                        <a:pt x="76" y="0"/>
                      </a:moveTo>
                      <a:lnTo>
                        <a:pt x="59" y="0"/>
                      </a:lnTo>
                      <a:lnTo>
                        <a:pt x="0" y="61"/>
                      </a:lnTo>
                      <a:lnTo>
                        <a:pt x="0" y="61"/>
                      </a:lnTo>
                      <a:lnTo>
                        <a:pt x="76" y="61"/>
                      </a:lnTo>
                      <a:lnTo>
                        <a:pt x="76"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9" name="Freeform 158"/>
                <p:cNvSpPr>
                  <a:spLocks/>
                </p:cNvSpPr>
                <p:nvPr/>
              </p:nvSpPr>
              <p:spPr bwMode="auto">
                <a:xfrm>
                  <a:off x="10111660" y="3272420"/>
                  <a:ext cx="118252" cy="94913"/>
                </a:xfrm>
                <a:custGeom>
                  <a:avLst/>
                  <a:gdLst>
                    <a:gd name="T0" fmla="*/ 76 w 76"/>
                    <a:gd name="T1" fmla="*/ 0 h 61"/>
                    <a:gd name="T2" fmla="*/ 59 w 76"/>
                    <a:gd name="T3" fmla="*/ 0 h 61"/>
                    <a:gd name="T4" fmla="*/ 0 w 76"/>
                    <a:gd name="T5" fmla="*/ 61 h 61"/>
                    <a:gd name="T6" fmla="*/ 0 w 76"/>
                    <a:gd name="T7" fmla="*/ 61 h 61"/>
                    <a:gd name="T8" fmla="*/ 76 w 76"/>
                    <a:gd name="T9" fmla="*/ 61 h 61"/>
                    <a:gd name="T10" fmla="*/ 76 w 76"/>
                    <a:gd name="T11" fmla="*/ 0 h 61"/>
                  </a:gdLst>
                  <a:ahLst/>
                  <a:cxnLst>
                    <a:cxn ang="0">
                      <a:pos x="T0" y="T1"/>
                    </a:cxn>
                    <a:cxn ang="0">
                      <a:pos x="T2" y="T3"/>
                    </a:cxn>
                    <a:cxn ang="0">
                      <a:pos x="T4" y="T5"/>
                    </a:cxn>
                    <a:cxn ang="0">
                      <a:pos x="T6" y="T7"/>
                    </a:cxn>
                    <a:cxn ang="0">
                      <a:pos x="T8" y="T9"/>
                    </a:cxn>
                    <a:cxn ang="0">
                      <a:pos x="T10" y="T11"/>
                    </a:cxn>
                  </a:cxnLst>
                  <a:rect l="0" t="0" r="r" b="b"/>
                  <a:pathLst>
                    <a:path w="76" h="61">
                      <a:moveTo>
                        <a:pt x="76" y="0"/>
                      </a:moveTo>
                      <a:lnTo>
                        <a:pt x="59" y="0"/>
                      </a:lnTo>
                      <a:lnTo>
                        <a:pt x="0" y="61"/>
                      </a:lnTo>
                      <a:lnTo>
                        <a:pt x="0" y="61"/>
                      </a:lnTo>
                      <a:lnTo>
                        <a:pt x="76" y="61"/>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0" name="Rectangle 159"/>
                <p:cNvSpPr>
                  <a:spLocks noChangeArrowheads="1"/>
                </p:cNvSpPr>
                <p:nvPr/>
              </p:nvSpPr>
              <p:spPr bwMode="auto">
                <a:xfrm>
                  <a:off x="9979403" y="3165060"/>
                  <a:ext cx="118252" cy="202274"/>
                </a:xfrm>
                <a:prstGeom prst="rect">
                  <a:avLst/>
                </a:prstGeom>
                <a:solidFill>
                  <a:srgbClr val="FED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1" name="Rectangle 160"/>
                <p:cNvSpPr>
                  <a:spLocks noChangeArrowheads="1"/>
                </p:cNvSpPr>
                <p:nvPr/>
              </p:nvSpPr>
              <p:spPr bwMode="auto">
                <a:xfrm>
                  <a:off x="9979403" y="3165060"/>
                  <a:ext cx="118252" cy="20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2" name="Oval 161"/>
                <p:cNvSpPr>
                  <a:spLocks noChangeArrowheads="1"/>
                </p:cNvSpPr>
                <p:nvPr/>
              </p:nvSpPr>
              <p:spPr bwMode="auto">
                <a:xfrm>
                  <a:off x="10337272" y="3054586"/>
                  <a:ext cx="24896"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3" name="Oval 162"/>
                <p:cNvSpPr>
                  <a:spLocks noChangeArrowheads="1"/>
                </p:cNvSpPr>
                <p:nvPr/>
              </p:nvSpPr>
              <p:spPr bwMode="auto">
                <a:xfrm>
                  <a:off x="10303041" y="3054586"/>
                  <a:ext cx="21783"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4" name="Oval 163"/>
                <p:cNvSpPr>
                  <a:spLocks noChangeArrowheads="1"/>
                </p:cNvSpPr>
                <p:nvPr/>
              </p:nvSpPr>
              <p:spPr bwMode="auto">
                <a:xfrm>
                  <a:off x="10267255" y="3054586"/>
                  <a:ext cx="24896"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5" name="Freeform 164"/>
                <p:cNvSpPr>
                  <a:spLocks/>
                </p:cNvSpPr>
                <p:nvPr/>
              </p:nvSpPr>
              <p:spPr bwMode="auto">
                <a:xfrm>
                  <a:off x="10054089" y="2941003"/>
                  <a:ext cx="234950" cy="536803"/>
                </a:xfrm>
                <a:custGeom>
                  <a:avLst/>
                  <a:gdLst>
                    <a:gd name="T0" fmla="*/ 151 w 151"/>
                    <a:gd name="T1" fmla="*/ 151 h 345"/>
                    <a:gd name="T2" fmla="*/ 80 w 151"/>
                    <a:gd name="T3" fmla="*/ 151 h 345"/>
                    <a:gd name="T4" fmla="*/ 92 w 151"/>
                    <a:gd name="T5" fmla="*/ 0 h 345"/>
                    <a:gd name="T6" fmla="*/ 0 w 151"/>
                    <a:gd name="T7" fmla="*/ 194 h 345"/>
                    <a:gd name="T8" fmla="*/ 70 w 151"/>
                    <a:gd name="T9" fmla="*/ 194 h 345"/>
                    <a:gd name="T10" fmla="*/ 56 w 151"/>
                    <a:gd name="T11" fmla="*/ 345 h 345"/>
                    <a:gd name="T12" fmla="*/ 151 w 151"/>
                    <a:gd name="T13" fmla="*/ 151 h 345"/>
                  </a:gdLst>
                  <a:ahLst/>
                  <a:cxnLst>
                    <a:cxn ang="0">
                      <a:pos x="T0" y="T1"/>
                    </a:cxn>
                    <a:cxn ang="0">
                      <a:pos x="T2" y="T3"/>
                    </a:cxn>
                    <a:cxn ang="0">
                      <a:pos x="T4" y="T5"/>
                    </a:cxn>
                    <a:cxn ang="0">
                      <a:pos x="T6" y="T7"/>
                    </a:cxn>
                    <a:cxn ang="0">
                      <a:pos x="T8" y="T9"/>
                    </a:cxn>
                    <a:cxn ang="0">
                      <a:pos x="T10" y="T11"/>
                    </a:cxn>
                    <a:cxn ang="0">
                      <a:pos x="T12" y="T13"/>
                    </a:cxn>
                  </a:cxnLst>
                  <a:rect l="0" t="0" r="r" b="b"/>
                  <a:pathLst>
                    <a:path w="151" h="345">
                      <a:moveTo>
                        <a:pt x="151" y="151"/>
                      </a:moveTo>
                      <a:lnTo>
                        <a:pt x="80" y="151"/>
                      </a:lnTo>
                      <a:lnTo>
                        <a:pt x="92" y="0"/>
                      </a:lnTo>
                      <a:lnTo>
                        <a:pt x="0" y="194"/>
                      </a:lnTo>
                      <a:lnTo>
                        <a:pt x="70" y="194"/>
                      </a:lnTo>
                      <a:lnTo>
                        <a:pt x="56" y="345"/>
                      </a:lnTo>
                      <a:lnTo>
                        <a:pt x="151" y="151"/>
                      </a:lnTo>
                      <a:close/>
                    </a:path>
                  </a:pathLst>
                </a:custGeom>
                <a:solidFill>
                  <a:srgbClr val="DA42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6" name="Freeform 165"/>
                <p:cNvSpPr>
                  <a:spLocks/>
                </p:cNvSpPr>
                <p:nvPr/>
              </p:nvSpPr>
              <p:spPr bwMode="auto">
                <a:xfrm>
                  <a:off x="9284047" y="2984569"/>
                  <a:ext cx="348534" cy="449670"/>
                </a:xfrm>
                <a:custGeom>
                  <a:avLst/>
                  <a:gdLst>
                    <a:gd name="T0" fmla="*/ 48 w 95"/>
                    <a:gd name="T1" fmla="*/ 0 h 122"/>
                    <a:gd name="T2" fmla="*/ 0 w 95"/>
                    <a:gd name="T3" fmla="*/ 13 h 122"/>
                    <a:gd name="T4" fmla="*/ 0 w 95"/>
                    <a:gd name="T5" fmla="*/ 109 h 122"/>
                    <a:gd name="T6" fmla="*/ 48 w 95"/>
                    <a:gd name="T7" fmla="*/ 122 h 122"/>
                    <a:gd name="T8" fmla="*/ 95 w 95"/>
                    <a:gd name="T9" fmla="*/ 109 h 122"/>
                    <a:gd name="T10" fmla="*/ 95 w 95"/>
                    <a:gd name="T11" fmla="*/ 13 h 122"/>
                    <a:gd name="T12" fmla="*/ 48 w 95"/>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5" h="122">
                      <a:moveTo>
                        <a:pt x="48" y="0"/>
                      </a:moveTo>
                      <a:cubicBezTo>
                        <a:pt x="22" y="0"/>
                        <a:pt x="0" y="6"/>
                        <a:pt x="0" y="13"/>
                      </a:cubicBezTo>
                      <a:cubicBezTo>
                        <a:pt x="0" y="109"/>
                        <a:pt x="0" y="109"/>
                        <a:pt x="0" y="109"/>
                      </a:cubicBezTo>
                      <a:cubicBezTo>
                        <a:pt x="0" y="116"/>
                        <a:pt x="22" y="122"/>
                        <a:pt x="48" y="122"/>
                      </a:cubicBezTo>
                      <a:cubicBezTo>
                        <a:pt x="74" y="122"/>
                        <a:pt x="95" y="116"/>
                        <a:pt x="95" y="109"/>
                      </a:cubicBezTo>
                      <a:cubicBezTo>
                        <a:pt x="95" y="13"/>
                        <a:pt x="95" y="13"/>
                        <a:pt x="95" y="13"/>
                      </a:cubicBezTo>
                      <a:cubicBezTo>
                        <a:pt x="95" y="6"/>
                        <a:pt x="74" y="0"/>
                        <a:pt x="48" y="0"/>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7" name="Freeform 166"/>
                <p:cNvSpPr>
                  <a:spLocks noEditPoints="1"/>
                </p:cNvSpPr>
                <p:nvPr/>
              </p:nvSpPr>
              <p:spPr bwMode="auto">
                <a:xfrm>
                  <a:off x="9511190" y="3088817"/>
                  <a:ext cx="48236" cy="342309"/>
                </a:xfrm>
                <a:custGeom>
                  <a:avLst/>
                  <a:gdLst>
                    <a:gd name="T0" fmla="*/ 13 w 13"/>
                    <a:gd name="T1" fmla="*/ 63 h 93"/>
                    <a:gd name="T2" fmla="*/ 0 w 13"/>
                    <a:gd name="T3" fmla="*/ 66 h 93"/>
                    <a:gd name="T4" fmla="*/ 0 w 13"/>
                    <a:gd name="T5" fmla="*/ 93 h 93"/>
                    <a:gd name="T6" fmla="*/ 13 w 13"/>
                    <a:gd name="T7" fmla="*/ 91 h 93"/>
                    <a:gd name="T8" fmla="*/ 13 w 13"/>
                    <a:gd name="T9" fmla="*/ 63 h 93"/>
                    <a:gd name="T10" fmla="*/ 13 w 13"/>
                    <a:gd name="T11" fmla="*/ 31 h 93"/>
                    <a:gd name="T12" fmla="*/ 0 w 13"/>
                    <a:gd name="T13" fmla="*/ 34 h 93"/>
                    <a:gd name="T14" fmla="*/ 0 w 13"/>
                    <a:gd name="T15" fmla="*/ 61 h 93"/>
                    <a:gd name="T16" fmla="*/ 13 w 13"/>
                    <a:gd name="T17" fmla="*/ 59 h 93"/>
                    <a:gd name="T18" fmla="*/ 13 w 13"/>
                    <a:gd name="T19" fmla="*/ 31 h 93"/>
                    <a:gd name="T20" fmla="*/ 13 w 13"/>
                    <a:gd name="T21" fmla="*/ 0 h 93"/>
                    <a:gd name="T22" fmla="*/ 0 w 13"/>
                    <a:gd name="T23" fmla="*/ 2 h 93"/>
                    <a:gd name="T24" fmla="*/ 0 w 13"/>
                    <a:gd name="T25" fmla="*/ 29 h 93"/>
                    <a:gd name="T26" fmla="*/ 13 w 13"/>
                    <a:gd name="T27" fmla="*/ 27 h 93"/>
                    <a:gd name="T28" fmla="*/ 13 w 13"/>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3">
                      <a:moveTo>
                        <a:pt x="13" y="63"/>
                      </a:moveTo>
                      <a:cubicBezTo>
                        <a:pt x="9" y="64"/>
                        <a:pt x="5" y="65"/>
                        <a:pt x="0" y="66"/>
                      </a:cubicBezTo>
                      <a:cubicBezTo>
                        <a:pt x="0" y="93"/>
                        <a:pt x="0" y="93"/>
                        <a:pt x="0" y="93"/>
                      </a:cubicBezTo>
                      <a:cubicBezTo>
                        <a:pt x="5" y="93"/>
                        <a:pt x="9" y="92"/>
                        <a:pt x="13" y="91"/>
                      </a:cubicBezTo>
                      <a:cubicBezTo>
                        <a:pt x="13" y="63"/>
                        <a:pt x="13" y="63"/>
                        <a:pt x="13" y="63"/>
                      </a:cubicBezTo>
                      <a:moveTo>
                        <a:pt x="13" y="31"/>
                      </a:moveTo>
                      <a:cubicBezTo>
                        <a:pt x="9" y="32"/>
                        <a:pt x="5" y="33"/>
                        <a:pt x="0" y="34"/>
                      </a:cubicBezTo>
                      <a:cubicBezTo>
                        <a:pt x="0" y="61"/>
                        <a:pt x="0" y="61"/>
                        <a:pt x="0" y="61"/>
                      </a:cubicBezTo>
                      <a:cubicBezTo>
                        <a:pt x="5" y="61"/>
                        <a:pt x="9" y="60"/>
                        <a:pt x="13" y="59"/>
                      </a:cubicBezTo>
                      <a:cubicBezTo>
                        <a:pt x="13" y="31"/>
                        <a:pt x="13" y="31"/>
                        <a:pt x="13" y="31"/>
                      </a:cubicBezTo>
                      <a:moveTo>
                        <a:pt x="13" y="0"/>
                      </a:moveTo>
                      <a:cubicBezTo>
                        <a:pt x="9" y="0"/>
                        <a:pt x="5" y="1"/>
                        <a:pt x="0" y="2"/>
                      </a:cubicBezTo>
                      <a:cubicBezTo>
                        <a:pt x="0" y="29"/>
                        <a:pt x="0" y="29"/>
                        <a:pt x="0" y="29"/>
                      </a:cubicBezTo>
                      <a:cubicBezTo>
                        <a:pt x="5" y="29"/>
                        <a:pt x="9" y="28"/>
                        <a:pt x="13" y="27"/>
                      </a:cubicBezTo>
                      <a:cubicBezTo>
                        <a:pt x="13" y="0"/>
                        <a:pt x="13" y="0"/>
                        <a:pt x="13" y="0"/>
                      </a:cubicBezTo>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8" name="Freeform 167"/>
                <p:cNvSpPr>
                  <a:spLocks/>
                </p:cNvSpPr>
                <p:nvPr/>
              </p:nvSpPr>
              <p:spPr bwMode="auto">
                <a:xfrm>
                  <a:off x="9273130" y="3032803"/>
                  <a:ext cx="348534" cy="66906"/>
                </a:xfrm>
                <a:custGeom>
                  <a:avLst/>
                  <a:gdLst>
                    <a:gd name="T0" fmla="*/ 95 w 95"/>
                    <a:gd name="T1" fmla="*/ 0 h 18"/>
                    <a:gd name="T2" fmla="*/ 48 w 95"/>
                    <a:gd name="T3" fmla="*/ 13 h 18"/>
                    <a:gd name="T4" fmla="*/ 0 w 95"/>
                    <a:gd name="T5" fmla="*/ 0 h 18"/>
                    <a:gd name="T6" fmla="*/ 0 w 95"/>
                    <a:gd name="T7" fmla="*/ 0 h 18"/>
                    <a:gd name="T8" fmla="*/ 0 w 95"/>
                    <a:gd name="T9" fmla="*/ 5 h 18"/>
                    <a:gd name="T10" fmla="*/ 48 w 95"/>
                    <a:gd name="T11" fmla="*/ 18 h 18"/>
                    <a:gd name="T12" fmla="*/ 65 w 95"/>
                    <a:gd name="T13" fmla="*/ 17 h 18"/>
                    <a:gd name="T14" fmla="*/ 65 w 95"/>
                    <a:gd name="T15" fmla="*/ 14 h 18"/>
                    <a:gd name="T16" fmla="*/ 78 w 95"/>
                    <a:gd name="T17" fmla="*/ 12 h 18"/>
                    <a:gd name="T18" fmla="*/ 78 w 95"/>
                    <a:gd name="T19" fmla="*/ 15 h 18"/>
                    <a:gd name="T20" fmla="*/ 95 w 95"/>
                    <a:gd name="T21" fmla="*/ 5 h 18"/>
                    <a:gd name="T22" fmla="*/ 95 w 95"/>
                    <a:gd name="T23" fmla="*/ 0 h 18"/>
                    <a:gd name="T24" fmla="*/ 95 w 9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8">
                      <a:moveTo>
                        <a:pt x="95" y="0"/>
                      </a:moveTo>
                      <a:cubicBezTo>
                        <a:pt x="95" y="7"/>
                        <a:pt x="74" y="13"/>
                        <a:pt x="48" y="13"/>
                      </a:cubicBezTo>
                      <a:cubicBezTo>
                        <a:pt x="22" y="13"/>
                        <a:pt x="0" y="7"/>
                        <a:pt x="0" y="0"/>
                      </a:cubicBezTo>
                      <a:cubicBezTo>
                        <a:pt x="0" y="0"/>
                        <a:pt x="0" y="0"/>
                        <a:pt x="0" y="0"/>
                      </a:cubicBezTo>
                      <a:cubicBezTo>
                        <a:pt x="0" y="5"/>
                        <a:pt x="0" y="5"/>
                        <a:pt x="0" y="5"/>
                      </a:cubicBezTo>
                      <a:cubicBezTo>
                        <a:pt x="0" y="12"/>
                        <a:pt x="22" y="18"/>
                        <a:pt x="48" y="18"/>
                      </a:cubicBezTo>
                      <a:cubicBezTo>
                        <a:pt x="54" y="18"/>
                        <a:pt x="59" y="17"/>
                        <a:pt x="65" y="17"/>
                      </a:cubicBezTo>
                      <a:cubicBezTo>
                        <a:pt x="65" y="14"/>
                        <a:pt x="65" y="14"/>
                        <a:pt x="65" y="14"/>
                      </a:cubicBezTo>
                      <a:cubicBezTo>
                        <a:pt x="78" y="12"/>
                        <a:pt x="78" y="12"/>
                        <a:pt x="78" y="12"/>
                      </a:cubicBezTo>
                      <a:cubicBezTo>
                        <a:pt x="78" y="15"/>
                        <a:pt x="78" y="15"/>
                        <a:pt x="78" y="15"/>
                      </a:cubicBezTo>
                      <a:cubicBezTo>
                        <a:pt x="88" y="12"/>
                        <a:pt x="95" y="9"/>
                        <a:pt x="95" y="5"/>
                      </a:cubicBezTo>
                      <a:cubicBezTo>
                        <a:pt x="95" y="0"/>
                        <a:pt x="95" y="0"/>
                        <a:pt x="95" y="0"/>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9" name="Freeform 168"/>
                <p:cNvSpPr>
                  <a:spLocks/>
                </p:cNvSpPr>
                <p:nvPr/>
              </p:nvSpPr>
              <p:spPr bwMode="auto">
                <a:xfrm>
                  <a:off x="9511190" y="3077928"/>
                  <a:ext cx="48236" cy="17115"/>
                </a:xfrm>
                <a:custGeom>
                  <a:avLst/>
                  <a:gdLst>
                    <a:gd name="T0" fmla="*/ 13 w 13"/>
                    <a:gd name="T1" fmla="*/ 0 h 5"/>
                    <a:gd name="T2" fmla="*/ 0 w 13"/>
                    <a:gd name="T3" fmla="*/ 2 h 5"/>
                    <a:gd name="T4" fmla="*/ 0 w 13"/>
                    <a:gd name="T5" fmla="*/ 5 h 5"/>
                    <a:gd name="T6" fmla="*/ 13 w 13"/>
                    <a:gd name="T7" fmla="*/ 3 h 5"/>
                    <a:gd name="T8" fmla="*/ 13 w 13"/>
                    <a:gd name="T9" fmla="*/ 0 h 5"/>
                  </a:gdLst>
                  <a:ahLst/>
                  <a:cxnLst>
                    <a:cxn ang="0">
                      <a:pos x="T0" y="T1"/>
                    </a:cxn>
                    <a:cxn ang="0">
                      <a:pos x="T2" y="T3"/>
                    </a:cxn>
                    <a:cxn ang="0">
                      <a:pos x="T4" y="T5"/>
                    </a:cxn>
                    <a:cxn ang="0">
                      <a:pos x="T6" y="T7"/>
                    </a:cxn>
                    <a:cxn ang="0">
                      <a:pos x="T8" y="T9"/>
                    </a:cxn>
                  </a:cxnLst>
                  <a:rect l="0" t="0" r="r" b="b"/>
                  <a:pathLst>
                    <a:path w="13" h="5">
                      <a:moveTo>
                        <a:pt x="13" y="0"/>
                      </a:moveTo>
                      <a:cubicBezTo>
                        <a:pt x="0" y="2"/>
                        <a:pt x="0" y="2"/>
                        <a:pt x="0" y="2"/>
                      </a:cubicBezTo>
                      <a:cubicBezTo>
                        <a:pt x="0" y="5"/>
                        <a:pt x="0" y="5"/>
                        <a:pt x="0" y="5"/>
                      </a:cubicBezTo>
                      <a:cubicBezTo>
                        <a:pt x="5" y="4"/>
                        <a:pt x="9" y="3"/>
                        <a:pt x="13" y="3"/>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0" name="Freeform 169"/>
                <p:cNvSpPr>
                  <a:spLocks noEditPoints="1"/>
                </p:cNvSpPr>
                <p:nvPr/>
              </p:nvSpPr>
              <p:spPr bwMode="auto">
                <a:xfrm>
                  <a:off x="9273130" y="3269307"/>
                  <a:ext cx="348534" cy="65350"/>
                </a:xfrm>
                <a:custGeom>
                  <a:avLst/>
                  <a:gdLst>
                    <a:gd name="T0" fmla="*/ 0 w 95"/>
                    <a:gd name="T1" fmla="*/ 0 h 18"/>
                    <a:gd name="T2" fmla="*/ 0 w 95"/>
                    <a:gd name="T3" fmla="*/ 5 h 18"/>
                    <a:gd name="T4" fmla="*/ 48 w 95"/>
                    <a:gd name="T5" fmla="*/ 18 h 18"/>
                    <a:gd name="T6" fmla="*/ 65 w 95"/>
                    <a:gd name="T7" fmla="*/ 17 h 18"/>
                    <a:gd name="T8" fmla="*/ 65 w 95"/>
                    <a:gd name="T9" fmla="*/ 12 h 18"/>
                    <a:gd name="T10" fmla="*/ 48 w 95"/>
                    <a:gd name="T11" fmla="*/ 13 h 18"/>
                    <a:gd name="T12" fmla="*/ 0 w 95"/>
                    <a:gd name="T13" fmla="*/ 0 h 18"/>
                    <a:gd name="T14" fmla="*/ 95 w 95"/>
                    <a:gd name="T15" fmla="*/ 0 h 18"/>
                    <a:gd name="T16" fmla="*/ 78 w 95"/>
                    <a:gd name="T17" fmla="*/ 10 h 18"/>
                    <a:gd name="T18" fmla="*/ 78 w 95"/>
                    <a:gd name="T19" fmla="*/ 14 h 18"/>
                    <a:gd name="T20" fmla="*/ 95 w 95"/>
                    <a:gd name="T21" fmla="*/ 5 h 18"/>
                    <a:gd name="T22" fmla="*/ 95 w 95"/>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8">
                      <a:moveTo>
                        <a:pt x="0" y="0"/>
                      </a:moveTo>
                      <a:cubicBezTo>
                        <a:pt x="0" y="5"/>
                        <a:pt x="0" y="5"/>
                        <a:pt x="0" y="5"/>
                      </a:cubicBezTo>
                      <a:cubicBezTo>
                        <a:pt x="0" y="12"/>
                        <a:pt x="22" y="18"/>
                        <a:pt x="48" y="18"/>
                      </a:cubicBezTo>
                      <a:cubicBezTo>
                        <a:pt x="54" y="18"/>
                        <a:pt x="59" y="17"/>
                        <a:pt x="65" y="17"/>
                      </a:cubicBezTo>
                      <a:cubicBezTo>
                        <a:pt x="65" y="12"/>
                        <a:pt x="65" y="12"/>
                        <a:pt x="65" y="12"/>
                      </a:cubicBezTo>
                      <a:cubicBezTo>
                        <a:pt x="59" y="13"/>
                        <a:pt x="54" y="13"/>
                        <a:pt x="48" y="13"/>
                      </a:cubicBezTo>
                      <a:cubicBezTo>
                        <a:pt x="22" y="13"/>
                        <a:pt x="0" y="7"/>
                        <a:pt x="0" y="0"/>
                      </a:cubicBezTo>
                      <a:moveTo>
                        <a:pt x="95" y="0"/>
                      </a:moveTo>
                      <a:cubicBezTo>
                        <a:pt x="95" y="4"/>
                        <a:pt x="88" y="7"/>
                        <a:pt x="78" y="10"/>
                      </a:cubicBezTo>
                      <a:cubicBezTo>
                        <a:pt x="78" y="14"/>
                        <a:pt x="78" y="14"/>
                        <a:pt x="78" y="14"/>
                      </a:cubicBezTo>
                      <a:cubicBezTo>
                        <a:pt x="88" y="12"/>
                        <a:pt x="95" y="9"/>
                        <a:pt x="95" y="5"/>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1" name="Freeform 170"/>
                <p:cNvSpPr>
                  <a:spLocks/>
                </p:cNvSpPr>
                <p:nvPr/>
              </p:nvSpPr>
              <p:spPr bwMode="auto">
                <a:xfrm>
                  <a:off x="9511190" y="3305095"/>
                  <a:ext cx="48236" cy="26450"/>
                </a:xfrm>
                <a:custGeom>
                  <a:avLst/>
                  <a:gdLst>
                    <a:gd name="T0" fmla="*/ 13 w 13"/>
                    <a:gd name="T1" fmla="*/ 0 h 7"/>
                    <a:gd name="T2" fmla="*/ 0 w 13"/>
                    <a:gd name="T3" fmla="*/ 2 h 7"/>
                    <a:gd name="T4" fmla="*/ 0 w 13"/>
                    <a:gd name="T5" fmla="*/ 7 h 7"/>
                    <a:gd name="T6" fmla="*/ 13 w 13"/>
                    <a:gd name="T7" fmla="*/ 4 h 7"/>
                    <a:gd name="T8" fmla="*/ 13 w 13"/>
                    <a:gd name="T9" fmla="*/ 0 h 7"/>
                  </a:gdLst>
                  <a:ahLst/>
                  <a:cxnLst>
                    <a:cxn ang="0">
                      <a:pos x="T0" y="T1"/>
                    </a:cxn>
                    <a:cxn ang="0">
                      <a:pos x="T2" y="T3"/>
                    </a:cxn>
                    <a:cxn ang="0">
                      <a:pos x="T4" y="T5"/>
                    </a:cxn>
                    <a:cxn ang="0">
                      <a:pos x="T6" y="T7"/>
                    </a:cxn>
                    <a:cxn ang="0">
                      <a:pos x="T8" y="T9"/>
                    </a:cxn>
                  </a:cxnLst>
                  <a:rect l="0" t="0" r="r" b="b"/>
                  <a:pathLst>
                    <a:path w="13" h="7">
                      <a:moveTo>
                        <a:pt x="13" y="0"/>
                      </a:moveTo>
                      <a:cubicBezTo>
                        <a:pt x="9" y="1"/>
                        <a:pt x="5" y="2"/>
                        <a:pt x="0" y="2"/>
                      </a:cubicBezTo>
                      <a:cubicBezTo>
                        <a:pt x="0" y="7"/>
                        <a:pt x="0" y="7"/>
                        <a:pt x="0" y="7"/>
                      </a:cubicBezTo>
                      <a:cubicBezTo>
                        <a:pt x="5" y="6"/>
                        <a:pt x="9" y="5"/>
                        <a:pt x="13" y="4"/>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2" name="Freeform 171"/>
                <p:cNvSpPr>
                  <a:spLocks noEditPoints="1"/>
                </p:cNvSpPr>
                <p:nvPr/>
              </p:nvSpPr>
              <p:spPr bwMode="auto">
                <a:xfrm>
                  <a:off x="9273130" y="3151055"/>
                  <a:ext cx="348534" cy="65350"/>
                </a:xfrm>
                <a:custGeom>
                  <a:avLst/>
                  <a:gdLst>
                    <a:gd name="T0" fmla="*/ 0 w 95"/>
                    <a:gd name="T1" fmla="*/ 0 h 18"/>
                    <a:gd name="T2" fmla="*/ 0 w 95"/>
                    <a:gd name="T3" fmla="*/ 5 h 18"/>
                    <a:gd name="T4" fmla="*/ 48 w 95"/>
                    <a:gd name="T5" fmla="*/ 18 h 18"/>
                    <a:gd name="T6" fmla="*/ 65 w 95"/>
                    <a:gd name="T7" fmla="*/ 17 h 18"/>
                    <a:gd name="T8" fmla="*/ 65 w 95"/>
                    <a:gd name="T9" fmla="*/ 12 h 18"/>
                    <a:gd name="T10" fmla="*/ 48 w 95"/>
                    <a:gd name="T11" fmla="*/ 13 h 18"/>
                    <a:gd name="T12" fmla="*/ 0 w 95"/>
                    <a:gd name="T13" fmla="*/ 0 h 18"/>
                    <a:gd name="T14" fmla="*/ 95 w 95"/>
                    <a:gd name="T15" fmla="*/ 0 h 18"/>
                    <a:gd name="T16" fmla="*/ 78 w 95"/>
                    <a:gd name="T17" fmla="*/ 10 h 18"/>
                    <a:gd name="T18" fmla="*/ 78 w 95"/>
                    <a:gd name="T19" fmla="*/ 14 h 18"/>
                    <a:gd name="T20" fmla="*/ 95 w 95"/>
                    <a:gd name="T21" fmla="*/ 5 h 18"/>
                    <a:gd name="T22" fmla="*/ 95 w 95"/>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8">
                      <a:moveTo>
                        <a:pt x="0" y="0"/>
                      </a:moveTo>
                      <a:cubicBezTo>
                        <a:pt x="0" y="5"/>
                        <a:pt x="0" y="5"/>
                        <a:pt x="0" y="5"/>
                      </a:cubicBezTo>
                      <a:cubicBezTo>
                        <a:pt x="0" y="12"/>
                        <a:pt x="22" y="18"/>
                        <a:pt x="48" y="18"/>
                      </a:cubicBezTo>
                      <a:cubicBezTo>
                        <a:pt x="54" y="18"/>
                        <a:pt x="59" y="17"/>
                        <a:pt x="65" y="17"/>
                      </a:cubicBezTo>
                      <a:cubicBezTo>
                        <a:pt x="65" y="12"/>
                        <a:pt x="65" y="12"/>
                        <a:pt x="65" y="12"/>
                      </a:cubicBezTo>
                      <a:cubicBezTo>
                        <a:pt x="59" y="13"/>
                        <a:pt x="54" y="13"/>
                        <a:pt x="48" y="13"/>
                      </a:cubicBezTo>
                      <a:cubicBezTo>
                        <a:pt x="22" y="13"/>
                        <a:pt x="0" y="7"/>
                        <a:pt x="0" y="0"/>
                      </a:cubicBezTo>
                      <a:moveTo>
                        <a:pt x="95" y="0"/>
                      </a:moveTo>
                      <a:cubicBezTo>
                        <a:pt x="95" y="4"/>
                        <a:pt x="88" y="8"/>
                        <a:pt x="78" y="10"/>
                      </a:cubicBezTo>
                      <a:cubicBezTo>
                        <a:pt x="78" y="14"/>
                        <a:pt x="78" y="14"/>
                        <a:pt x="78" y="14"/>
                      </a:cubicBezTo>
                      <a:cubicBezTo>
                        <a:pt x="88" y="12"/>
                        <a:pt x="95" y="9"/>
                        <a:pt x="95" y="5"/>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3" name="Freeform 172"/>
                <p:cNvSpPr>
                  <a:spLocks/>
                </p:cNvSpPr>
                <p:nvPr/>
              </p:nvSpPr>
              <p:spPr bwMode="auto">
                <a:xfrm>
                  <a:off x="9511190" y="3186843"/>
                  <a:ext cx="48236" cy="26450"/>
                </a:xfrm>
                <a:custGeom>
                  <a:avLst/>
                  <a:gdLst>
                    <a:gd name="T0" fmla="*/ 13 w 13"/>
                    <a:gd name="T1" fmla="*/ 0 h 7"/>
                    <a:gd name="T2" fmla="*/ 0 w 13"/>
                    <a:gd name="T3" fmla="*/ 2 h 7"/>
                    <a:gd name="T4" fmla="*/ 0 w 13"/>
                    <a:gd name="T5" fmla="*/ 7 h 7"/>
                    <a:gd name="T6" fmla="*/ 13 w 13"/>
                    <a:gd name="T7" fmla="*/ 4 h 7"/>
                    <a:gd name="T8" fmla="*/ 13 w 13"/>
                    <a:gd name="T9" fmla="*/ 0 h 7"/>
                  </a:gdLst>
                  <a:ahLst/>
                  <a:cxnLst>
                    <a:cxn ang="0">
                      <a:pos x="T0" y="T1"/>
                    </a:cxn>
                    <a:cxn ang="0">
                      <a:pos x="T2" y="T3"/>
                    </a:cxn>
                    <a:cxn ang="0">
                      <a:pos x="T4" y="T5"/>
                    </a:cxn>
                    <a:cxn ang="0">
                      <a:pos x="T6" y="T7"/>
                    </a:cxn>
                    <a:cxn ang="0">
                      <a:pos x="T8" y="T9"/>
                    </a:cxn>
                  </a:cxnLst>
                  <a:rect l="0" t="0" r="r" b="b"/>
                  <a:pathLst>
                    <a:path w="13" h="7">
                      <a:moveTo>
                        <a:pt x="13" y="0"/>
                      </a:moveTo>
                      <a:cubicBezTo>
                        <a:pt x="9" y="1"/>
                        <a:pt x="5" y="2"/>
                        <a:pt x="0" y="2"/>
                      </a:cubicBezTo>
                      <a:cubicBezTo>
                        <a:pt x="0" y="7"/>
                        <a:pt x="0" y="7"/>
                        <a:pt x="0" y="7"/>
                      </a:cubicBezTo>
                      <a:cubicBezTo>
                        <a:pt x="5" y="6"/>
                        <a:pt x="9" y="5"/>
                        <a:pt x="13" y="4"/>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171" name="Freeform 7"/>
                <p:cNvSpPr>
                  <a:spLocks noEditPoints="1"/>
                </p:cNvSpPr>
                <p:nvPr/>
              </p:nvSpPr>
              <p:spPr bwMode="auto">
                <a:xfrm>
                  <a:off x="10780750" y="2564633"/>
                  <a:ext cx="1595512" cy="1280160"/>
                </a:xfrm>
                <a:custGeom>
                  <a:avLst/>
                  <a:gdLst>
                    <a:gd name="T0" fmla="*/ 466 w 525"/>
                    <a:gd name="T1" fmla="*/ 360 h 372"/>
                    <a:gd name="T2" fmla="*/ 510 w 525"/>
                    <a:gd name="T3" fmla="*/ 366 h 372"/>
                    <a:gd name="T4" fmla="*/ 513 w 525"/>
                    <a:gd name="T5" fmla="*/ 338 h 372"/>
                    <a:gd name="T6" fmla="*/ 525 w 525"/>
                    <a:gd name="T7" fmla="*/ 338 h 372"/>
                    <a:gd name="T8" fmla="*/ 513 w 525"/>
                    <a:gd name="T9" fmla="*/ 269 h 372"/>
                    <a:gd name="T10" fmla="*/ 525 w 525"/>
                    <a:gd name="T11" fmla="*/ 269 h 372"/>
                    <a:gd name="T12" fmla="*/ 513 w 525"/>
                    <a:gd name="T13" fmla="*/ 245 h 372"/>
                    <a:gd name="T14" fmla="*/ 513 w 525"/>
                    <a:gd name="T15" fmla="*/ 221 h 372"/>
                    <a:gd name="T16" fmla="*/ 525 w 525"/>
                    <a:gd name="T17" fmla="*/ 197 h 372"/>
                    <a:gd name="T18" fmla="*/ 513 w 525"/>
                    <a:gd name="T19" fmla="*/ 125 h 372"/>
                    <a:gd name="T20" fmla="*/ 525 w 525"/>
                    <a:gd name="T21" fmla="*/ 125 h 372"/>
                    <a:gd name="T22" fmla="*/ 513 w 525"/>
                    <a:gd name="T23" fmla="*/ 101 h 372"/>
                    <a:gd name="T24" fmla="*/ 513 w 525"/>
                    <a:gd name="T25" fmla="*/ 77 h 372"/>
                    <a:gd name="T26" fmla="*/ 513 w 525"/>
                    <a:gd name="T27" fmla="*/ 53 h 372"/>
                    <a:gd name="T28" fmla="*/ 524 w 525"/>
                    <a:gd name="T29" fmla="*/ 28 h 372"/>
                    <a:gd name="T30" fmla="*/ 490 w 525"/>
                    <a:gd name="T31" fmla="*/ 12 h 372"/>
                    <a:gd name="T32" fmla="*/ 490 w 525"/>
                    <a:gd name="T33" fmla="*/ 0 h 372"/>
                    <a:gd name="T34" fmla="*/ 434 w 525"/>
                    <a:gd name="T35" fmla="*/ 12 h 372"/>
                    <a:gd name="T36" fmla="*/ 434 w 525"/>
                    <a:gd name="T37" fmla="*/ 0 h 372"/>
                    <a:gd name="T38" fmla="*/ 410 w 525"/>
                    <a:gd name="T39" fmla="*/ 12 h 372"/>
                    <a:gd name="T40" fmla="*/ 386 w 525"/>
                    <a:gd name="T41" fmla="*/ 12 h 372"/>
                    <a:gd name="T42" fmla="*/ 362 w 525"/>
                    <a:gd name="T43" fmla="*/ 0 h 372"/>
                    <a:gd name="T44" fmla="*/ 290 w 525"/>
                    <a:gd name="T45" fmla="*/ 12 h 372"/>
                    <a:gd name="T46" fmla="*/ 290 w 525"/>
                    <a:gd name="T47" fmla="*/ 0 h 372"/>
                    <a:gd name="T48" fmla="*/ 266 w 525"/>
                    <a:gd name="T49" fmla="*/ 12 h 372"/>
                    <a:gd name="T50" fmla="*/ 242 w 525"/>
                    <a:gd name="T51" fmla="*/ 12 h 372"/>
                    <a:gd name="T52" fmla="*/ 218 w 525"/>
                    <a:gd name="T53" fmla="*/ 0 h 372"/>
                    <a:gd name="T54" fmla="*/ 146 w 525"/>
                    <a:gd name="T55" fmla="*/ 12 h 372"/>
                    <a:gd name="T56" fmla="*/ 146 w 525"/>
                    <a:gd name="T57" fmla="*/ 0 h 372"/>
                    <a:gd name="T58" fmla="*/ 122 w 525"/>
                    <a:gd name="T59" fmla="*/ 12 h 372"/>
                    <a:gd name="T60" fmla="*/ 98 w 525"/>
                    <a:gd name="T61" fmla="*/ 12 h 372"/>
                    <a:gd name="T62" fmla="*/ 74 w 525"/>
                    <a:gd name="T63" fmla="*/ 0 h 372"/>
                    <a:gd name="T64" fmla="*/ 14 w 525"/>
                    <a:gd name="T65" fmla="*/ 25 h 372"/>
                    <a:gd name="T66" fmla="*/ 3 w 525"/>
                    <a:gd name="T67" fmla="*/ 20 h 372"/>
                    <a:gd name="T68" fmla="*/ 12 w 525"/>
                    <a:gd name="T69" fmla="*/ 46 h 372"/>
                    <a:gd name="T70" fmla="*/ 12 w 525"/>
                    <a:gd name="T71" fmla="*/ 70 h 372"/>
                    <a:gd name="T72" fmla="*/ 0 w 525"/>
                    <a:gd name="T73" fmla="*/ 94 h 372"/>
                    <a:gd name="T74" fmla="*/ 12 w 525"/>
                    <a:gd name="T75" fmla="*/ 166 h 372"/>
                    <a:gd name="T76" fmla="*/ 0 w 525"/>
                    <a:gd name="T77" fmla="*/ 166 h 372"/>
                    <a:gd name="T78" fmla="*/ 12 w 525"/>
                    <a:gd name="T79" fmla="*/ 190 h 372"/>
                    <a:gd name="T80" fmla="*/ 12 w 525"/>
                    <a:gd name="T81" fmla="*/ 214 h 372"/>
                    <a:gd name="T82" fmla="*/ 0 w 525"/>
                    <a:gd name="T83" fmla="*/ 238 h 372"/>
                    <a:gd name="T84" fmla="*/ 12 w 525"/>
                    <a:gd name="T85" fmla="*/ 310 h 372"/>
                    <a:gd name="T86" fmla="*/ 0 w 525"/>
                    <a:gd name="T87" fmla="*/ 310 h 372"/>
                    <a:gd name="T88" fmla="*/ 12 w 525"/>
                    <a:gd name="T89" fmla="*/ 338 h 372"/>
                    <a:gd name="T90" fmla="*/ 0 w 525"/>
                    <a:gd name="T91" fmla="*/ 338 h 372"/>
                    <a:gd name="T92" fmla="*/ 58 w 525"/>
                    <a:gd name="T93" fmla="*/ 360 h 372"/>
                    <a:gd name="T94" fmla="*/ 34 w 525"/>
                    <a:gd name="T95" fmla="*/ 372 h 372"/>
                    <a:gd name="T96" fmla="*/ 58 w 525"/>
                    <a:gd name="T97" fmla="*/ 360 h 372"/>
                    <a:gd name="T98" fmla="*/ 82 w 525"/>
                    <a:gd name="T99" fmla="*/ 372 h 372"/>
                    <a:gd name="T100" fmla="*/ 154 w 525"/>
                    <a:gd name="T101" fmla="*/ 360 h 372"/>
                    <a:gd name="T102" fmla="*/ 154 w 525"/>
                    <a:gd name="T103" fmla="*/ 372 h 372"/>
                    <a:gd name="T104" fmla="*/ 178 w 525"/>
                    <a:gd name="T105" fmla="*/ 360 h 372"/>
                    <a:gd name="T106" fmla="*/ 202 w 525"/>
                    <a:gd name="T107" fmla="*/ 360 h 372"/>
                    <a:gd name="T108" fmla="*/ 226 w 525"/>
                    <a:gd name="T109" fmla="*/ 372 h 372"/>
                    <a:gd name="T110" fmla="*/ 298 w 525"/>
                    <a:gd name="T111" fmla="*/ 360 h 372"/>
                    <a:gd name="T112" fmla="*/ 298 w 525"/>
                    <a:gd name="T113" fmla="*/ 372 h 372"/>
                    <a:gd name="T114" fmla="*/ 322 w 525"/>
                    <a:gd name="T115" fmla="*/ 360 h 372"/>
                    <a:gd name="T116" fmla="*/ 346 w 525"/>
                    <a:gd name="T117" fmla="*/ 360 h 372"/>
                    <a:gd name="T118" fmla="*/ 370 w 525"/>
                    <a:gd name="T119" fmla="*/ 372 h 372"/>
                    <a:gd name="T120" fmla="*/ 442 w 525"/>
                    <a:gd name="T121" fmla="*/ 360 h 372"/>
                    <a:gd name="T122" fmla="*/ 442 w 525"/>
                    <a:gd name="T1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5" h="372">
                      <a:moveTo>
                        <a:pt x="503" y="356"/>
                      </a:moveTo>
                      <a:cubicBezTo>
                        <a:pt x="499" y="359"/>
                        <a:pt x="495" y="360"/>
                        <a:pt x="490" y="360"/>
                      </a:cubicBezTo>
                      <a:cubicBezTo>
                        <a:pt x="466" y="360"/>
                        <a:pt x="466" y="360"/>
                        <a:pt x="466" y="360"/>
                      </a:cubicBezTo>
                      <a:cubicBezTo>
                        <a:pt x="466" y="372"/>
                        <a:pt x="466" y="372"/>
                        <a:pt x="466" y="372"/>
                      </a:cubicBezTo>
                      <a:cubicBezTo>
                        <a:pt x="490" y="372"/>
                        <a:pt x="490" y="372"/>
                        <a:pt x="490" y="372"/>
                      </a:cubicBezTo>
                      <a:cubicBezTo>
                        <a:pt x="498" y="372"/>
                        <a:pt x="504" y="370"/>
                        <a:pt x="510" y="366"/>
                      </a:cubicBezTo>
                      <a:cubicBezTo>
                        <a:pt x="503" y="356"/>
                        <a:pt x="503" y="356"/>
                        <a:pt x="503" y="356"/>
                      </a:cubicBezTo>
                      <a:moveTo>
                        <a:pt x="513" y="317"/>
                      </a:moveTo>
                      <a:cubicBezTo>
                        <a:pt x="513" y="338"/>
                        <a:pt x="513" y="338"/>
                        <a:pt x="513" y="338"/>
                      </a:cubicBezTo>
                      <a:cubicBezTo>
                        <a:pt x="513" y="339"/>
                        <a:pt x="513" y="340"/>
                        <a:pt x="513" y="340"/>
                      </a:cubicBezTo>
                      <a:cubicBezTo>
                        <a:pt x="525" y="342"/>
                        <a:pt x="525" y="342"/>
                        <a:pt x="525" y="342"/>
                      </a:cubicBezTo>
                      <a:cubicBezTo>
                        <a:pt x="525" y="341"/>
                        <a:pt x="525" y="339"/>
                        <a:pt x="525" y="338"/>
                      </a:cubicBezTo>
                      <a:cubicBezTo>
                        <a:pt x="525" y="317"/>
                        <a:pt x="525" y="317"/>
                        <a:pt x="525" y="317"/>
                      </a:cubicBezTo>
                      <a:cubicBezTo>
                        <a:pt x="513" y="317"/>
                        <a:pt x="513" y="317"/>
                        <a:pt x="513" y="317"/>
                      </a:cubicBezTo>
                      <a:moveTo>
                        <a:pt x="513" y="269"/>
                      </a:moveTo>
                      <a:cubicBezTo>
                        <a:pt x="513" y="293"/>
                        <a:pt x="513" y="293"/>
                        <a:pt x="513" y="293"/>
                      </a:cubicBezTo>
                      <a:cubicBezTo>
                        <a:pt x="525" y="293"/>
                        <a:pt x="525" y="293"/>
                        <a:pt x="525" y="293"/>
                      </a:cubicBezTo>
                      <a:cubicBezTo>
                        <a:pt x="525" y="269"/>
                        <a:pt x="525" y="269"/>
                        <a:pt x="525" y="269"/>
                      </a:cubicBezTo>
                      <a:cubicBezTo>
                        <a:pt x="513" y="269"/>
                        <a:pt x="513" y="269"/>
                        <a:pt x="513" y="269"/>
                      </a:cubicBezTo>
                      <a:moveTo>
                        <a:pt x="513" y="221"/>
                      </a:moveTo>
                      <a:cubicBezTo>
                        <a:pt x="513" y="245"/>
                        <a:pt x="513" y="245"/>
                        <a:pt x="513" y="245"/>
                      </a:cubicBezTo>
                      <a:cubicBezTo>
                        <a:pt x="525" y="245"/>
                        <a:pt x="525" y="245"/>
                        <a:pt x="525" y="245"/>
                      </a:cubicBezTo>
                      <a:cubicBezTo>
                        <a:pt x="525" y="221"/>
                        <a:pt x="525" y="221"/>
                        <a:pt x="525" y="221"/>
                      </a:cubicBezTo>
                      <a:cubicBezTo>
                        <a:pt x="513" y="221"/>
                        <a:pt x="513" y="221"/>
                        <a:pt x="513" y="221"/>
                      </a:cubicBezTo>
                      <a:moveTo>
                        <a:pt x="513" y="173"/>
                      </a:moveTo>
                      <a:cubicBezTo>
                        <a:pt x="513" y="197"/>
                        <a:pt x="513" y="197"/>
                        <a:pt x="513" y="197"/>
                      </a:cubicBezTo>
                      <a:cubicBezTo>
                        <a:pt x="525" y="197"/>
                        <a:pt x="525" y="197"/>
                        <a:pt x="525" y="197"/>
                      </a:cubicBezTo>
                      <a:cubicBezTo>
                        <a:pt x="525" y="173"/>
                        <a:pt x="525" y="173"/>
                        <a:pt x="525" y="173"/>
                      </a:cubicBezTo>
                      <a:cubicBezTo>
                        <a:pt x="513" y="173"/>
                        <a:pt x="513" y="173"/>
                        <a:pt x="513" y="173"/>
                      </a:cubicBezTo>
                      <a:moveTo>
                        <a:pt x="513" y="125"/>
                      </a:moveTo>
                      <a:cubicBezTo>
                        <a:pt x="513" y="149"/>
                        <a:pt x="513" y="149"/>
                        <a:pt x="513" y="149"/>
                      </a:cubicBezTo>
                      <a:cubicBezTo>
                        <a:pt x="525" y="149"/>
                        <a:pt x="525" y="149"/>
                        <a:pt x="525" y="149"/>
                      </a:cubicBezTo>
                      <a:cubicBezTo>
                        <a:pt x="525" y="125"/>
                        <a:pt x="525" y="125"/>
                        <a:pt x="525" y="125"/>
                      </a:cubicBezTo>
                      <a:cubicBezTo>
                        <a:pt x="513" y="125"/>
                        <a:pt x="513" y="125"/>
                        <a:pt x="513" y="125"/>
                      </a:cubicBezTo>
                      <a:moveTo>
                        <a:pt x="513" y="77"/>
                      </a:moveTo>
                      <a:cubicBezTo>
                        <a:pt x="513" y="101"/>
                        <a:pt x="513" y="101"/>
                        <a:pt x="513" y="101"/>
                      </a:cubicBezTo>
                      <a:cubicBezTo>
                        <a:pt x="525" y="101"/>
                        <a:pt x="525" y="101"/>
                        <a:pt x="525" y="101"/>
                      </a:cubicBezTo>
                      <a:cubicBezTo>
                        <a:pt x="525" y="77"/>
                        <a:pt x="525" y="77"/>
                        <a:pt x="525" y="77"/>
                      </a:cubicBezTo>
                      <a:cubicBezTo>
                        <a:pt x="513" y="77"/>
                        <a:pt x="513" y="77"/>
                        <a:pt x="513" y="77"/>
                      </a:cubicBezTo>
                      <a:moveTo>
                        <a:pt x="512" y="30"/>
                      </a:moveTo>
                      <a:cubicBezTo>
                        <a:pt x="513" y="32"/>
                        <a:pt x="513" y="33"/>
                        <a:pt x="513" y="35"/>
                      </a:cubicBezTo>
                      <a:cubicBezTo>
                        <a:pt x="513" y="53"/>
                        <a:pt x="513" y="53"/>
                        <a:pt x="513" y="53"/>
                      </a:cubicBezTo>
                      <a:cubicBezTo>
                        <a:pt x="525" y="53"/>
                        <a:pt x="525" y="53"/>
                        <a:pt x="525" y="53"/>
                      </a:cubicBezTo>
                      <a:cubicBezTo>
                        <a:pt x="525" y="35"/>
                        <a:pt x="525" y="35"/>
                        <a:pt x="525" y="35"/>
                      </a:cubicBezTo>
                      <a:cubicBezTo>
                        <a:pt x="525" y="32"/>
                        <a:pt x="525" y="30"/>
                        <a:pt x="524" y="28"/>
                      </a:cubicBezTo>
                      <a:cubicBezTo>
                        <a:pt x="512" y="30"/>
                        <a:pt x="512" y="30"/>
                        <a:pt x="512" y="30"/>
                      </a:cubicBezTo>
                      <a:moveTo>
                        <a:pt x="482" y="12"/>
                      </a:moveTo>
                      <a:cubicBezTo>
                        <a:pt x="490" y="12"/>
                        <a:pt x="490" y="12"/>
                        <a:pt x="490" y="12"/>
                      </a:cubicBezTo>
                      <a:cubicBezTo>
                        <a:pt x="494" y="12"/>
                        <a:pt x="498" y="13"/>
                        <a:pt x="502" y="15"/>
                      </a:cubicBezTo>
                      <a:cubicBezTo>
                        <a:pt x="508" y="5"/>
                        <a:pt x="508" y="5"/>
                        <a:pt x="508" y="5"/>
                      </a:cubicBezTo>
                      <a:cubicBezTo>
                        <a:pt x="503" y="2"/>
                        <a:pt x="497" y="0"/>
                        <a:pt x="490" y="0"/>
                      </a:cubicBezTo>
                      <a:cubicBezTo>
                        <a:pt x="482" y="0"/>
                        <a:pt x="482" y="0"/>
                        <a:pt x="482" y="0"/>
                      </a:cubicBezTo>
                      <a:cubicBezTo>
                        <a:pt x="482" y="12"/>
                        <a:pt x="482" y="12"/>
                        <a:pt x="482" y="12"/>
                      </a:cubicBezTo>
                      <a:moveTo>
                        <a:pt x="434" y="12"/>
                      </a:moveTo>
                      <a:cubicBezTo>
                        <a:pt x="458" y="12"/>
                        <a:pt x="458" y="12"/>
                        <a:pt x="458" y="12"/>
                      </a:cubicBezTo>
                      <a:cubicBezTo>
                        <a:pt x="458" y="0"/>
                        <a:pt x="458" y="0"/>
                        <a:pt x="458" y="0"/>
                      </a:cubicBezTo>
                      <a:cubicBezTo>
                        <a:pt x="434" y="0"/>
                        <a:pt x="434" y="0"/>
                        <a:pt x="434" y="0"/>
                      </a:cubicBezTo>
                      <a:cubicBezTo>
                        <a:pt x="434" y="12"/>
                        <a:pt x="434" y="12"/>
                        <a:pt x="434" y="12"/>
                      </a:cubicBezTo>
                      <a:moveTo>
                        <a:pt x="386" y="12"/>
                      </a:moveTo>
                      <a:cubicBezTo>
                        <a:pt x="410" y="12"/>
                        <a:pt x="410" y="12"/>
                        <a:pt x="410" y="12"/>
                      </a:cubicBezTo>
                      <a:cubicBezTo>
                        <a:pt x="410" y="0"/>
                        <a:pt x="410" y="0"/>
                        <a:pt x="410" y="0"/>
                      </a:cubicBezTo>
                      <a:cubicBezTo>
                        <a:pt x="386" y="0"/>
                        <a:pt x="386" y="0"/>
                        <a:pt x="386" y="0"/>
                      </a:cubicBezTo>
                      <a:cubicBezTo>
                        <a:pt x="386" y="12"/>
                        <a:pt x="386" y="12"/>
                        <a:pt x="386" y="12"/>
                      </a:cubicBezTo>
                      <a:moveTo>
                        <a:pt x="338" y="12"/>
                      </a:moveTo>
                      <a:cubicBezTo>
                        <a:pt x="362" y="12"/>
                        <a:pt x="362" y="12"/>
                        <a:pt x="362" y="12"/>
                      </a:cubicBezTo>
                      <a:cubicBezTo>
                        <a:pt x="362" y="0"/>
                        <a:pt x="362" y="0"/>
                        <a:pt x="362" y="0"/>
                      </a:cubicBezTo>
                      <a:cubicBezTo>
                        <a:pt x="338" y="0"/>
                        <a:pt x="338" y="0"/>
                        <a:pt x="338" y="0"/>
                      </a:cubicBezTo>
                      <a:cubicBezTo>
                        <a:pt x="338" y="12"/>
                        <a:pt x="338" y="12"/>
                        <a:pt x="338" y="12"/>
                      </a:cubicBezTo>
                      <a:moveTo>
                        <a:pt x="290" y="12"/>
                      </a:moveTo>
                      <a:cubicBezTo>
                        <a:pt x="314" y="12"/>
                        <a:pt x="314" y="12"/>
                        <a:pt x="314" y="12"/>
                      </a:cubicBezTo>
                      <a:cubicBezTo>
                        <a:pt x="314" y="0"/>
                        <a:pt x="314" y="0"/>
                        <a:pt x="314" y="0"/>
                      </a:cubicBezTo>
                      <a:cubicBezTo>
                        <a:pt x="290" y="0"/>
                        <a:pt x="290" y="0"/>
                        <a:pt x="290" y="0"/>
                      </a:cubicBezTo>
                      <a:cubicBezTo>
                        <a:pt x="290" y="12"/>
                        <a:pt x="290" y="12"/>
                        <a:pt x="290" y="12"/>
                      </a:cubicBezTo>
                      <a:moveTo>
                        <a:pt x="242" y="12"/>
                      </a:moveTo>
                      <a:cubicBezTo>
                        <a:pt x="266" y="12"/>
                        <a:pt x="266" y="12"/>
                        <a:pt x="266" y="12"/>
                      </a:cubicBezTo>
                      <a:cubicBezTo>
                        <a:pt x="266" y="0"/>
                        <a:pt x="266" y="0"/>
                        <a:pt x="266" y="0"/>
                      </a:cubicBezTo>
                      <a:cubicBezTo>
                        <a:pt x="242" y="0"/>
                        <a:pt x="242" y="0"/>
                        <a:pt x="242" y="0"/>
                      </a:cubicBezTo>
                      <a:cubicBezTo>
                        <a:pt x="242" y="12"/>
                        <a:pt x="242" y="12"/>
                        <a:pt x="242" y="12"/>
                      </a:cubicBezTo>
                      <a:moveTo>
                        <a:pt x="194" y="12"/>
                      </a:moveTo>
                      <a:cubicBezTo>
                        <a:pt x="218" y="12"/>
                        <a:pt x="218" y="12"/>
                        <a:pt x="218" y="12"/>
                      </a:cubicBezTo>
                      <a:cubicBezTo>
                        <a:pt x="218" y="0"/>
                        <a:pt x="218" y="0"/>
                        <a:pt x="218" y="0"/>
                      </a:cubicBezTo>
                      <a:cubicBezTo>
                        <a:pt x="194" y="0"/>
                        <a:pt x="194" y="0"/>
                        <a:pt x="194" y="0"/>
                      </a:cubicBezTo>
                      <a:cubicBezTo>
                        <a:pt x="194" y="12"/>
                        <a:pt x="194" y="12"/>
                        <a:pt x="194" y="12"/>
                      </a:cubicBezTo>
                      <a:moveTo>
                        <a:pt x="146" y="12"/>
                      </a:moveTo>
                      <a:cubicBezTo>
                        <a:pt x="170" y="12"/>
                        <a:pt x="170" y="12"/>
                        <a:pt x="170" y="12"/>
                      </a:cubicBezTo>
                      <a:cubicBezTo>
                        <a:pt x="170" y="0"/>
                        <a:pt x="170" y="0"/>
                        <a:pt x="170" y="0"/>
                      </a:cubicBezTo>
                      <a:cubicBezTo>
                        <a:pt x="146" y="0"/>
                        <a:pt x="146" y="0"/>
                        <a:pt x="146" y="0"/>
                      </a:cubicBezTo>
                      <a:cubicBezTo>
                        <a:pt x="146" y="12"/>
                        <a:pt x="146" y="12"/>
                        <a:pt x="146" y="12"/>
                      </a:cubicBezTo>
                      <a:moveTo>
                        <a:pt x="98" y="12"/>
                      </a:moveTo>
                      <a:cubicBezTo>
                        <a:pt x="122" y="12"/>
                        <a:pt x="122" y="12"/>
                        <a:pt x="122" y="12"/>
                      </a:cubicBezTo>
                      <a:cubicBezTo>
                        <a:pt x="122" y="0"/>
                        <a:pt x="122" y="0"/>
                        <a:pt x="122" y="0"/>
                      </a:cubicBezTo>
                      <a:cubicBezTo>
                        <a:pt x="98" y="0"/>
                        <a:pt x="98" y="0"/>
                        <a:pt x="98" y="0"/>
                      </a:cubicBezTo>
                      <a:cubicBezTo>
                        <a:pt x="98" y="12"/>
                        <a:pt x="98" y="12"/>
                        <a:pt x="98" y="12"/>
                      </a:cubicBezTo>
                      <a:moveTo>
                        <a:pt x="50" y="12"/>
                      </a:moveTo>
                      <a:cubicBezTo>
                        <a:pt x="74" y="12"/>
                        <a:pt x="74" y="12"/>
                        <a:pt x="74" y="12"/>
                      </a:cubicBezTo>
                      <a:cubicBezTo>
                        <a:pt x="74" y="0"/>
                        <a:pt x="74" y="0"/>
                        <a:pt x="74" y="0"/>
                      </a:cubicBezTo>
                      <a:cubicBezTo>
                        <a:pt x="50" y="0"/>
                        <a:pt x="50" y="0"/>
                        <a:pt x="50" y="0"/>
                      </a:cubicBezTo>
                      <a:cubicBezTo>
                        <a:pt x="50" y="12"/>
                        <a:pt x="50" y="12"/>
                        <a:pt x="50" y="12"/>
                      </a:cubicBezTo>
                      <a:moveTo>
                        <a:pt x="14" y="25"/>
                      </a:moveTo>
                      <a:cubicBezTo>
                        <a:pt x="16" y="20"/>
                        <a:pt x="22" y="15"/>
                        <a:pt x="28" y="13"/>
                      </a:cubicBezTo>
                      <a:cubicBezTo>
                        <a:pt x="24" y="2"/>
                        <a:pt x="24" y="2"/>
                        <a:pt x="24" y="2"/>
                      </a:cubicBezTo>
                      <a:cubicBezTo>
                        <a:pt x="15" y="5"/>
                        <a:pt x="7" y="11"/>
                        <a:pt x="3" y="20"/>
                      </a:cubicBezTo>
                      <a:cubicBezTo>
                        <a:pt x="14" y="25"/>
                        <a:pt x="14" y="25"/>
                        <a:pt x="14" y="25"/>
                      </a:cubicBezTo>
                      <a:moveTo>
                        <a:pt x="12" y="70"/>
                      </a:moveTo>
                      <a:cubicBezTo>
                        <a:pt x="12" y="46"/>
                        <a:pt x="12" y="46"/>
                        <a:pt x="12" y="46"/>
                      </a:cubicBezTo>
                      <a:cubicBezTo>
                        <a:pt x="0" y="46"/>
                        <a:pt x="0" y="46"/>
                        <a:pt x="0" y="46"/>
                      </a:cubicBezTo>
                      <a:cubicBezTo>
                        <a:pt x="0" y="70"/>
                        <a:pt x="0" y="70"/>
                        <a:pt x="0" y="70"/>
                      </a:cubicBezTo>
                      <a:cubicBezTo>
                        <a:pt x="12" y="70"/>
                        <a:pt x="12" y="70"/>
                        <a:pt x="12" y="70"/>
                      </a:cubicBezTo>
                      <a:moveTo>
                        <a:pt x="12" y="118"/>
                      </a:moveTo>
                      <a:cubicBezTo>
                        <a:pt x="12" y="94"/>
                        <a:pt x="12" y="94"/>
                        <a:pt x="12" y="94"/>
                      </a:cubicBezTo>
                      <a:cubicBezTo>
                        <a:pt x="0" y="94"/>
                        <a:pt x="0" y="94"/>
                        <a:pt x="0" y="94"/>
                      </a:cubicBezTo>
                      <a:cubicBezTo>
                        <a:pt x="0" y="118"/>
                        <a:pt x="0" y="118"/>
                        <a:pt x="0" y="118"/>
                      </a:cubicBezTo>
                      <a:cubicBezTo>
                        <a:pt x="12" y="118"/>
                        <a:pt x="12" y="118"/>
                        <a:pt x="12" y="118"/>
                      </a:cubicBezTo>
                      <a:moveTo>
                        <a:pt x="12" y="166"/>
                      </a:moveTo>
                      <a:cubicBezTo>
                        <a:pt x="12" y="142"/>
                        <a:pt x="12" y="142"/>
                        <a:pt x="12" y="142"/>
                      </a:cubicBezTo>
                      <a:cubicBezTo>
                        <a:pt x="0" y="142"/>
                        <a:pt x="0" y="142"/>
                        <a:pt x="0" y="142"/>
                      </a:cubicBezTo>
                      <a:cubicBezTo>
                        <a:pt x="0" y="166"/>
                        <a:pt x="0" y="166"/>
                        <a:pt x="0" y="166"/>
                      </a:cubicBezTo>
                      <a:cubicBezTo>
                        <a:pt x="12" y="166"/>
                        <a:pt x="12" y="166"/>
                        <a:pt x="12" y="166"/>
                      </a:cubicBezTo>
                      <a:moveTo>
                        <a:pt x="12" y="214"/>
                      </a:moveTo>
                      <a:cubicBezTo>
                        <a:pt x="12" y="190"/>
                        <a:pt x="12" y="190"/>
                        <a:pt x="12" y="190"/>
                      </a:cubicBezTo>
                      <a:cubicBezTo>
                        <a:pt x="0" y="190"/>
                        <a:pt x="0" y="190"/>
                        <a:pt x="0" y="190"/>
                      </a:cubicBezTo>
                      <a:cubicBezTo>
                        <a:pt x="0" y="214"/>
                        <a:pt x="0" y="214"/>
                        <a:pt x="0" y="214"/>
                      </a:cubicBezTo>
                      <a:cubicBezTo>
                        <a:pt x="12" y="214"/>
                        <a:pt x="12" y="214"/>
                        <a:pt x="12" y="214"/>
                      </a:cubicBezTo>
                      <a:moveTo>
                        <a:pt x="12" y="262"/>
                      </a:moveTo>
                      <a:cubicBezTo>
                        <a:pt x="12" y="238"/>
                        <a:pt x="12" y="238"/>
                        <a:pt x="12" y="238"/>
                      </a:cubicBezTo>
                      <a:cubicBezTo>
                        <a:pt x="0" y="238"/>
                        <a:pt x="0" y="238"/>
                        <a:pt x="0" y="238"/>
                      </a:cubicBezTo>
                      <a:cubicBezTo>
                        <a:pt x="0" y="262"/>
                        <a:pt x="0" y="262"/>
                        <a:pt x="0" y="262"/>
                      </a:cubicBezTo>
                      <a:cubicBezTo>
                        <a:pt x="12" y="262"/>
                        <a:pt x="12" y="262"/>
                        <a:pt x="12" y="262"/>
                      </a:cubicBezTo>
                      <a:moveTo>
                        <a:pt x="12" y="310"/>
                      </a:moveTo>
                      <a:cubicBezTo>
                        <a:pt x="12" y="286"/>
                        <a:pt x="12" y="286"/>
                        <a:pt x="12" y="286"/>
                      </a:cubicBezTo>
                      <a:cubicBezTo>
                        <a:pt x="0" y="286"/>
                        <a:pt x="0" y="286"/>
                        <a:pt x="0" y="286"/>
                      </a:cubicBezTo>
                      <a:cubicBezTo>
                        <a:pt x="0" y="310"/>
                        <a:pt x="0" y="310"/>
                        <a:pt x="0" y="310"/>
                      </a:cubicBezTo>
                      <a:cubicBezTo>
                        <a:pt x="12" y="310"/>
                        <a:pt x="12" y="310"/>
                        <a:pt x="12" y="310"/>
                      </a:cubicBezTo>
                      <a:moveTo>
                        <a:pt x="17" y="353"/>
                      </a:moveTo>
                      <a:cubicBezTo>
                        <a:pt x="14" y="349"/>
                        <a:pt x="12" y="343"/>
                        <a:pt x="12" y="338"/>
                      </a:cubicBezTo>
                      <a:cubicBezTo>
                        <a:pt x="12" y="334"/>
                        <a:pt x="12" y="334"/>
                        <a:pt x="12" y="334"/>
                      </a:cubicBezTo>
                      <a:cubicBezTo>
                        <a:pt x="0" y="334"/>
                        <a:pt x="0" y="334"/>
                        <a:pt x="0" y="334"/>
                      </a:cubicBezTo>
                      <a:cubicBezTo>
                        <a:pt x="0" y="338"/>
                        <a:pt x="0" y="338"/>
                        <a:pt x="0" y="338"/>
                      </a:cubicBezTo>
                      <a:cubicBezTo>
                        <a:pt x="0" y="346"/>
                        <a:pt x="3" y="355"/>
                        <a:pt x="8" y="361"/>
                      </a:cubicBezTo>
                      <a:cubicBezTo>
                        <a:pt x="17" y="353"/>
                        <a:pt x="17" y="353"/>
                        <a:pt x="17" y="353"/>
                      </a:cubicBezTo>
                      <a:moveTo>
                        <a:pt x="58" y="360"/>
                      </a:moveTo>
                      <a:cubicBezTo>
                        <a:pt x="34" y="360"/>
                        <a:pt x="34" y="360"/>
                        <a:pt x="34" y="360"/>
                      </a:cubicBezTo>
                      <a:cubicBezTo>
                        <a:pt x="34" y="360"/>
                        <a:pt x="34" y="360"/>
                        <a:pt x="34" y="360"/>
                      </a:cubicBezTo>
                      <a:cubicBezTo>
                        <a:pt x="34" y="372"/>
                        <a:pt x="34" y="372"/>
                        <a:pt x="34" y="372"/>
                      </a:cubicBezTo>
                      <a:cubicBezTo>
                        <a:pt x="34" y="372"/>
                        <a:pt x="34" y="372"/>
                        <a:pt x="34" y="372"/>
                      </a:cubicBezTo>
                      <a:cubicBezTo>
                        <a:pt x="58" y="372"/>
                        <a:pt x="58" y="372"/>
                        <a:pt x="58" y="372"/>
                      </a:cubicBezTo>
                      <a:cubicBezTo>
                        <a:pt x="58" y="360"/>
                        <a:pt x="58" y="360"/>
                        <a:pt x="58" y="360"/>
                      </a:cubicBezTo>
                      <a:moveTo>
                        <a:pt x="106" y="360"/>
                      </a:moveTo>
                      <a:cubicBezTo>
                        <a:pt x="82" y="360"/>
                        <a:pt x="82" y="360"/>
                        <a:pt x="82" y="360"/>
                      </a:cubicBezTo>
                      <a:cubicBezTo>
                        <a:pt x="82" y="372"/>
                        <a:pt x="82" y="372"/>
                        <a:pt x="82" y="372"/>
                      </a:cubicBezTo>
                      <a:cubicBezTo>
                        <a:pt x="106" y="372"/>
                        <a:pt x="106" y="372"/>
                        <a:pt x="106" y="372"/>
                      </a:cubicBezTo>
                      <a:cubicBezTo>
                        <a:pt x="106" y="360"/>
                        <a:pt x="106" y="360"/>
                        <a:pt x="106" y="360"/>
                      </a:cubicBezTo>
                      <a:moveTo>
                        <a:pt x="154" y="360"/>
                      </a:moveTo>
                      <a:cubicBezTo>
                        <a:pt x="130" y="360"/>
                        <a:pt x="130" y="360"/>
                        <a:pt x="130" y="360"/>
                      </a:cubicBezTo>
                      <a:cubicBezTo>
                        <a:pt x="130" y="372"/>
                        <a:pt x="130" y="372"/>
                        <a:pt x="130" y="372"/>
                      </a:cubicBezTo>
                      <a:cubicBezTo>
                        <a:pt x="154" y="372"/>
                        <a:pt x="154" y="372"/>
                        <a:pt x="154" y="372"/>
                      </a:cubicBezTo>
                      <a:cubicBezTo>
                        <a:pt x="154" y="360"/>
                        <a:pt x="154" y="360"/>
                        <a:pt x="154" y="360"/>
                      </a:cubicBezTo>
                      <a:moveTo>
                        <a:pt x="202" y="360"/>
                      </a:moveTo>
                      <a:cubicBezTo>
                        <a:pt x="178" y="360"/>
                        <a:pt x="178" y="360"/>
                        <a:pt x="178" y="360"/>
                      </a:cubicBezTo>
                      <a:cubicBezTo>
                        <a:pt x="178" y="372"/>
                        <a:pt x="178" y="372"/>
                        <a:pt x="178" y="372"/>
                      </a:cubicBezTo>
                      <a:cubicBezTo>
                        <a:pt x="202" y="372"/>
                        <a:pt x="202" y="372"/>
                        <a:pt x="202" y="372"/>
                      </a:cubicBezTo>
                      <a:cubicBezTo>
                        <a:pt x="202" y="360"/>
                        <a:pt x="202" y="360"/>
                        <a:pt x="202" y="360"/>
                      </a:cubicBezTo>
                      <a:moveTo>
                        <a:pt x="250" y="360"/>
                      </a:moveTo>
                      <a:cubicBezTo>
                        <a:pt x="226" y="360"/>
                        <a:pt x="226" y="360"/>
                        <a:pt x="226" y="360"/>
                      </a:cubicBezTo>
                      <a:cubicBezTo>
                        <a:pt x="226" y="372"/>
                        <a:pt x="226" y="372"/>
                        <a:pt x="226" y="372"/>
                      </a:cubicBezTo>
                      <a:cubicBezTo>
                        <a:pt x="250" y="372"/>
                        <a:pt x="250" y="372"/>
                        <a:pt x="250" y="372"/>
                      </a:cubicBezTo>
                      <a:cubicBezTo>
                        <a:pt x="250" y="360"/>
                        <a:pt x="250" y="360"/>
                        <a:pt x="250" y="360"/>
                      </a:cubicBezTo>
                      <a:moveTo>
                        <a:pt x="298" y="360"/>
                      </a:moveTo>
                      <a:cubicBezTo>
                        <a:pt x="274" y="360"/>
                        <a:pt x="274" y="360"/>
                        <a:pt x="274" y="360"/>
                      </a:cubicBezTo>
                      <a:cubicBezTo>
                        <a:pt x="274" y="372"/>
                        <a:pt x="274" y="372"/>
                        <a:pt x="274" y="372"/>
                      </a:cubicBezTo>
                      <a:cubicBezTo>
                        <a:pt x="298" y="372"/>
                        <a:pt x="298" y="372"/>
                        <a:pt x="298" y="372"/>
                      </a:cubicBezTo>
                      <a:cubicBezTo>
                        <a:pt x="298" y="360"/>
                        <a:pt x="298" y="360"/>
                        <a:pt x="298" y="360"/>
                      </a:cubicBezTo>
                      <a:moveTo>
                        <a:pt x="346" y="360"/>
                      </a:moveTo>
                      <a:cubicBezTo>
                        <a:pt x="322" y="360"/>
                        <a:pt x="322" y="360"/>
                        <a:pt x="322" y="360"/>
                      </a:cubicBezTo>
                      <a:cubicBezTo>
                        <a:pt x="322" y="372"/>
                        <a:pt x="322" y="372"/>
                        <a:pt x="322" y="372"/>
                      </a:cubicBezTo>
                      <a:cubicBezTo>
                        <a:pt x="346" y="372"/>
                        <a:pt x="346" y="372"/>
                        <a:pt x="346" y="372"/>
                      </a:cubicBezTo>
                      <a:cubicBezTo>
                        <a:pt x="346" y="360"/>
                        <a:pt x="346" y="360"/>
                        <a:pt x="346" y="360"/>
                      </a:cubicBezTo>
                      <a:moveTo>
                        <a:pt x="394" y="360"/>
                      </a:moveTo>
                      <a:cubicBezTo>
                        <a:pt x="370" y="360"/>
                        <a:pt x="370" y="360"/>
                        <a:pt x="370" y="360"/>
                      </a:cubicBezTo>
                      <a:cubicBezTo>
                        <a:pt x="370" y="372"/>
                        <a:pt x="370" y="372"/>
                        <a:pt x="370" y="372"/>
                      </a:cubicBezTo>
                      <a:cubicBezTo>
                        <a:pt x="394" y="372"/>
                        <a:pt x="394" y="372"/>
                        <a:pt x="394" y="372"/>
                      </a:cubicBezTo>
                      <a:cubicBezTo>
                        <a:pt x="394" y="360"/>
                        <a:pt x="394" y="360"/>
                        <a:pt x="394" y="360"/>
                      </a:cubicBezTo>
                      <a:moveTo>
                        <a:pt x="442" y="360"/>
                      </a:moveTo>
                      <a:cubicBezTo>
                        <a:pt x="418" y="360"/>
                        <a:pt x="418" y="360"/>
                        <a:pt x="418" y="360"/>
                      </a:cubicBezTo>
                      <a:cubicBezTo>
                        <a:pt x="418" y="372"/>
                        <a:pt x="418" y="372"/>
                        <a:pt x="418" y="372"/>
                      </a:cubicBezTo>
                      <a:cubicBezTo>
                        <a:pt x="442" y="372"/>
                        <a:pt x="442" y="372"/>
                        <a:pt x="442" y="372"/>
                      </a:cubicBezTo>
                      <a:cubicBezTo>
                        <a:pt x="442" y="360"/>
                        <a:pt x="442" y="360"/>
                        <a:pt x="442" y="360"/>
                      </a:cubicBezTo>
                    </a:path>
                  </a:pathLst>
                </a:cu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pic>
              <p:nvPicPr>
                <p:cNvPr id="175" name="Picture 174" descr="https://prodpublishingstorage.blob.core.windows.net/8af1e8e1-234e-4dbe-ade2-b3e113fa0c6f/logo-13101487867900955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7057" y="2951811"/>
                  <a:ext cx="487310" cy="219816"/>
                </a:xfrm>
                <a:prstGeom prst="rect">
                  <a:avLst/>
                </a:prstGeom>
                <a:noFill/>
                <a:ln>
                  <a:noFill/>
                </a:ln>
              </p:spPr>
            </p:pic>
            <p:pic>
              <p:nvPicPr>
                <p:cNvPr id="176" name="Picture 175"/>
                <p:cNvPicPr/>
                <p:nvPr/>
              </p:nvPicPr>
              <p:blipFill>
                <a:blip r:embed="rId4"/>
                <a:stretch>
                  <a:fillRect/>
                </a:stretch>
              </p:blipFill>
              <p:spPr>
                <a:xfrm>
                  <a:off x="10991757" y="3265681"/>
                  <a:ext cx="482346" cy="463792"/>
                </a:xfrm>
                <a:prstGeom prst="rect">
                  <a:avLst/>
                </a:prstGeom>
              </p:spPr>
            </p:pic>
            <p:pic>
              <p:nvPicPr>
                <p:cNvPr id="41986" name="Picture 2" descr="https://pbs.twimg.com/profile_images/626110165687730176/U7uxXA4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04406" y="2977501"/>
                  <a:ext cx="689149" cy="3796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935554" y="1532229"/>
                <a:ext cx="1519519" cy="879289"/>
                <a:chOff x="9935554" y="1262896"/>
                <a:chExt cx="1519519" cy="879289"/>
              </a:xfrm>
            </p:grpSpPr>
            <p:grpSp>
              <p:nvGrpSpPr>
                <p:cNvPr id="15" name="Group 14"/>
                <p:cNvGrpSpPr/>
                <p:nvPr/>
              </p:nvGrpSpPr>
              <p:grpSpPr>
                <a:xfrm>
                  <a:off x="9935554" y="1262896"/>
                  <a:ext cx="1519519" cy="879289"/>
                  <a:chOff x="9935554" y="1262896"/>
                  <a:chExt cx="1519519" cy="879289"/>
                </a:xfrm>
              </p:grpSpPr>
              <p:sp>
                <p:nvSpPr>
                  <p:cNvPr id="388" name="Freeform 117"/>
                  <p:cNvSpPr>
                    <a:spLocks/>
                  </p:cNvSpPr>
                  <p:nvPr/>
                </p:nvSpPr>
                <p:spPr bwMode="auto">
                  <a:xfrm>
                    <a:off x="9935554" y="1262896"/>
                    <a:ext cx="1433812" cy="835162"/>
                  </a:xfrm>
                  <a:custGeom>
                    <a:avLst/>
                    <a:gdLst>
                      <a:gd name="T0" fmla="*/ 484 w 536"/>
                      <a:gd name="T1" fmla="*/ 156 h 312"/>
                      <a:gd name="T2" fmla="*/ 394 w 536"/>
                      <a:gd name="T3" fmla="*/ 89 h 312"/>
                      <a:gd name="T4" fmla="*/ 302 w 536"/>
                      <a:gd name="T5" fmla="*/ 0 h 312"/>
                      <a:gd name="T6" fmla="*/ 223 w 536"/>
                      <a:gd name="T7" fmla="*/ 49 h 312"/>
                      <a:gd name="T8" fmla="*/ 195 w 536"/>
                      <a:gd name="T9" fmla="*/ 43 h 312"/>
                      <a:gd name="T10" fmla="*/ 108 w 536"/>
                      <a:gd name="T11" fmla="*/ 126 h 312"/>
                      <a:gd name="T12" fmla="*/ 98 w 536"/>
                      <a:gd name="T13" fmla="*/ 126 h 312"/>
                      <a:gd name="T14" fmla="*/ 0 w 536"/>
                      <a:gd name="T15" fmla="*/ 220 h 312"/>
                      <a:gd name="T16" fmla="*/ 98 w 536"/>
                      <a:gd name="T17" fmla="*/ 312 h 312"/>
                      <a:gd name="T18" fmla="*/ 451 w 536"/>
                      <a:gd name="T19" fmla="*/ 312 h 312"/>
                      <a:gd name="T20" fmla="*/ 536 w 536"/>
                      <a:gd name="T21" fmla="*/ 233 h 312"/>
                      <a:gd name="T22" fmla="*/ 484 w 536"/>
                      <a:gd name="T23"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12">
                        <a:moveTo>
                          <a:pt x="484" y="156"/>
                        </a:moveTo>
                        <a:cubicBezTo>
                          <a:pt x="474" y="118"/>
                          <a:pt x="438" y="89"/>
                          <a:pt x="394" y="89"/>
                        </a:cubicBezTo>
                        <a:cubicBezTo>
                          <a:pt x="394" y="41"/>
                          <a:pt x="354" y="0"/>
                          <a:pt x="302" y="0"/>
                        </a:cubicBezTo>
                        <a:cubicBezTo>
                          <a:pt x="269" y="0"/>
                          <a:pt x="239" y="20"/>
                          <a:pt x="223" y="49"/>
                        </a:cubicBezTo>
                        <a:cubicBezTo>
                          <a:pt x="213" y="43"/>
                          <a:pt x="206" y="43"/>
                          <a:pt x="195" y="43"/>
                        </a:cubicBezTo>
                        <a:cubicBezTo>
                          <a:pt x="146" y="43"/>
                          <a:pt x="108" y="79"/>
                          <a:pt x="108" y="126"/>
                        </a:cubicBezTo>
                        <a:cubicBezTo>
                          <a:pt x="105" y="126"/>
                          <a:pt x="100" y="126"/>
                          <a:pt x="98" y="126"/>
                        </a:cubicBezTo>
                        <a:cubicBezTo>
                          <a:pt x="43" y="126"/>
                          <a:pt x="0" y="167"/>
                          <a:pt x="0" y="220"/>
                        </a:cubicBezTo>
                        <a:cubicBezTo>
                          <a:pt x="0" y="272"/>
                          <a:pt x="43" y="312"/>
                          <a:pt x="98" y="312"/>
                        </a:cubicBezTo>
                        <a:cubicBezTo>
                          <a:pt x="451" y="312"/>
                          <a:pt x="451" y="312"/>
                          <a:pt x="451" y="312"/>
                        </a:cubicBezTo>
                        <a:cubicBezTo>
                          <a:pt x="499" y="312"/>
                          <a:pt x="536" y="277"/>
                          <a:pt x="536" y="233"/>
                        </a:cubicBezTo>
                        <a:cubicBezTo>
                          <a:pt x="536" y="197"/>
                          <a:pt x="515" y="169"/>
                          <a:pt x="484" y="156"/>
                        </a:cubicBezTo>
                      </a:path>
                    </a:pathLst>
                  </a:custGeom>
                  <a:solidFill>
                    <a:srgbClr val="BABAB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89" name="Freeform 118"/>
                  <p:cNvSpPr>
                    <a:spLocks/>
                  </p:cNvSpPr>
                  <p:nvPr/>
                </p:nvSpPr>
                <p:spPr bwMode="auto">
                  <a:xfrm>
                    <a:off x="10478451" y="1479772"/>
                    <a:ext cx="976622" cy="662413"/>
                  </a:xfrm>
                  <a:custGeom>
                    <a:avLst/>
                    <a:gdLst>
                      <a:gd name="T0" fmla="*/ 314 w 365"/>
                      <a:gd name="T1" fmla="*/ 68 h 224"/>
                      <a:gd name="T2" fmla="*/ 224 w 365"/>
                      <a:gd name="T3" fmla="*/ 1 h 224"/>
                      <a:gd name="T4" fmla="*/ 224 w 365"/>
                      <a:gd name="T5" fmla="*/ 0 h 224"/>
                      <a:gd name="T6" fmla="*/ 0 w 365"/>
                      <a:gd name="T7" fmla="*/ 224 h 224"/>
                      <a:gd name="T8" fmla="*/ 280 w 365"/>
                      <a:gd name="T9" fmla="*/ 224 h 224"/>
                      <a:gd name="T10" fmla="*/ 365 w 365"/>
                      <a:gd name="T11" fmla="*/ 145 h 224"/>
                      <a:gd name="T12" fmla="*/ 314 w 365"/>
                      <a:gd name="T13" fmla="*/ 68 h 224"/>
                    </a:gdLst>
                    <a:ahLst/>
                    <a:cxnLst>
                      <a:cxn ang="0">
                        <a:pos x="T0" y="T1"/>
                      </a:cxn>
                      <a:cxn ang="0">
                        <a:pos x="T2" y="T3"/>
                      </a:cxn>
                      <a:cxn ang="0">
                        <a:pos x="T4" y="T5"/>
                      </a:cxn>
                      <a:cxn ang="0">
                        <a:pos x="T6" y="T7"/>
                      </a:cxn>
                      <a:cxn ang="0">
                        <a:pos x="T8" y="T9"/>
                      </a:cxn>
                      <a:cxn ang="0">
                        <a:pos x="T10" y="T11"/>
                      </a:cxn>
                      <a:cxn ang="0">
                        <a:pos x="T12" y="T13"/>
                      </a:cxn>
                    </a:cxnLst>
                    <a:rect l="0" t="0" r="r" b="b"/>
                    <a:pathLst>
                      <a:path w="365" h="224">
                        <a:moveTo>
                          <a:pt x="314" y="68"/>
                        </a:moveTo>
                        <a:cubicBezTo>
                          <a:pt x="303" y="30"/>
                          <a:pt x="267" y="1"/>
                          <a:pt x="224" y="1"/>
                        </a:cubicBezTo>
                        <a:cubicBezTo>
                          <a:pt x="224" y="0"/>
                          <a:pt x="224" y="0"/>
                          <a:pt x="224" y="0"/>
                        </a:cubicBezTo>
                        <a:cubicBezTo>
                          <a:pt x="0" y="224"/>
                          <a:pt x="0" y="224"/>
                          <a:pt x="0" y="224"/>
                        </a:cubicBezTo>
                        <a:cubicBezTo>
                          <a:pt x="280" y="224"/>
                          <a:pt x="280" y="224"/>
                          <a:pt x="280" y="224"/>
                        </a:cubicBezTo>
                        <a:cubicBezTo>
                          <a:pt x="329" y="224"/>
                          <a:pt x="365" y="189"/>
                          <a:pt x="365" y="145"/>
                        </a:cubicBezTo>
                        <a:cubicBezTo>
                          <a:pt x="365" y="109"/>
                          <a:pt x="344" y="81"/>
                          <a:pt x="314" y="68"/>
                        </a:cubicBezTo>
                      </a:path>
                    </a:pathLst>
                  </a:custGeom>
                  <a:solidFill>
                    <a:schemeClr val="tx1">
                      <a:alpha val="20000"/>
                    </a:schemeClr>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193" name="Rectangle 192"/>
                <p:cNvSpPr/>
                <p:nvPr/>
              </p:nvSpPr>
              <p:spPr bwMode="auto">
                <a:xfrm>
                  <a:off x="9940646" y="1580587"/>
                  <a:ext cx="1460970" cy="489365"/>
                </a:xfrm>
                <a:prstGeom prst="rect">
                  <a:avLst/>
                </a:prstGeom>
              </p:spPr>
              <p:txBody>
                <a:bodyPr vert="horz" wrap="square" lIns="179285" tIns="143428" rIns="179285" bIns="143428" rtlCol="0">
                  <a:spAutoFit/>
                </a:bodyPr>
                <a:lstStyle/>
                <a:p>
                  <a:pPr marL="0" lvl="1" algn="ctr" defTabSz="896386">
                    <a:lnSpc>
                      <a:spcPct val="90000"/>
                    </a:lnSpc>
                    <a:spcBef>
                      <a:spcPts val="1176"/>
                    </a:spcBef>
                    <a:buSzPct val="90000"/>
                    <a:defRPr/>
                  </a:pPr>
                  <a:r>
                    <a:rPr lang="en-US" sz="1372" kern="0" dirty="0">
                      <a:gradFill>
                        <a:gsLst>
                          <a:gs pos="1250">
                            <a:srgbClr val="505050"/>
                          </a:gs>
                          <a:gs pos="100000">
                            <a:srgbClr val="505050"/>
                          </a:gs>
                        </a:gsLst>
                        <a:lin ang="5400000" scaled="0"/>
                      </a:gradFill>
                      <a:latin typeface="Segoe UI"/>
                      <a:cs typeface="Segoe UI Semibold" panose="020B0702040204020203" pitchFamily="34" charset="0"/>
                    </a:rPr>
                    <a:t>Azure storage</a:t>
                  </a:r>
                </a:p>
              </p:txBody>
            </p:sp>
          </p:grpSp>
        </p:grpSp>
      </p:grpSp>
      <p:grpSp>
        <p:nvGrpSpPr>
          <p:cNvPr id="10" name="Group 9"/>
          <p:cNvGrpSpPr/>
          <p:nvPr/>
        </p:nvGrpSpPr>
        <p:grpSpPr>
          <a:xfrm>
            <a:off x="8256800" y="38462"/>
            <a:ext cx="3324519" cy="1107624"/>
            <a:chOff x="6934942" y="125635"/>
            <a:chExt cx="3391183" cy="1129834"/>
          </a:xfrm>
        </p:grpSpPr>
        <p:sp>
          <p:nvSpPr>
            <p:cNvPr id="199" name="TextBox 198"/>
            <p:cNvSpPr txBox="1"/>
            <p:nvPr/>
          </p:nvSpPr>
          <p:spPr>
            <a:xfrm>
              <a:off x="8515813"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Dev/test</a:t>
              </a:r>
            </a:p>
          </p:txBody>
        </p:sp>
        <p:sp>
          <p:nvSpPr>
            <p:cNvPr id="200" name="TextBox 199"/>
            <p:cNvSpPr txBox="1"/>
            <p:nvPr/>
          </p:nvSpPr>
          <p:spPr>
            <a:xfrm>
              <a:off x="9400929" y="479425"/>
              <a:ext cx="925196"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LOB</a:t>
              </a:r>
              <a:r>
                <a:rPr lang="en-US" sz="1176" kern="0" dirty="0">
                  <a:gradFill>
                    <a:gsLst>
                      <a:gs pos="90566">
                        <a:srgbClr val="FFFFFF"/>
                      </a:gs>
                      <a:gs pos="66000">
                        <a:srgbClr val="FFFFFF"/>
                      </a:gs>
                    </a:gsLst>
                    <a:lin ang="5400000" scaled="1"/>
                  </a:gradFill>
                  <a:latin typeface="Segoe UI Semibold" panose="020B0702040204020203" pitchFamily="34" charset="0"/>
                  <a:cs typeface="Segoe UI Semibold" panose="020B0702040204020203" pitchFamily="34" charset="0"/>
                </a:rPr>
                <a:t> </a:t>
              </a: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apps</a:t>
              </a:r>
            </a:p>
          </p:txBody>
        </p:sp>
        <p:sp>
          <p:nvSpPr>
            <p:cNvPr id="207" name="TextBox 206"/>
            <p:cNvSpPr txBox="1"/>
            <p:nvPr/>
          </p:nvSpPr>
          <p:spPr>
            <a:xfrm>
              <a:off x="6934942" y="621185"/>
              <a:ext cx="1554463"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err="1">
                  <a:solidFill>
                    <a:srgbClr val="FFFFFF"/>
                  </a:solidFill>
                  <a:latin typeface="Segoe UI Semibold" panose="020B0702040204020203" pitchFamily="34" charset="0"/>
                  <a:cs typeface="Segoe UI Semibold" panose="020B0702040204020203" pitchFamily="34" charset="0"/>
                </a:rPr>
                <a:t>Backup+Archive+DR</a:t>
              </a:r>
              <a:endParaRPr lang="en-US" sz="1176" kern="0" dirty="0">
                <a:solidFill>
                  <a:srgbClr val="FFFFFF"/>
                </a:solidFill>
                <a:latin typeface="Segoe UI Semibold" panose="020B0702040204020203" pitchFamily="34" charset="0"/>
                <a:cs typeface="Segoe UI Semibold" panose="020B0702040204020203" pitchFamily="34" charset="0"/>
              </a:endParaRPr>
            </a:p>
          </p:txBody>
        </p:sp>
        <p:sp>
          <p:nvSpPr>
            <p:cNvPr id="208" name="Freeform 5"/>
            <p:cNvSpPr>
              <a:spLocks noEditPoints="1"/>
            </p:cNvSpPr>
            <p:nvPr/>
          </p:nvSpPr>
          <p:spPr bwMode="auto">
            <a:xfrm>
              <a:off x="8737600" y="746126"/>
              <a:ext cx="422275" cy="404812"/>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chemeClr val="bg2">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210" name="Group 209"/>
            <p:cNvGrpSpPr/>
            <p:nvPr/>
          </p:nvGrpSpPr>
          <p:grpSpPr>
            <a:xfrm>
              <a:off x="7565445" y="949279"/>
              <a:ext cx="296871" cy="306190"/>
              <a:chOff x="4460842" y="5761713"/>
              <a:chExt cx="481327" cy="496437"/>
            </a:xfrm>
          </p:grpSpPr>
          <p:sp>
            <p:nvSpPr>
              <p:cNvPr id="211"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solidFill>
                <a:srgbClr val="FFFFFF"/>
              </a:solidFill>
              <a:ln w="22225" cap="flat">
                <a:solidFill>
                  <a:schemeClr val="bg2">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2" name="Line 23"/>
              <p:cNvSpPr>
                <a:spLocks noChangeShapeType="1"/>
              </p:cNvSpPr>
              <p:nvPr/>
            </p:nvSpPr>
            <p:spPr bwMode="auto">
              <a:xfrm>
                <a:off x="4532070" y="5832941"/>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Line 24"/>
              <p:cNvSpPr>
                <a:spLocks noChangeShapeType="1"/>
              </p:cNvSpPr>
              <p:nvPr/>
            </p:nvSpPr>
            <p:spPr bwMode="auto">
              <a:xfrm>
                <a:off x="4532070" y="5904169"/>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214" name="Line 25"/>
              <p:cNvSpPr>
                <a:spLocks noChangeShapeType="1"/>
              </p:cNvSpPr>
              <p:nvPr/>
            </p:nvSpPr>
            <p:spPr bwMode="auto">
              <a:xfrm>
                <a:off x="4532070" y="6186922"/>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Oval 26"/>
              <p:cNvSpPr>
                <a:spLocks noChangeArrowheads="1"/>
              </p:cNvSpPr>
              <p:nvPr/>
            </p:nvSpPr>
            <p:spPr bwMode="auto">
              <a:xfrm>
                <a:off x="4657258" y="5955971"/>
                <a:ext cx="284911" cy="71228"/>
              </a:xfrm>
              <a:prstGeom prst="ellips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6"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solidFill>
                <a:srgbClr val="FFFFFF"/>
              </a:solidFill>
              <a:ln w="22225" cap="flat">
                <a:solidFill>
                  <a:schemeClr val="bg2">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217" name="Freeform 9"/>
            <p:cNvSpPr>
              <a:spLocks noEditPoints="1"/>
            </p:cNvSpPr>
            <p:nvPr/>
          </p:nvSpPr>
          <p:spPr bwMode="auto">
            <a:xfrm>
              <a:off x="9761133" y="798513"/>
              <a:ext cx="204788" cy="300037"/>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94" name="Rectangle 193"/>
            <p:cNvSpPr/>
            <p:nvPr/>
          </p:nvSpPr>
          <p:spPr bwMode="auto">
            <a:xfrm>
              <a:off x="7175036" y="125635"/>
              <a:ext cx="1194299" cy="479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195" name="Rectangle 132"/>
          <p:cNvSpPr>
            <a:spLocks noChangeArrowheads="1"/>
          </p:cNvSpPr>
          <p:nvPr/>
        </p:nvSpPr>
        <p:spPr bwMode="auto">
          <a:xfrm>
            <a:off x="10759653" y="2628397"/>
            <a:ext cx="721315" cy="18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175" kern="0" dirty="0" err="1">
                <a:gradFill>
                  <a:gsLst>
                    <a:gs pos="8850">
                      <a:srgbClr val="FFFFFF"/>
                    </a:gs>
                    <a:gs pos="23894">
                      <a:srgbClr val="FFFFFF"/>
                    </a:gs>
                  </a:gsLst>
                  <a:lin ang="5400000" scaled="0"/>
                </a:gradFill>
                <a:latin typeface="Segoe UI"/>
              </a:rPr>
              <a:t>StorSimple</a:t>
            </a:r>
            <a:endParaRPr lang="en-US" altLang="en-US" sz="1765" kern="0" dirty="0">
              <a:gradFill>
                <a:gsLst>
                  <a:gs pos="8850">
                    <a:srgbClr val="FFFFFF"/>
                  </a:gs>
                  <a:gs pos="23894">
                    <a:srgbClr val="FFFFFF"/>
                  </a:gs>
                </a:gsLst>
                <a:lin ang="5400000" scaled="0"/>
              </a:gradFill>
              <a:latin typeface="Segoe UI"/>
            </a:endParaRPr>
          </a:p>
        </p:txBody>
      </p:sp>
    </p:spTree>
    <p:extLst>
      <p:ext uri="{BB962C8B-B14F-4D97-AF65-F5344CB8AC3E}">
        <p14:creationId xmlns:p14="http://schemas.microsoft.com/office/powerpoint/2010/main" val="2174940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500"/>
                                        <p:tgtEl>
                                          <p:spTgt spid="192"/>
                                        </p:tgtEl>
                                      </p:cBhvr>
                                    </p:animEffect>
                                  </p:childTnLst>
                                </p:cTn>
                              </p:par>
                              <p:par>
                                <p:cTn id="12" presetID="42" presetClass="path" presetSubtype="0" decel="100000" fill="hold" grpId="1" nodeType="withEffect">
                                  <p:stCondLst>
                                    <p:cond delay="500"/>
                                  </p:stCondLst>
                                  <p:childTnLst>
                                    <p:animMotion origin="layout" path="M -0.0245 2.41943E-6 L -4.4243E-6 2.41943E-6 " pathEditMode="relative" rAng="0" ptsTypes="AA">
                                      <p:cBhvr>
                                        <p:cTn id="13" dur="1000" fill="hold"/>
                                        <p:tgtEl>
                                          <p:spTgt spid="192"/>
                                        </p:tgtEl>
                                        <p:attrNameLst>
                                          <p:attrName>ppt_x</p:attrName>
                                          <p:attrName>ppt_y</p:attrName>
                                        </p:attrNameLst>
                                      </p:cBhvr>
                                      <p:rCtr x="1225" y="0"/>
                                    </p:animMotion>
                                  </p:childTnLst>
                                </p:cTn>
                              </p:par>
                              <p:par>
                                <p:cTn id="14" presetID="10" presetClass="entr" presetSubtype="0" fill="hold" nodeType="withEffect">
                                  <p:stCondLst>
                                    <p:cond delay="1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path" presetSubtype="0" decel="100000" fill="hold" nodeType="withEffect">
                                  <p:stCondLst>
                                    <p:cond delay="1000"/>
                                  </p:stCondLst>
                                  <p:childTnLst>
                                    <p:animMotion origin="layout" path="M -0.0245 2.41943E-6 L -4.4243E-6 2.41943E-6 " pathEditMode="relative" rAng="0" ptsTypes="AA">
                                      <p:cBhvr>
                                        <p:cTn id="18" dur="1000" fill="hold"/>
                                        <p:tgtEl>
                                          <p:spTgt spid="8"/>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2"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Azure Site Recovery: The Complete Disaster Recovery Solution</a:t>
            </a:r>
          </a:p>
        </p:txBody>
      </p:sp>
      <p:grpSp>
        <p:nvGrpSpPr>
          <p:cNvPr id="2" name="Group 1"/>
          <p:cNvGrpSpPr/>
          <p:nvPr/>
        </p:nvGrpSpPr>
        <p:grpSpPr>
          <a:xfrm>
            <a:off x="778" y="5935152"/>
            <a:ext cx="12190444" cy="739666"/>
            <a:chOff x="-1" y="5435796"/>
            <a:chExt cx="12436475" cy="754595"/>
          </a:xfrm>
        </p:grpSpPr>
        <p:sp>
          <p:nvSpPr>
            <p:cNvPr id="14" name="Rectangle 13"/>
            <p:cNvSpPr/>
            <p:nvPr/>
          </p:nvSpPr>
          <p:spPr bwMode="auto">
            <a:xfrm>
              <a:off x="-1" y="5435796"/>
              <a:ext cx="12436475" cy="75459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3962" fontAlgn="base">
                <a:spcBef>
                  <a:spcPct val="0"/>
                </a:spcBef>
                <a:spcAft>
                  <a:spcPct val="0"/>
                </a:spcAft>
                <a:defRPr/>
              </a:pPr>
              <a:r>
                <a:rPr lang="en-US" sz="2353" dirty="0">
                  <a:solidFill>
                    <a:srgbClr val="FFFFFF"/>
                  </a:solidFill>
                  <a:latin typeface="Segoe UI"/>
                </a:rPr>
                <a:t>Any OS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5614591"/>
              <a:ext cx="449071" cy="466725"/>
            </a:xfrm>
            <a:prstGeom prst="rect">
              <a:avLst/>
            </a:prstGeom>
          </p:spPr>
        </p:pic>
        <p:sp>
          <p:nvSpPr>
            <p:cNvPr id="16" name="TextBox 15"/>
            <p:cNvSpPr txBox="1"/>
            <p:nvPr/>
          </p:nvSpPr>
          <p:spPr>
            <a:xfrm>
              <a:off x="1390778" y="5511167"/>
              <a:ext cx="2359951" cy="627863"/>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solidFill>
                    <a:srgbClr val="FFFFFF"/>
                  </a:solidFill>
                  <a:latin typeface="Segoe UI"/>
                </a:rPr>
                <a:t>Windows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830" y="5530208"/>
              <a:ext cx="637471" cy="635489"/>
            </a:xfrm>
            <a:prstGeom prst="rect">
              <a:avLst/>
            </a:prstGeom>
          </p:spPr>
        </p:pic>
        <p:sp>
          <p:nvSpPr>
            <p:cNvPr id="20" name="TextBox 19"/>
            <p:cNvSpPr txBox="1"/>
            <p:nvPr/>
          </p:nvSpPr>
          <p:spPr>
            <a:xfrm>
              <a:off x="10021582" y="5504186"/>
              <a:ext cx="2140254" cy="627863"/>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solidFill>
                    <a:srgbClr val="FFFFFF"/>
                  </a:solidFill>
                  <a:latin typeface="Segoe UI"/>
                </a:rPr>
                <a:t>Linux</a:t>
              </a:r>
            </a:p>
          </p:txBody>
        </p:sp>
      </p:grpSp>
      <p:cxnSp>
        <p:nvCxnSpPr>
          <p:cNvPr id="3" name="Straight Connector 2"/>
          <p:cNvCxnSpPr/>
          <p:nvPr/>
        </p:nvCxnSpPr>
        <p:spPr>
          <a:xfrm>
            <a:off x="6618848" y="2654728"/>
            <a:ext cx="0" cy="162323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2218" y="5191166"/>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VMware</a:t>
            </a:r>
          </a:p>
        </p:txBody>
      </p:sp>
      <p:sp>
        <p:nvSpPr>
          <p:cNvPr id="60" name="TextBox 59"/>
          <p:cNvSpPr txBox="1"/>
          <p:nvPr/>
        </p:nvSpPr>
        <p:spPr>
          <a:xfrm>
            <a:off x="2622561" y="5191166"/>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Hyper-V</a:t>
            </a:r>
          </a:p>
        </p:txBody>
      </p:sp>
      <p:sp>
        <p:nvSpPr>
          <p:cNvPr id="61" name="TextBox 60"/>
          <p:cNvSpPr txBox="1"/>
          <p:nvPr/>
        </p:nvSpPr>
        <p:spPr>
          <a:xfrm>
            <a:off x="4343665" y="5186924"/>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Physical</a:t>
            </a:r>
          </a:p>
        </p:txBody>
      </p:sp>
      <p:sp>
        <p:nvSpPr>
          <p:cNvPr id="11" name="Right Brace 10"/>
          <p:cNvSpPr/>
          <p:nvPr/>
        </p:nvSpPr>
        <p:spPr>
          <a:xfrm rot="16200000">
            <a:off x="3109928" y="1570020"/>
            <a:ext cx="486994" cy="3926102"/>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4" dirty="0">
              <a:solidFill>
                <a:srgbClr val="505050"/>
              </a:solidFill>
              <a:latin typeface="Segoe UI"/>
            </a:endParaRPr>
          </a:p>
        </p:txBody>
      </p:sp>
      <p:sp>
        <p:nvSpPr>
          <p:cNvPr id="23" name="Up-Down Arrow 22"/>
          <p:cNvSpPr/>
          <p:nvPr/>
        </p:nvSpPr>
        <p:spPr bwMode="auto">
          <a:xfrm>
            <a:off x="3241168" y="2758027"/>
            <a:ext cx="240597" cy="59703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2" descr="C:\Users\chrisw\Desktop\Cloud Services 3.png"/>
          <p:cNvPicPr>
            <a:picLocks noChangeAspect="1" noChangeArrowheads="1"/>
          </p:cNvPicPr>
          <p:nvPr/>
        </p:nvPicPr>
        <p:blipFill>
          <a:blip r:embed="rId5" cstate="print">
            <a:duotone>
              <a:prstClr val="black"/>
              <a:srgbClr val="002060">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6893" y="1969508"/>
            <a:ext cx="886331" cy="611138"/>
          </a:xfrm>
          <a:prstGeom prst="rect">
            <a:avLst/>
          </a:prstGeom>
          <a:solidFill>
            <a:schemeClr val="bg1"/>
          </a:solidFill>
          <a:extLst/>
        </p:spPr>
      </p:pic>
      <p:sp>
        <p:nvSpPr>
          <p:cNvPr id="64" name="Right Arrow 63"/>
          <p:cNvSpPr/>
          <p:nvPr/>
        </p:nvSpPr>
        <p:spPr bwMode="auto">
          <a:xfrm>
            <a:off x="1395386" y="2203513"/>
            <a:ext cx="812197" cy="337962"/>
          </a:xfrm>
          <a:prstGeom prst="right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Up-Down Arrow 64"/>
          <p:cNvSpPr/>
          <p:nvPr/>
        </p:nvSpPr>
        <p:spPr bwMode="auto">
          <a:xfrm rot="5400000">
            <a:off x="4304984" y="2082841"/>
            <a:ext cx="240597" cy="59703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p:cNvSpPr txBox="1"/>
          <p:nvPr/>
        </p:nvSpPr>
        <p:spPr>
          <a:xfrm>
            <a:off x="-32654" y="2464639"/>
            <a:ext cx="1717928"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AWS*</a:t>
            </a:r>
          </a:p>
        </p:txBody>
      </p:sp>
      <p:sp>
        <p:nvSpPr>
          <p:cNvPr id="24" name="Rectangle 23"/>
          <p:cNvSpPr/>
          <p:nvPr/>
        </p:nvSpPr>
        <p:spPr bwMode="auto">
          <a:xfrm>
            <a:off x="780" y="743356"/>
            <a:ext cx="12190444" cy="501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ctr" anchorCtr="0"/>
          <a:lstStyle/>
          <a:p>
            <a:pPr algn="ctr" defTabSz="913898">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Any Cloud</a:t>
            </a:r>
          </a:p>
        </p:txBody>
      </p:sp>
      <p:sp>
        <p:nvSpPr>
          <p:cNvPr id="92" name="Up-Down Arrow 91"/>
          <p:cNvSpPr/>
          <p:nvPr/>
        </p:nvSpPr>
        <p:spPr bwMode="auto">
          <a:xfrm rot="5400000">
            <a:off x="8959991" y="4238259"/>
            <a:ext cx="234839" cy="1299078"/>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Up-Down Arrow 105"/>
          <p:cNvSpPr/>
          <p:nvPr/>
        </p:nvSpPr>
        <p:spPr bwMode="auto">
          <a:xfrm rot="5400000">
            <a:off x="8980875" y="1958431"/>
            <a:ext cx="250747" cy="1424408"/>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extBox 106"/>
          <p:cNvSpPr txBox="1"/>
          <p:nvPr/>
        </p:nvSpPr>
        <p:spPr>
          <a:xfrm>
            <a:off x="7098200" y="3244869"/>
            <a:ext cx="4257723"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Physical/VMware to VMware</a:t>
            </a:r>
          </a:p>
        </p:txBody>
      </p:sp>
      <p:sp>
        <p:nvSpPr>
          <p:cNvPr id="109" name="TextBox 108"/>
          <p:cNvSpPr txBox="1"/>
          <p:nvPr/>
        </p:nvSpPr>
        <p:spPr>
          <a:xfrm>
            <a:off x="7615618" y="5330038"/>
            <a:ext cx="3435777" cy="615441"/>
          </a:xfrm>
          <a:prstGeom prst="rect">
            <a:avLst/>
          </a:prstGeom>
          <a:noFill/>
        </p:spPr>
        <p:txBody>
          <a:bodyPr wrap="square" lIns="179261" tIns="143408" rIns="179261" bIns="143408" rtlCol="0">
            <a:spAutoFit/>
          </a:bodyPr>
          <a:lstStyle/>
          <a:p>
            <a:pPr algn="ct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VMM to VMM</a:t>
            </a:r>
          </a:p>
        </p:txBody>
      </p:sp>
      <p:sp>
        <p:nvSpPr>
          <p:cNvPr id="110" name="TextBox 109"/>
          <p:cNvSpPr txBox="1"/>
          <p:nvPr/>
        </p:nvSpPr>
        <p:spPr>
          <a:xfrm>
            <a:off x="1347314" y="733440"/>
            <a:ext cx="2538744"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b="1" dirty="0">
                <a:solidFill>
                  <a:srgbClr val="FFFFFF"/>
                </a:solidFill>
                <a:latin typeface="Segoe UI"/>
              </a:rPr>
              <a:t>Site to Azure</a:t>
            </a:r>
          </a:p>
        </p:txBody>
      </p:sp>
      <p:sp>
        <p:nvSpPr>
          <p:cNvPr id="111" name="TextBox 110"/>
          <p:cNvSpPr txBox="1"/>
          <p:nvPr/>
        </p:nvSpPr>
        <p:spPr>
          <a:xfrm>
            <a:off x="8517655" y="685425"/>
            <a:ext cx="2538744"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b="1" dirty="0">
                <a:solidFill>
                  <a:srgbClr val="FFFFFF"/>
                </a:solidFill>
                <a:latin typeface="Segoe UI"/>
              </a:rPr>
              <a:t>Site to Site</a:t>
            </a:r>
          </a:p>
        </p:txBody>
      </p:sp>
      <p:pic>
        <p:nvPicPr>
          <p:cNvPr id="56" name="Picture 55"/>
          <p:cNvPicPr>
            <a:picLocks noChangeAspect="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022974" y="1935678"/>
            <a:ext cx="2800970" cy="746926"/>
          </a:xfrm>
          <a:prstGeom prst="rect">
            <a:avLst/>
          </a:prstGeom>
        </p:spPr>
      </p:pic>
      <p:pic>
        <p:nvPicPr>
          <p:cNvPr id="58" name="Picture 57"/>
          <p:cNvPicPr>
            <a:picLocks noChangeAspect="1"/>
          </p:cNvPicPr>
          <p:nvPr/>
        </p:nvPicPr>
        <p:blipFill>
          <a:blip r:embed="rId8">
            <a:duotone>
              <a:prstClr val="black"/>
              <a:srgbClr val="2FA7D1">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01994" y="1926933"/>
            <a:ext cx="2800970" cy="746926"/>
          </a:xfrm>
          <a:prstGeom prst="rect">
            <a:avLst/>
          </a:prstGeom>
        </p:spPr>
      </p:pic>
      <p:pic>
        <p:nvPicPr>
          <p:cNvPr id="7" name="Picture 6"/>
          <p:cNvPicPr>
            <a:picLocks noChangeAspect="1"/>
          </p:cNvPicPr>
          <p:nvPr/>
        </p:nvPicPr>
        <p:blipFill>
          <a:blip r:embed="rId10"/>
          <a:stretch>
            <a:fillRect/>
          </a:stretch>
        </p:blipFill>
        <p:spPr>
          <a:xfrm>
            <a:off x="847367" y="3877945"/>
            <a:ext cx="1253098" cy="1383459"/>
          </a:xfrm>
          <a:prstGeom prst="rect">
            <a:avLst/>
          </a:prstGeom>
        </p:spPr>
      </p:pic>
      <p:pic>
        <p:nvPicPr>
          <p:cNvPr id="8" name="Picture 7"/>
          <p:cNvPicPr>
            <a:picLocks noChangeAspect="1"/>
          </p:cNvPicPr>
          <p:nvPr/>
        </p:nvPicPr>
        <p:blipFill>
          <a:blip r:embed="rId11"/>
          <a:stretch>
            <a:fillRect/>
          </a:stretch>
        </p:blipFill>
        <p:spPr>
          <a:xfrm>
            <a:off x="6989069" y="1850130"/>
            <a:ext cx="856751" cy="945880"/>
          </a:xfrm>
          <a:prstGeom prst="rect">
            <a:avLst/>
          </a:prstGeom>
        </p:spPr>
      </p:pic>
      <p:pic>
        <p:nvPicPr>
          <p:cNvPr id="10" name="Picture 9"/>
          <p:cNvPicPr>
            <a:picLocks noChangeAspect="1"/>
          </p:cNvPicPr>
          <p:nvPr/>
        </p:nvPicPr>
        <p:blipFill>
          <a:blip r:embed="rId12"/>
          <a:stretch>
            <a:fillRect/>
          </a:stretch>
        </p:blipFill>
        <p:spPr>
          <a:xfrm>
            <a:off x="10089230" y="1850129"/>
            <a:ext cx="1253098" cy="1383459"/>
          </a:xfrm>
          <a:prstGeom prst="rect">
            <a:avLst/>
          </a:prstGeom>
        </p:spPr>
      </p:pic>
      <p:pic>
        <p:nvPicPr>
          <p:cNvPr id="17" name="Picture 16"/>
          <p:cNvPicPr>
            <a:picLocks noChangeAspect="1"/>
          </p:cNvPicPr>
          <p:nvPr/>
        </p:nvPicPr>
        <p:blipFill>
          <a:blip r:embed="rId13"/>
          <a:stretch>
            <a:fillRect/>
          </a:stretch>
        </p:blipFill>
        <p:spPr>
          <a:xfrm>
            <a:off x="2800232" y="3905112"/>
            <a:ext cx="1170441" cy="1274227"/>
          </a:xfrm>
          <a:prstGeom prst="rect">
            <a:avLst/>
          </a:prstGeom>
        </p:spPr>
      </p:pic>
      <p:pic>
        <p:nvPicPr>
          <p:cNvPr id="73" name="Picture 72"/>
          <p:cNvPicPr>
            <a:picLocks noChangeAspect="1"/>
          </p:cNvPicPr>
          <p:nvPr/>
        </p:nvPicPr>
        <p:blipFill>
          <a:blip r:embed="rId13"/>
          <a:stretch>
            <a:fillRect/>
          </a:stretch>
        </p:blipFill>
        <p:spPr>
          <a:xfrm>
            <a:off x="7098574" y="4137632"/>
            <a:ext cx="1170441" cy="1274227"/>
          </a:xfrm>
          <a:prstGeom prst="rect">
            <a:avLst/>
          </a:prstGeom>
        </p:spPr>
      </p:pic>
      <p:pic>
        <p:nvPicPr>
          <p:cNvPr id="74" name="Picture 73"/>
          <p:cNvPicPr>
            <a:picLocks noChangeAspect="1"/>
          </p:cNvPicPr>
          <p:nvPr/>
        </p:nvPicPr>
        <p:blipFill>
          <a:blip r:embed="rId13"/>
          <a:stretch>
            <a:fillRect/>
          </a:stretch>
        </p:blipFill>
        <p:spPr>
          <a:xfrm>
            <a:off x="9885809" y="4137632"/>
            <a:ext cx="1170441" cy="1274227"/>
          </a:xfrm>
          <a:prstGeom prst="rect">
            <a:avLst/>
          </a:prstGeom>
        </p:spPr>
      </p:pic>
      <p:grpSp>
        <p:nvGrpSpPr>
          <p:cNvPr id="18" name="Group 17"/>
          <p:cNvGrpSpPr/>
          <p:nvPr/>
        </p:nvGrpSpPr>
        <p:grpSpPr>
          <a:xfrm>
            <a:off x="4604643" y="4001318"/>
            <a:ext cx="1391328" cy="1257368"/>
            <a:chOff x="4696181" y="4081055"/>
            <a:chExt cx="1419227" cy="1282581"/>
          </a:xfrm>
        </p:grpSpPr>
        <p:pic>
          <p:nvPicPr>
            <p:cNvPr id="12" name="Picture 11"/>
            <p:cNvPicPr>
              <a:picLocks noChangeAspect="1"/>
            </p:cNvPicPr>
            <p:nvPr/>
          </p:nvPicPr>
          <p:blipFill>
            <a:blip r:embed="rId14"/>
            <a:stretch>
              <a:fillRect/>
            </a:stretch>
          </p:blipFill>
          <p:spPr>
            <a:xfrm>
              <a:off x="4696181" y="4635636"/>
              <a:ext cx="672750" cy="728000"/>
            </a:xfrm>
            <a:prstGeom prst="rect">
              <a:avLst/>
            </a:prstGeom>
          </p:spPr>
        </p:pic>
        <p:pic>
          <p:nvPicPr>
            <p:cNvPr id="13" name="Picture 12"/>
            <p:cNvPicPr>
              <a:picLocks noChangeAspect="1"/>
            </p:cNvPicPr>
            <p:nvPr/>
          </p:nvPicPr>
          <p:blipFill>
            <a:blip r:embed="rId15"/>
            <a:stretch>
              <a:fillRect/>
            </a:stretch>
          </p:blipFill>
          <p:spPr>
            <a:xfrm>
              <a:off x="5277037" y="4084608"/>
              <a:ext cx="672750" cy="728000"/>
            </a:xfrm>
            <a:prstGeom prst="rect">
              <a:avLst/>
            </a:prstGeom>
          </p:spPr>
        </p:pic>
        <p:pic>
          <p:nvPicPr>
            <p:cNvPr id="75" name="Picture 7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76" name="Group 75"/>
          <p:cNvGrpSpPr/>
          <p:nvPr/>
        </p:nvGrpSpPr>
        <p:grpSpPr>
          <a:xfrm>
            <a:off x="7636282" y="2363527"/>
            <a:ext cx="727732" cy="689600"/>
            <a:chOff x="4696181" y="4081055"/>
            <a:chExt cx="1419227" cy="1282581"/>
          </a:xfrm>
        </p:grpSpPr>
        <p:pic>
          <p:nvPicPr>
            <p:cNvPr id="77" name="Picture 76"/>
            <p:cNvPicPr>
              <a:picLocks noChangeAspect="1"/>
            </p:cNvPicPr>
            <p:nvPr/>
          </p:nvPicPr>
          <p:blipFill>
            <a:blip r:embed="rId14"/>
            <a:stretch>
              <a:fillRect/>
            </a:stretch>
          </p:blipFill>
          <p:spPr>
            <a:xfrm>
              <a:off x="4696181" y="4635636"/>
              <a:ext cx="672750" cy="728000"/>
            </a:xfrm>
            <a:prstGeom prst="rect">
              <a:avLst/>
            </a:prstGeom>
          </p:spPr>
        </p:pic>
        <p:pic>
          <p:nvPicPr>
            <p:cNvPr id="78" name="Picture 77"/>
            <p:cNvPicPr>
              <a:picLocks noChangeAspect="1"/>
            </p:cNvPicPr>
            <p:nvPr/>
          </p:nvPicPr>
          <p:blipFill>
            <a:blip r:embed="rId15"/>
            <a:stretch>
              <a:fillRect/>
            </a:stretch>
          </p:blipFill>
          <p:spPr>
            <a:xfrm>
              <a:off x="5277037" y="4084608"/>
              <a:ext cx="672750" cy="728000"/>
            </a:xfrm>
            <a:prstGeom prst="rect">
              <a:avLst/>
            </a:prstGeom>
          </p:spPr>
        </p:pic>
        <p:pic>
          <p:nvPicPr>
            <p:cNvPr id="79" name="Picture 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Tree>
    <p:extLst>
      <p:ext uri="{BB962C8B-B14F-4D97-AF65-F5344CB8AC3E}">
        <p14:creationId xmlns:p14="http://schemas.microsoft.com/office/powerpoint/2010/main" val="83054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B3C4A-15D2-4640-8646-CDBDFD244FA8}"/>
              </a:ext>
            </a:extLst>
          </p:cNvPr>
          <p:cNvSpPr>
            <a:spLocks noGrp="1"/>
          </p:cNvSpPr>
          <p:nvPr>
            <p:ph type="body" sz="quarter" idx="10"/>
          </p:nvPr>
        </p:nvSpPr>
        <p:spPr>
          <a:xfrm>
            <a:off x="269239" y="1189177"/>
            <a:ext cx="11653523" cy="5706177"/>
          </a:xfrm>
        </p:spPr>
        <p:txBody>
          <a:bodyPr/>
          <a:lstStyle/>
          <a:p>
            <a:r>
              <a:rPr lang="en-US" dirty="0"/>
              <a:t>Azure Migrate (preview)</a:t>
            </a:r>
          </a:p>
          <a:p>
            <a:pPr lvl="1"/>
            <a:r>
              <a:rPr lang="en-US" dirty="0"/>
              <a:t>New agentless discovery tool to audit infrastructure</a:t>
            </a:r>
          </a:p>
          <a:p>
            <a:pPr lvl="1"/>
            <a:r>
              <a:rPr lang="en-US" dirty="0"/>
              <a:t>Suggests optimal VM sizes for discovered assets</a:t>
            </a:r>
          </a:p>
          <a:p>
            <a:pPr lvl="1"/>
            <a:r>
              <a:rPr lang="en-US" dirty="0"/>
              <a:t>Identifies dependencies among VMs</a:t>
            </a:r>
          </a:p>
          <a:p>
            <a:pPr lvl="1"/>
            <a:r>
              <a:rPr lang="en-US" dirty="0"/>
              <a:t>Flags workloads that wont migrate or that have nuances to migration</a:t>
            </a:r>
          </a:p>
          <a:p>
            <a:r>
              <a:rPr lang="en-US" dirty="0"/>
              <a:t>Microsoft Assessment and Planning Toolkit (MAP)</a:t>
            </a:r>
          </a:p>
          <a:p>
            <a:pPr lvl="1"/>
            <a:r>
              <a:rPr lang="en-US" dirty="0"/>
              <a:t>Available now</a:t>
            </a:r>
          </a:p>
          <a:p>
            <a:pPr lvl="1"/>
            <a:r>
              <a:rPr lang="en-US" dirty="0"/>
              <a:t>Run in your environment to generate discovery reports and accelerate your migration projects</a:t>
            </a:r>
          </a:p>
          <a:p>
            <a:r>
              <a:rPr lang="en-US" dirty="0"/>
              <a:t>Azure Pricing Calculator</a:t>
            </a:r>
          </a:p>
          <a:p>
            <a:pPr lvl="1"/>
            <a:r>
              <a:rPr lang="en-US" dirty="0"/>
              <a:t>Pricing calculator</a:t>
            </a:r>
          </a:p>
          <a:p>
            <a:pPr lvl="1"/>
            <a:r>
              <a:rPr lang="en-US" dirty="0"/>
              <a:t>TCO calculator</a:t>
            </a:r>
          </a:p>
          <a:p>
            <a:pPr lvl="1"/>
            <a:endParaRPr lang="en-US" dirty="0"/>
          </a:p>
        </p:txBody>
      </p:sp>
      <p:sp>
        <p:nvSpPr>
          <p:cNvPr id="3" name="Title 2">
            <a:extLst>
              <a:ext uri="{FF2B5EF4-FFF2-40B4-BE49-F238E27FC236}">
                <a16:creationId xmlns:a16="http://schemas.microsoft.com/office/drawing/2014/main" id="{757B8279-9E06-4AFB-AD67-B105250E64F5}"/>
              </a:ext>
            </a:extLst>
          </p:cNvPr>
          <p:cNvSpPr>
            <a:spLocks noGrp="1"/>
          </p:cNvSpPr>
          <p:nvPr>
            <p:ph type="title"/>
          </p:nvPr>
        </p:nvSpPr>
        <p:spPr/>
        <p:txBody>
          <a:bodyPr/>
          <a:lstStyle/>
          <a:p>
            <a:r>
              <a:rPr lang="en-US" dirty="0"/>
              <a:t>Azure Migrate (Lift n Shift)</a:t>
            </a:r>
          </a:p>
        </p:txBody>
      </p:sp>
    </p:spTree>
    <p:extLst>
      <p:ext uri="{BB962C8B-B14F-4D97-AF65-F5344CB8AC3E}">
        <p14:creationId xmlns:p14="http://schemas.microsoft.com/office/powerpoint/2010/main" val="23710712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B4763-31E0-4E1A-A427-AE73D630FA7A}"/>
              </a:ext>
            </a:extLst>
          </p:cNvPr>
          <p:cNvSpPr>
            <a:spLocks noGrp="1"/>
          </p:cNvSpPr>
          <p:nvPr>
            <p:ph type="body" sz="quarter" idx="10"/>
          </p:nvPr>
        </p:nvSpPr>
        <p:spPr>
          <a:xfrm>
            <a:off x="269240" y="1189177"/>
            <a:ext cx="5043658" cy="5576911"/>
          </a:xfrm>
        </p:spPr>
        <p:txBody>
          <a:bodyPr/>
          <a:lstStyle/>
          <a:p>
            <a:r>
              <a:rPr lang="en-US" dirty="0"/>
              <a:t>Geo-redundant app</a:t>
            </a:r>
          </a:p>
          <a:p>
            <a:pPr lvl="1"/>
            <a:r>
              <a:rPr lang="en-US" dirty="0"/>
              <a:t>Multiple Azure regions</a:t>
            </a:r>
          </a:p>
          <a:p>
            <a:r>
              <a:rPr lang="en-US" dirty="0"/>
              <a:t>Load </a:t>
            </a:r>
            <a:r>
              <a:rPr lang="en-US" dirty="0" err="1"/>
              <a:t>balanaced</a:t>
            </a:r>
            <a:endParaRPr lang="en-US" dirty="0"/>
          </a:p>
          <a:p>
            <a:pPr lvl="1"/>
            <a:r>
              <a:rPr lang="en-US" dirty="0"/>
              <a:t>Traffic manager (DNS)</a:t>
            </a:r>
          </a:p>
          <a:p>
            <a:pPr lvl="1"/>
            <a:r>
              <a:rPr lang="en-US" dirty="0"/>
              <a:t>Azure LB (transport layer)</a:t>
            </a:r>
          </a:p>
          <a:p>
            <a:r>
              <a:rPr lang="en-US" dirty="0"/>
              <a:t>HA</a:t>
            </a:r>
          </a:p>
          <a:p>
            <a:pPr lvl="1"/>
            <a:r>
              <a:rPr lang="en-US" dirty="0"/>
              <a:t>Tiers in availability Sets</a:t>
            </a:r>
          </a:p>
          <a:p>
            <a:r>
              <a:rPr lang="en-US" dirty="0"/>
              <a:t>Scalable</a:t>
            </a:r>
          </a:p>
          <a:p>
            <a:pPr lvl="1"/>
            <a:r>
              <a:rPr lang="en-US" dirty="0"/>
              <a:t>VM Scale Sets for web/business tier</a:t>
            </a:r>
          </a:p>
          <a:p>
            <a:pPr lvl="1"/>
            <a:endParaRPr lang="en-US" dirty="0"/>
          </a:p>
          <a:p>
            <a:endParaRPr lang="en-US" dirty="0"/>
          </a:p>
        </p:txBody>
      </p:sp>
      <p:sp>
        <p:nvSpPr>
          <p:cNvPr id="3" name="Title 2">
            <a:extLst>
              <a:ext uri="{FF2B5EF4-FFF2-40B4-BE49-F238E27FC236}">
                <a16:creationId xmlns:a16="http://schemas.microsoft.com/office/drawing/2014/main" id="{32FF7C1D-A3F4-40C1-9460-C71E07699E07}"/>
              </a:ext>
            </a:extLst>
          </p:cNvPr>
          <p:cNvSpPr>
            <a:spLocks noGrp="1"/>
          </p:cNvSpPr>
          <p:nvPr>
            <p:ph type="title"/>
          </p:nvPr>
        </p:nvSpPr>
        <p:spPr>
          <a:xfrm>
            <a:off x="519249" y="228605"/>
            <a:ext cx="8610684" cy="868675"/>
          </a:xfrm>
        </p:spPr>
        <p:txBody>
          <a:bodyPr/>
          <a:lstStyle/>
          <a:p>
            <a:r>
              <a:rPr lang="en-US" dirty="0"/>
              <a:t>Reference Arch.</a:t>
            </a:r>
          </a:p>
        </p:txBody>
      </p:sp>
      <p:pic>
        <p:nvPicPr>
          <p:cNvPr id="5" name="Picture 4">
            <a:extLst>
              <a:ext uri="{FF2B5EF4-FFF2-40B4-BE49-F238E27FC236}">
                <a16:creationId xmlns:a16="http://schemas.microsoft.com/office/drawing/2014/main" id="{C99BD664-BC1D-4116-83BC-70D73B3C22FA}"/>
              </a:ext>
            </a:extLst>
          </p:cNvPr>
          <p:cNvPicPr>
            <a:picLocks noChangeAspect="1"/>
          </p:cNvPicPr>
          <p:nvPr/>
        </p:nvPicPr>
        <p:blipFill>
          <a:blip r:embed="rId3"/>
          <a:stretch>
            <a:fillRect/>
          </a:stretch>
        </p:blipFill>
        <p:spPr>
          <a:xfrm>
            <a:off x="5480138" y="55016"/>
            <a:ext cx="6277335" cy="6858000"/>
          </a:xfrm>
          <a:prstGeom prst="rect">
            <a:avLst/>
          </a:prstGeom>
        </p:spPr>
      </p:pic>
    </p:spTree>
    <p:extLst>
      <p:ext uri="{BB962C8B-B14F-4D97-AF65-F5344CB8AC3E}">
        <p14:creationId xmlns:p14="http://schemas.microsoft.com/office/powerpoint/2010/main" val="14060094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29EAA9-B0D5-4771-BDC1-95F20468AE22}"/>
              </a:ext>
            </a:extLst>
          </p:cNvPr>
          <p:cNvPicPr>
            <a:picLocks noChangeAspect="1"/>
          </p:cNvPicPr>
          <p:nvPr/>
        </p:nvPicPr>
        <p:blipFill>
          <a:blip r:embed="rId3"/>
          <a:stretch>
            <a:fillRect/>
          </a:stretch>
        </p:blipFill>
        <p:spPr>
          <a:xfrm>
            <a:off x="36830" y="142407"/>
            <a:ext cx="12227277" cy="5988570"/>
          </a:xfrm>
          <a:prstGeom prst="rect">
            <a:avLst/>
          </a:prstGeom>
        </p:spPr>
      </p:pic>
    </p:spTree>
    <p:extLst>
      <p:ext uri="{BB962C8B-B14F-4D97-AF65-F5344CB8AC3E}">
        <p14:creationId xmlns:p14="http://schemas.microsoft.com/office/powerpoint/2010/main" val="172731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961149" y="1328087"/>
            <a:ext cx="2874488"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 name="Rectangle 2"/>
          <p:cNvSpPr/>
          <p:nvPr/>
        </p:nvSpPr>
        <p:spPr bwMode="auto">
          <a:xfrm>
            <a:off x="6093483"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 Azure Replacement</a:t>
            </a:r>
            <a:endParaRPr kumimoji="0" lang="en-US" sz="1765" b="0" i="0" u="none" strike="noStrike" kern="0" cap="none" spc="-29"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p:cNvSpPr/>
          <p:nvPr/>
        </p:nvSpPr>
        <p:spPr>
          <a:xfrm>
            <a:off x="356364" y="-98912"/>
            <a:ext cx="12192000" cy="1486259"/>
          </a:xfrm>
          <a:prstGeom prst="rect">
            <a:avLst/>
          </a:prstGeom>
        </p:spPr>
        <p:txBody>
          <a:bodyPr wrap="square" lIns="0" tIns="448212" rIns="0" anchor="t">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What Azure Stack is not? </a:t>
            </a:r>
          </a:p>
        </p:txBody>
      </p:sp>
      <p:sp>
        <p:nvSpPr>
          <p:cNvPr id="4" name="Rectangle 3"/>
          <p:cNvSpPr/>
          <p:nvPr/>
        </p:nvSpPr>
        <p:spPr bwMode="auto">
          <a:xfrm>
            <a:off x="356364"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lvl="0" algn="ctr" defTabSz="914102" fontAlgn="base">
              <a:lnSpc>
                <a:spcPct val="110000"/>
              </a:lnSpc>
              <a:spcBef>
                <a:spcPct val="0"/>
              </a:spcBef>
              <a:spcAft>
                <a:spcPct val="0"/>
              </a:spcAf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Virtual Machine D</a:t>
            </a:r>
            <a:r>
              <a:rPr lang="en-US" sz="1765" kern="0" err="1">
                <a:solidFill>
                  <a:srgbClr val="FFFFFF"/>
                </a:solidFill>
                <a:latin typeface="Segoe UI Light" panose="020B0502040204020203" pitchFamily="34" charset="0"/>
                <a:cs typeface="Segoe UI Light" panose="020B0502040204020203" pitchFamily="34" charset="0"/>
              </a:rPr>
              <a:t>ispenser</a:t>
            </a:r>
            <a:r>
              <a:rPr lang="en-US" sz="1765" kern="0">
                <a:solidFill>
                  <a:srgbClr val="FFFFFF"/>
                </a:solidFill>
                <a:latin typeface="Segoe UI Light" panose="020B0502040204020203" pitchFamily="34" charset="0"/>
                <a:cs typeface="Segoe UI Light" panose="020B0502040204020203" pitchFamily="34" charset="0"/>
              </a:rPr>
              <a:t> or VDI Platform </a:t>
            </a:r>
            <a:endPar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Rectangle 4"/>
          <p:cNvSpPr/>
          <p:nvPr/>
        </p:nvSpPr>
        <p:spPr bwMode="auto">
          <a:xfrm>
            <a:off x="3224923"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Office 365 Hosting Platform</a:t>
            </a:r>
          </a:p>
        </p:txBody>
      </p:sp>
      <p:sp>
        <p:nvSpPr>
          <p:cNvPr id="13" name="Rectangle 12"/>
          <p:cNvSpPr/>
          <p:nvPr/>
        </p:nvSpPr>
        <p:spPr bwMode="auto">
          <a:xfrm>
            <a:off x="8961148" y="5085291"/>
            <a:ext cx="2874488" cy="1613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686"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Azure Application Insights </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7" name="Rectangle 16"/>
          <p:cNvSpPr/>
          <p:nvPr/>
        </p:nvSpPr>
        <p:spPr bwMode="auto">
          <a:xfrm>
            <a:off x="356364" y="5085291"/>
            <a:ext cx="2869452"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961" kern="0" spc="2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Azure Stack is not a competitor to VMware (or VDI), Hyper-V on Server 2016 is. </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0" name="Rectangle 29"/>
          <p:cNvSpPr/>
          <p:nvPr/>
        </p:nvSpPr>
        <p:spPr bwMode="auto">
          <a:xfrm>
            <a:off x="3224923"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Customers cannot host Office 365 on Azure Stack</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42" name="Rectangle 41"/>
          <p:cNvSpPr/>
          <p:nvPr/>
        </p:nvSpPr>
        <p:spPr bwMode="auto">
          <a:xfrm>
            <a:off x="6092590" y="5085291"/>
            <a:ext cx="2869452" cy="1613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8" name="Picture 7">
            <a:extLst>
              <a:ext uri="{FF2B5EF4-FFF2-40B4-BE49-F238E27FC236}">
                <a16:creationId xmlns:a16="http://schemas.microsoft.com/office/drawing/2014/main" id="{FB5B459C-A3A9-4AFF-B2B1-5E4F78DD851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8452" y="3059082"/>
            <a:ext cx="874290" cy="874290"/>
          </a:xfrm>
          <a:prstGeom prst="rect">
            <a:avLst/>
          </a:prstGeom>
        </p:spPr>
      </p:pic>
      <p:pic>
        <p:nvPicPr>
          <p:cNvPr id="10" name="Picture 9">
            <a:extLst>
              <a:ext uri="{FF2B5EF4-FFF2-40B4-BE49-F238E27FC236}">
                <a16:creationId xmlns:a16="http://schemas.microsoft.com/office/drawing/2014/main" id="{27BFB85E-4415-47D6-95A7-9082A0CBF0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192" y="3008281"/>
            <a:ext cx="1181498" cy="1181498"/>
          </a:xfrm>
          <a:prstGeom prst="rect">
            <a:avLst/>
          </a:prstGeom>
        </p:spPr>
      </p:pic>
      <p:sp>
        <p:nvSpPr>
          <p:cNvPr id="24" name="Rectangle 23">
            <a:extLst>
              <a:ext uri="{FF2B5EF4-FFF2-40B4-BE49-F238E27FC236}">
                <a16:creationId xmlns:a16="http://schemas.microsoft.com/office/drawing/2014/main" id="{9C5F8037-050C-4A0E-8E96-CA6FF364C042}"/>
              </a:ext>
            </a:extLst>
          </p:cNvPr>
          <p:cNvSpPr/>
          <p:nvPr/>
        </p:nvSpPr>
        <p:spPr bwMode="auto">
          <a:xfrm>
            <a:off x="6092588"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961" kern="0" spc="2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Many services are not available on Azure Stack that are available in Azure </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8" name="Rectangle 27">
            <a:extLst>
              <a:ext uri="{FF2B5EF4-FFF2-40B4-BE49-F238E27FC236}">
                <a16:creationId xmlns:a16="http://schemas.microsoft.com/office/drawing/2014/main" id="{CCD96C7C-3D82-481C-B6F8-C48684C6DB77}"/>
              </a:ext>
            </a:extLst>
          </p:cNvPr>
          <p:cNvSpPr/>
          <p:nvPr/>
        </p:nvSpPr>
        <p:spPr bwMode="auto">
          <a:xfrm>
            <a:off x="8959360"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13DF548-9EBF-4C56-8894-F99A26F3D196}"/>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927752" y="2923292"/>
            <a:ext cx="1235051" cy="1235051"/>
          </a:xfrm>
          <a:prstGeom prst="rect">
            <a:avLst/>
          </a:prstGeom>
        </p:spPr>
      </p:pic>
      <p:pic>
        <p:nvPicPr>
          <p:cNvPr id="15" name="Picture 14">
            <a:extLst>
              <a:ext uri="{FF2B5EF4-FFF2-40B4-BE49-F238E27FC236}">
                <a16:creationId xmlns:a16="http://schemas.microsoft.com/office/drawing/2014/main" id="{C1DEA348-D0D0-467D-AB38-308E1449E7CD}"/>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796310" y="3008280"/>
            <a:ext cx="1168397" cy="1168397"/>
          </a:xfrm>
          <a:prstGeom prst="rect">
            <a:avLst/>
          </a:prstGeom>
        </p:spPr>
      </p:pic>
      <p:pic>
        <p:nvPicPr>
          <p:cNvPr id="6" name="Picture 5">
            <a:extLst>
              <a:ext uri="{FF2B5EF4-FFF2-40B4-BE49-F238E27FC236}">
                <a16:creationId xmlns:a16="http://schemas.microsoft.com/office/drawing/2014/main" id="{BAA1AD0E-EC1B-4BB0-A6D6-5F061982F73E}"/>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778033" y="2964857"/>
            <a:ext cx="1099143" cy="1099143"/>
          </a:xfrm>
          <a:prstGeom prst="rect">
            <a:avLst/>
          </a:prstGeom>
        </p:spPr>
      </p:pic>
    </p:spTree>
    <p:extLst>
      <p:ext uri="{BB962C8B-B14F-4D97-AF65-F5344CB8AC3E}">
        <p14:creationId xmlns:p14="http://schemas.microsoft.com/office/powerpoint/2010/main" val="10184107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10C3-D7D5-4E73-A8C4-C3B86C526F46}"/>
              </a:ext>
            </a:extLst>
          </p:cNvPr>
          <p:cNvSpPr>
            <a:spLocks noGrp="1"/>
          </p:cNvSpPr>
          <p:nvPr>
            <p:ph type="title"/>
          </p:nvPr>
        </p:nvSpPr>
        <p:spPr/>
        <p:txBody>
          <a:bodyPr/>
          <a:lstStyle/>
          <a:p>
            <a:r>
              <a:rPr lang="en-US" dirty="0"/>
              <a:t>Purchased as an integrated system</a:t>
            </a:r>
          </a:p>
        </p:txBody>
      </p:sp>
      <p:sp>
        <p:nvSpPr>
          <p:cNvPr id="4" name="TextBox 3">
            <a:extLst>
              <a:ext uri="{FF2B5EF4-FFF2-40B4-BE49-F238E27FC236}">
                <a16:creationId xmlns:a16="http://schemas.microsoft.com/office/drawing/2014/main" id="{362473DB-45CC-4A1F-AAC2-5CD093BDAD6A}"/>
              </a:ext>
            </a:extLst>
          </p:cNvPr>
          <p:cNvSpPr txBox="1"/>
          <p:nvPr/>
        </p:nvSpPr>
        <p:spPr>
          <a:xfrm>
            <a:off x="1282176" y="1014622"/>
            <a:ext cx="1852448" cy="966656"/>
          </a:xfrm>
          <a:prstGeom prst="rect">
            <a:avLst/>
          </a:prstGeom>
          <a:noFill/>
          <a:ln>
            <a:noFill/>
          </a:ln>
        </p:spPr>
        <p:txBody>
          <a:bodyPr wrap="square" rtlCol="0" anchor="ctr">
            <a:spAutoFit/>
          </a:bodyPr>
          <a:lstStyle/>
          <a:p>
            <a:pPr algn="ctr" defTabSz="913874">
              <a:defRPr/>
            </a:pPr>
            <a:r>
              <a:rPr lang="en-US" sz="2800" b="1" kern="0" dirty="0">
                <a:solidFill>
                  <a:schemeClr val="tx2"/>
                </a:solidFill>
                <a:latin typeface="+mj-lt"/>
                <a:cs typeface="Segoe UI Semilight" panose="020B0402040204020203" pitchFamily="34" charset="0"/>
              </a:rPr>
              <a:t>Azure </a:t>
            </a:r>
          </a:p>
          <a:p>
            <a:pPr algn="ctr" defTabSz="913874">
              <a:defRPr/>
            </a:pPr>
            <a:r>
              <a:rPr lang="en-US" sz="2800" b="1" kern="0" dirty="0">
                <a:solidFill>
                  <a:schemeClr val="tx2"/>
                </a:solidFill>
                <a:latin typeface="+mj-lt"/>
                <a:cs typeface="Segoe UI Semilight" panose="020B0402040204020203" pitchFamily="34" charset="0"/>
              </a:rPr>
              <a:t>services</a:t>
            </a:r>
          </a:p>
        </p:txBody>
      </p:sp>
      <p:sp>
        <p:nvSpPr>
          <p:cNvPr id="5" name="TextBox 4">
            <a:extLst>
              <a:ext uri="{FF2B5EF4-FFF2-40B4-BE49-F238E27FC236}">
                <a16:creationId xmlns:a16="http://schemas.microsoft.com/office/drawing/2014/main" id="{A7FA6B1C-5A46-4247-B813-88895A09EF06}"/>
              </a:ext>
            </a:extLst>
          </p:cNvPr>
          <p:cNvSpPr txBox="1"/>
          <p:nvPr/>
        </p:nvSpPr>
        <p:spPr>
          <a:xfrm>
            <a:off x="1282176" y="3101890"/>
            <a:ext cx="1852447" cy="480131"/>
          </a:xfrm>
          <a:prstGeom prst="rect">
            <a:avLst/>
          </a:prstGeom>
          <a:noFill/>
          <a:ln>
            <a:noFill/>
          </a:ln>
        </p:spPr>
        <p:txBody>
          <a:bodyPr wrap="square" rtlCol="0" anchor="ctr">
            <a:spAutoFit/>
          </a:bodyPr>
          <a:lstStyle/>
          <a:p>
            <a:pPr algn="ctr" defTabSz="913874">
              <a:lnSpc>
                <a:spcPct val="90000"/>
              </a:lnSpc>
              <a:spcAft>
                <a:spcPts val="800"/>
              </a:spcAft>
              <a:defRPr/>
            </a:pPr>
            <a:r>
              <a:rPr lang="en-US" sz="2800" b="1" kern="0" dirty="0">
                <a:solidFill>
                  <a:schemeClr val="tx2"/>
                </a:solidFill>
                <a:latin typeface="+mj-lt"/>
                <a:cs typeface="Segoe UI Semilight" panose="020B0402040204020203" pitchFamily="34" charset="0"/>
              </a:rPr>
              <a:t>Hardware</a:t>
            </a:r>
          </a:p>
        </p:txBody>
      </p:sp>
      <p:sp>
        <p:nvSpPr>
          <p:cNvPr id="6" name="Rectangle 5">
            <a:extLst>
              <a:ext uri="{FF2B5EF4-FFF2-40B4-BE49-F238E27FC236}">
                <a16:creationId xmlns:a16="http://schemas.microsoft.com/office/drawing/2014/main" id="{E520EECD-CD4A-489F-909C-95F1AB6BE1DD}"/>
              </a:ext>
            </a:extLst>
          </p:cNvPr>
          <p:cNvSpPr/>
          <p:nvPr/>
        </p:nvSpPr>
        <p:spPr>
          <a:xfrm>
            <a:off x="9971834" y="1732698"/>
            <a:ext cx="1852447" cy="480131"/>
          </a:xfrm>
          <a:prstGeom prst="rect">
            <a:avLst/>
          </a:prstGeom>
          <a:noFill/>
          <a:ln>
            <a:noFill/>
          </a:ln>
        </p:spPr>
        <p:txBody>
          <a:bodyPr wrap="square">
            <a:spAutoFit/>
          </a:bodyPr>
          <a:lstStyle/>
          <a:p>
            <a:pPr defTabSz="913874">
              <a:lnSpc>
                <a:spcPct val="90000"/>
              </a:lnSpc>
              <a:spcAft>
                <a:spcPts val="800"/>
              </a:spcAft>
              <a:defRPr/>
            </a:pPr>
            <a:r>
              <a:rPr lang="en-US" sz="2800" b="1" kern="0" dirty="0">
                <a:solidFill>
                  <a:schemeClr val="tx2"/>
                </a:solidFill>
                <a:latin typeface="+mj-lt"/>
                <a:cs typeface="Segoe UI Semilight" panose="020B0402040204020203" pitchFamily="34" charset="0"/>
              </a:rPr>
              <a:t>Support</a:t>
            </a:r>
          </a:p>
        </p:txBody>
      </p:sp>
      <p:sp>
        <p:nvSpPr>
          <p:cNvPr id="7" name="Freeform 5">
            <a:extLst>
              <a:ext uri="{FF2B5EF4-FFF2-40B4-BE49-F238E27FC236}">
                <a16:creationId xmlns:a16="http://schemas.microsoft.com/office/drawing/2014/main" id="{1E80853F-5982-4194-92C7-A7100992FF31}"/>
              </a:ext>
            </a:extLst>
          </p:cNvPr>
          <p:cNvSpPr>
            <a:spLocks noEditPoints="1"/>
          </p:cNvSpPr>
          <p:nvPr/>
        </p:nvSpPr>
        <p:spPr bwMode="auto">
          <a:xfrm>
            <a:off x="9515259" y="1731791"/>
            <a:ext cx="456576" cy="49136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nvGrpSpPr>
          <p:cNvPr id="8" name="Group 12">
            <a:extLst>
              <a:ext uri="{FF2B5EF4-FFF2-40B4-BE49-F238E27FC236}">
                <a16:creationId xmlns:a16="http://schemas.microsoft.com/office/drawing/2014/main" id="{96310105-A15D-4565-A98E-4ADF3812B07B}"/>
              </a:ext>
            </a:extLst>
          </p:cNvPr>
          <p:cNvGrpSpPr>
            <a:grpSpLocks noChangeAspect="1"/>
          </p:cNvGrpSpPr>
          <p:nvPr/>
        </p:nvGrpSpPr>
        <p:grpSpPr bwMode="auto">
          <a:xfrm>
            <a:off x="641744" y="2954715"/>
            <a:ext cx="389211" cy="630859"/>
            <a:chOff x="3814" y="2056"/>
            <a:chExt cx="182" cy="295"/>
          </a:xfrm>
          <a:solidFill>
            <a:schemeClr val="bg1"/>
          </a:solidFill>
        </p:grpSpPr>
        <p:sp>
          <p:nvSpPr>
            <p:cNvPr id="9" name="Rectangle 13">
              <a:extLst>
                <a:ext uri="{FF2B5EF4-FFF2-40B4-BE49-F238E27FC236}">
                  <a16:creationId xmlns:a16="http://schemas.microsoft.com/office/drawing/2014/main" id="{728C63D7-A9BD-4374-983C-FDE28CA68361}"/>
                </a:ext>
              </a:extLst>
            </p:cNvPr>
            <p:cNvSpPr>
              <a:spLocks noChangeArrowheads="1"/>
            </p:cNvSpPr>
            <p:nvPr/>
          </p:nvSpPr>
          <p:spPr bwMode="auto">
            <a:xfrm>
              <a:off x="3834" y="2056"/>
              <a:ext cx="162" cy="295"/>
            </a:xfrm>
            <a:prstGeom prst="rect">
              <a:avLst/>
            </a:pr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0" name="Rectangle 14">
              <a:extLst>
                <a:ext uri="{FF2B5EF4-FFF2-40B4-BE49-F238E27FC236}">
                  <a16:creationId xmlns:a16="http://schemas.microsoft.com/office/drawing/2014/main" id="{021911A6-F8BD-41A7-820E-3FED6339AE73}"/>
                </a:ext>
              </a:extLst>
            </p:cNvPr>
            <p:cNvSpPr>
              <a:spLocks noChangeArrowheads="1"/>
            </p:cNvSpPr>
            <p:nvPr/>
          </p:nvSpPr>
          <p:spPr bwMode="auto">
            <a:xfrm>
              <a:off x="3858" y="2078"/>
              <a:ext cx="114" cy="30"/>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1" name="Rectangle 15">
              <a:extLst>
                <a:ext uri="{FF2B5EF4-FFF2-40B4-BE49-F238E27FC236}">
                  <a16:creationId xmlns:a16="http://schemas.microsoft.com/office/drawing/2014/main" id="{232F6CB8-C27D-4E2E-BCEA-E018CD051E61}"/>
                </a:ext>
              </a:extLst>
            </p:cNvPr>
            <p:cNvSpPr>
              <a:spLocks noChangeArrowheads="1"/>
            </p:cNvSpPr>
            <p:nvPr/>
          </p:nvSpPr>
          <p:spPr bwMode="auto">
            <a:xfrm>
              <a:off x="3858" y="2140"/>
              <a:ext cx="114" cy="31"/>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2" name="Rectangle 16">
              <a:extLst>
                <a:ext uri="{FF2B5EF4-FFF2-40B4-BE49-F238E27FC236}">
                  <a16:creationId xmlns:a16="http://schemas.microsoft.com/office/drawing/2014/main" id="{56104141-E4E2-4C8E-BB53-DB1BDC766B5C}"/>
                </a:ext>
              </a:extLst>
            </p:cNvPr>
            <p:cNvSpPr>
              <a:spLocks noChangeArrowheads="1"/>
            </p:cNvSpPr>
            <p:nvPr/>
          </p:nvSpPr>
          <p:spPr bwMode="auto">
            <a:xfrm>
              <a:off x="3858" y="2203"/>
              <a:ext cx="114" cy="30"/>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3" name="Freeform 17">
              <a:extLst>
                <a:ext uri="{FF2B5EF4-FFF2-40B4-BE49-F238E27FC236}">
                  <a16:creationId xmlns:a16="http://schemas.microsoft.com/office/drawing/2014/main" id="{CA9EDD19-4725-4E22-87F0-92E736FE4762}"/>
                </a:ext>
              </a:extLst>
            </p:cNvPr>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4" name="Freeform 18">
              <a:extLst>
                <a:ext uri="{FF2B5EF4-FFF2-40B4-BE49-F238E27FC236}">
                  <a16:creationId xmlns:a16="http://schemas.microsoft.com/office/drawing/2014/main" id="{3DF863BF-1343-48CC-A8C8-307902F89A73}"/>
                </a:ext>
              </a:extLst>
            </p:cNvPr>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5" name="Oval 19">
              <a:extLst>
                <a:ext uri="{FF2B5EF4-FFF2-40B4-BE49-F238E27FC236}">
                  <a16:creationId xmlns:a16="http://schemas.microsoft.com/office/drawing/2014/main" id="{207E9D33-E981-40EB-A324-68390B18327E}"/>
                </a:ext>
              </a:extLst>
            </p:cNvPr>
            <p:cNvSpPr>
              <a:spLocks noChangeArrowheads="1"/>
            </p:cNvSpPr>
            <p:nvPr/>
          </p:nvSpPr>
          <p:spPr bwMode="auto">
            <a:xfrm>
              <a:off x="3858" y="2296"/>
              <a:ext cx="25" cy="24"/>
            </a:xfrm>
            <a:prstGeom prst="ellipse">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6" name="Oval 20">
              <a:extLst>
                <a:ext uri="{FF2B5EF4-FFF2-40B4-BE49-F238E27FC236}">
                  <a16:creationId xmlns:a16="http://schemas.microsoft.com/office/drawing/2014/main" id="{E779E813-3416-489B-BF3E-71A349FB81D2}"/>
                </a:ext>
              </a:extLst>
            </p:cNvPr>
            <p:cNvSpPr>
              <a:spLocks noChangeArrowheads="1"/>
            </p:cNvSpPr>
            <p:nvPr/>
          </p:nvSpPr>
          <p:spPr bwMode="auto">
            <a:xfrm>
              <a:off x="3903" y="2296"/>
              <a:ext cx="24" cy="24"/>
            </a:xfrm>
            <a:prstGeom prst="ellipse">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7" name="Rectangle 21">
              <a:extLst>
                <a:ext uri="{FF2B5EF4-FFF2-40B4-BE49-F238E27FC236}">
                  <a16:creationId xmlns:a16="http://schemas.microsoft.com/office/drawing/2014/main" id="{D99ACE73-29D1-41F8-921C-A32B550D9A25}"/>
                </a:ext>
              </a:extLst>
            </p:cNvPr>
            <p:cNvSpPr>
              <a:spLocks noChangeArrowheads="1"/>
            </p:cNvSpPr>
            <p:nvPr/>
          </p:nvSpPr>
          <p:spPr bwMode="auto">
            <a:xfrm>
              <a:off x="3949" y="2296"/>
              <a:ext cx="23" cy="22"/>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grpSp>
        <p:nvGrpSpPr>
          <p:cNvPr id="18" name="Group 24">
            <a:extLst>
              <a:ext uri="{FF2B5EF4-FFF2-40B4-BE49-F238E27FC236}">
                <a16:creationId xmlns:a16="http://schemas.microsoft.com/office/drawing/2014/main" id="{CCFB9936-930A-49A3-8E74-0BCF4715832C}"/>
              </a:ext>
            </a:extLst>
          </p:cNvPr>
          <p:cNvGrpSpPr>
            <a:grpSpLocks noChangeAspect="1"/>
          </p:cNvGrpSpPr>
          <p:nvPr/>
        </p:nvGrpSpPr>
        <p:grpSpPr bwMode="auto">
          <a:xfrm>
            <a:off x="519252" y="1263200"/>
            <a:ext cx="634190" cy="469498"/>
            <a:chOff x="5281" y="836"/>
            <a:chExt cx="516" cy="382"/>
          </a:xfrm>
          <a:solidFill>
            <a:schemeClr val="bg1"/>
          </a:solidFill>
        </p:grpSpPr>
        <p:sp>
          <p:nvSpPr>
            <p:cNvPr id="19" name="Freeform 25">
              <a:extLst>
                <a:ext uri="{FF2B5EF4-FFF2-40B4-BE49-F238E27FC236}">
                  <a16:creationId xmlns:a16="http://schemas.microsoft.com/office/drawing/2014/main" id="{27AF697B-798A-4DB3-99A1-07D5F4484DC1}"/>
                </a:ext>
              </a:extLst>
            </p:cNvPr>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20" name="Rectangle 26">
              <a:extLst>
                <a:ext uri="{FF2B5EF4-FFF2-40B4-BE49-F238E27FC236}">
                  <a16:creationId xmlns:a16="http://schemas.microsoft.com/office/drawing/2014/main" id="{23DCD10B-44F9-45E2-B0CD-D2AB125565D0}"/>
                </a:ext>
              </a:extLst>
            </p:cNvPr>
            <p:cNvSpPr>
              <a:spLocks noChangeArrowheads="1"/>
            </p:cNvSpPr>
            <p:nvPr/>
          </p:nvSpPr>
          <p:spPr bwMode="auto">
            <a:xfrm>
              <a:off x="5350" y="1044"/>
              <a:ext cx="378" cy="35"/>
            </a:xfrm>
            <a:prstGeom prst="rect">
              <a:avLst/>
            </a:prstGeom>
            <a:grp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sp>
        <p:nvSpPr>
          <p:cNvPr id="24" name="TextBox 23">
            <a:extLst>
              <a:ext uri="{FF2B5EF4-FFF2-40B4-BE49-F238E27FC236}">
                <a16:creationId xmlns:a16="http://schemas.microsoft.com/office/drawing/2014/main" id="{BF33CD79-F94A-4252-900C-A7F17E51D1EF}"/>
              </a:ext>
            </a:extLst>
          </p:cNvPr>
          <p:cNvSpPr txBox="1"/>
          <p:nvPr/>
        </p:nvSpPr>
        <p:spPr>
          <a:xfrm>
            <a:off x="3393928" y="1113248"/>
            <a:ext cx="5418739"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Billed by Microsoft via EA or CSP, </a:t>
            </a:r>
          </a:p>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support via Premier or Azure agreement.</a:t>
            </a:r>
          </a:p>
        </p:txBody>
      </p:sp>
      <p:sp>
        <p:nvSpPr>
          <p:cNvPr id="25" name="TextBox 24">
            <a:extLst>
              <a:ext uri="{FF2B5EF4-FFF2-40B4-BE49-F238E27FC236}">
                <a16:creationId xmlns:a16="http://schemas.microsoft.com/office/drawing/2014/main" id="{DA62228B-5150-46D5-AFE5-083A47D2717C}"/>
              </a:ext>
            </a:extLst>
          </p:cNvPr>
          <p:cNvSpPr txBox="1"/>
          <p:nvPr/>
        </p:nvSpPr>
        <p:spPr>
          <a:xfrm>
            <a:off x="3393928" y="2984918"/>
            <a:ext cx="5418739"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Purchased directly from hardware partners, including support and installation services.</a:t>
            </a:r>
          </a:p>
        </p:txBody>
      </p:sp>
      <p:sp>
        <p:nvSpPr>
          <p:cNvPr id="26" name="TextBox 25">
            <a:extLst>
              <a:ext uri="{FF2B5EF4-FFF2-40B4-BE49-F238E27FC236}">
                <a16:creationId xmlns:a16="http://schemas.microsoft.com/office/drawing/2014/main" id="{275A4966-E716-4789-A7AF-8CB762383C88}"/>
              </a:ext>
            </a:extLst>
          </p:cNvPr>
          <p:cNvSpPr txBox="1"/>
          <p:nvPr/>
        </p:nvSpPr>
        <p:spPr>
          <a:xfrm>
            <a:off x="9515258" y="2378646"/>
            <a:ext cx="2095702"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One integrated experience.</a:t>
            </a:r>
          </a:p>
        </p:txBody>
      </p:sp>
      <p:sp>
        <p:nvSpPr>
          <p:cNvPr id="3" name="Right Brace 2">
            <a:extLst>
              <a:ext uri="{FF2B5EF4-FFF2-40B4-BE49-F238E27FC236}">
                <a16:creationId xmlns:a16="http://schemas.microsoft.com/office/drawing/2014/main" id="{40552F2C-7DBA-4602-B5D6-7241068FAB39}"/>
              </a:ext>
            </a:extLst>
          </p:cNvPr>
          <p:cNvSpPr/>
          <p:nvPr/>
        </p:nvSpPr>
        <p:spPr>
          <a:xfrm>
            <a:off x="8924415" y="916297"/>
            <a:ext cx="443286" cy="2965031"/>
          </a:xfrm>
          <a:prstGeom prst="rightBrace">
            <a:avLst>
              <a:gd name="adj1" fmla="val 30555"/>
              <a:gd name="adj2" fmla="val 37544"/>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pic>
        <p:nvPicPr>
          <p:cNvPr id="21" name="Picture 20">
            <a:extLst>
              <a:ext uri="{FF2B5EF4-FFF2-40B4-BE49-F238E27FC236}">
                <a16:creationId xmlns:a16="http://schemas.microsoft.com/office/drawing/2014/main" id="{D3981F51-2B79-4346-BFD0-E44D17DFBF6D}"/>
              </a:ext>
            </a:extLst>
          </p:cNvPr>
          <p:cNvPicPr>
            <a:picLocks noChangeAspect="1"/>
          </p:cNvPicPr>
          <p:nvPr/>
        </p:nvPicPr>
        <p:blipFill>
          <a:blip r:embed="rId3"/>
          <a:stretch>
            <a:fillRect/>
          </a:stretch>
        </p:blipFill>
        <p:spPr>
          <a:xfrm>
            <a:off x="3134623" y="4082250"/>
            <a:ext cx="2048777" cy="2314180"/>
          </a:xfrm>
          <a:prstGeom prst="rect">
            <a:avLst/>
          </a:prstGeom>
        </p:spPr>
      </p:pic>
      <p:pic>
        <p:nvPicPr>
          <p:cNvPr id="22" name="Picture 21">
            <a:extLst>
              <a:ext uri="{FF2B5EF4-FFF2-40B4-BE49-F238E27FC236}">
                <a16:creationId xmlns:a16="http://schemas.microsoft.com/office/drawing/2014/main" id="{B50C57ED-EFD8-400B-BB8A-88EB116E5FAF}"/>
              </a:ext>
            </a:extLst>
          </p:cNvPr>
          <p:cNvPicPr>
            <a:picLocks noChangeAspect="1"/>
          </p:cNvPicPr>
          <p:nvPr/>
        </p:nvPicPr>
        <p:blipFill>
          <a:blip r:embed="rId4"/>
          <a:stretch>
            <a:fillRect/>
          </a:stretch>
        </p:blipFill>
        <p:spPr>
          <a:xfrm>
            <a:off x="5927642" y="3986158"/>
            <a:ext cx="1947276" cy="2506364"/>
          </a:xfrm>
          <a:prstGeom prst="rect">
            <a:avLst/>
          </a:prstGeom>
        </p:spPr>
      </p:pic>
    </p:spTree>
    <p:extLst>
      <p:ext uri="{BB962C8B-B14F-4D97-AF65-F5344CB8AC3E}">
        <p14:creationId xmlns:p14="http://schemas.microsoft.com/office/powerpoint/2010/main" val="297550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How many HD Blu Ray DVD’s could travel across the Azure network every second?</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rmAutofit/>
          </a:bodyPr>
          <a:lstStyle/>
          <a:p>
            <a:r>
              <a:rPr lang="en-US" sz="4000" dirty="0"/>
              <a:t>7000 (that is 72+ Tb per second backbone)</a:t>
            </a:r>
          </a:p>
          <a:p>
            <a:r>
              <a:rPr lang="en-US" sz="4000" dirty="0"/>
              <a:t>And FYI that is 25% more bandwidth than AWS</a:t>
            </a:r>
          </a:p>
          <a:p>
            <a:endParaRPr lang="en-US" sz="4000" dirty="0"/>
          </a:p>
        </p:txBody>
      </p:sp>
    </p:spTree>
    <p:extLst>
      <p:ext uri="{BB962C8B-B14F-4D97-AF65-F5344CB8AC3E}">
        <p14:creationId xmlns:p14="http://schemas.microsoft.com/office/powerpoint/2010/main" val="665596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182530" y="974"/>
            <a:ext cx="5008606" cy="685605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8356845" y="341455"/>
            <a:ext cx="3066418" cy="1742908"/>
          </a:xfrm>
          <a:prstGeom prst="rect">
            <a:avLst/>
          </a:prstGeom>
        </p:spPr>
      </p:pic>
      <p:sp>
        <p:nvSpPr>
          <p:cNvPr id="9" name="Up-Down Arrow 8"/>
          <p:cNvSpPr/>
          <p:nvPr/>
        </p:nvSpPr>
        <p:spPr bwMode="auto">
          <a:xfrm>
            <a:off x="9679162" y="2238594"/>
            <a:ext cx="421787" cy="1207617"/>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512217" y="3239409"/>
            <a:ext cx="3136820" cy="1895084"/>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 name="TextBox 11"/>
            <p:cNvSpPr txBox="1"/>
            <p:nvPr/>
          </p:nvSpPr>
          <p:spPr>
            <a:xfrm>
              <a:off x="1271519" y="3781551"/>
              <a:ext cx="2115069" cy="1036998"/>
            </a:xfrm>
            <a:prstGeom prst="rect">
              <a:avLst/>
            </a:prstGeom>
            <a:noFill/>
          </p:spPr>
          <p:txBody>
            <a:bodyPr wrap="square" lIns="179259" tIns="143407" rIns="179259" bIns="143407" rtlCol="0">
              <a:spAutoFit/>
            </a:bodyPr>
            <a:lstStyle/>
            <a:p>
              <a:pPr algn="ctr" defTabSz="913330" eaLnBrk="0" fontAlgn="base" hangingPunct="0">
                <a:lnSpc>
                  <a:spcPct val="90000"/>
                </a:lnSpc>
                <a:spcBef>
                  <a:spcPct val="0"/>
                </a:spcBef>
                <a:spcAft>
                  <a:spcPts val="588"/>
                </a:spcAft>
                <a:defRPr/>
              </a:pPr>
              <a:r>
                <a:rPr lang="en-US" sz="3529"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a:t>
              </a:r>
            </a:p>
          </p:txBody>
        </p:sp>
      </p:grpSp>
      <p:grpSp>
        <p:nvGrpSpPr>
          <p:cNvPr id="2" name="Group 1"/>
          <p:cNvGrpSpPr/>
          <p:nvPr/>
        </p:nvGrpSpPr>
        <p:grpSpPr>
          <a:xfrm>
            <a:off x="7182530" y="4871501"/>
            <a:ext cx="5006602" cy="2079209"/>
            <a:chOff x="7105241" y="4871501"/>
            <a:chExt cx="4819840" cy="2079209"/>
          </a:xfrm>
        </p:grpSpPr>
        <p:sp>
          <p:nvSpPr>
            <p:cNvPr id="10" name="TextBox 9"/>
            <p:cNvSpPr txBox="1"/>
            <p:nvPr/>
          </p:nvSpPr>
          <p:spPr>
            <a:xfrm>
              <a:off x="8774381" y="5224630"/>
              <a:ext cx="1374060" cy="669539"/>
            </a:xfrm>
            <a:prstGeom prst="rect">
              <a:avLst/>
            </a:prstGeom>
            <a:noFill/>
          </p:spPr>
          <p:txBody>
            <a:bodyPr wrap="none" lIns="179259" tIns="143407" rIns="179259" bIns="143407" rtlCol="0">
              <a:spAutoFit/>
            </a:bodyPr>
            <a:lstStyle/>
            <a:p>
              <a:pPr defTabSz="913330" eaLnBrk="0" fontAlgn="base" hangingPunct="0">
                <a:lnSpc>
                  <a:spcPct val="90000"/>
                </a:lnSpc>
                <a:spcBef>
                  <a:spcPct val="0"/>
                </a:spcBef>
                <a:spcAft>
                  <a:spcPts val="588"/>
                </a:spcAft>
                <a:defRPr/>
              </a:pPr>
              <a: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676" name="Rectangle 675"/>
          <p:cNvSpPr/>
          <p:nvPr/>
        </p:nvSpPr>
        <p:spPr>
          <a:xfrm>
            <a:off x="445316" y="1507237"/>
            <a:ext cx="5970469" cy="4708981"/>
          </a:xfrm>
          <a:prstGeom prst="rect">
            <a:avLst/>
          </a:prstGeom>
        </p:spPr>
        <p:txBody>
          <a:bodyPr wrap="square">
            <a:spAutoFit/>
          </a:bodyPr>
          <a:lstStyle/>
          <a:p>
            <a:pPr>
              <a:defRPr/>
            </a:pPr>
            <a:r>
              <a:rPr lang="en-US" sz="2500" dirty="0">
                <a:latin typeface="+mj-lt"/>
              </a:rPr>
              <a:t>Extension of Azure business model</a:t>
            </a:r>
          </a:p>
          <a:p>
            <a:pPr>
              <a:defRPr/>
            </a:pPr>
            <a:endParaRPr lang="en-US" sz="2500" dirty="0">
              <a:latin typeface="+mj-lt"/>
            </a:endParaRPr>
          </a:p>
          <a:p>
            <a:pPr>
              <a:defRPr/>
            </a:pPr>
            <a:r>
              <a:rPr lang="en-US" sz="2500" dirty="0">
                <a:latin typeface="+mj-lt"/>
              </a:rPr>
              <a:t>Fee for consumption: only pay for services running on Azure Stack</a:t>
            </a:r>
          </a:p>
          <a:p>
            <a:pPr defTabSz="914367">
              <a:defRPr/>
            </a:pPr>
            <a:endParaRPr lang="en-US" sz="2500" dirty="0">
              <a:latin typeface="+mj-lt"/>
            </a:endParaRPr>
          </a:p>
          <a:p>
            <a:pPr defTabSz="914367">
              <a:defRPr/>
            </a:pPr>
            <a:r>
              <a:rPr lang="en-US" sz="2500" dirty="0">
                <a:latin typeface="+mj-lt"/>
              </a:rPr>
              <a:t>No upfront licensing fees: don’t pay until you use the service</a:t>
            </a:r>
          </a:p>
          <a:p>
            <a:pPr defTabSz="914367">
              <a:defRPr/>
            </a:pPr>
            <a:endParaRPr lang="en-US" sz="2500" dirty="0">
              <a:latin typeface="+mj-lt"/>
            </a:endParaRPr>
          </a:p>
          <a:p>
            <a:pPr defTabSz="914367">
              <a:defRPr/>
            </a:pPr>
            <a:r>
              <a:rPr lang="en-US" sz="2500" dirty="0">
                <a:latin typeface="+mj-lt"/>
              </a:rPr>
              <a:t>Compatible with Azure: same subscriptions, monetary commitment, invoice</a:t>
            </a:r>
          </a:p>
          <a:p>
            <a:pPr defTabSz="914367">
              <a:defRPr/>
            </a:pPr>
            <a:endParaRPr lang="en-US" sz="2500" dirty="0">
              <a:latin typeface="+mj-lt"/>
            </a:endParaRPr>
          </a:p>
          <a:p>
            <a:pPr defTabSz="914367">
              <a:defRPr/>
            </a:pPr>
            <a:r>
              <a:rPr lang="en-US" sz="2500" dirty="0">
                <a:latin typeface="+mj-lt"/>
              </a:rPr>
              <a:t>EA and CSP channels</a:t>
            </a:r>
          </a:p>
        </p:txBody>
      </p:sp>
      <p:sp>
        <p:nvSpPr>
          <p:cNvPr id="4" name="Title 3"/>
          <p:cNvSpPr>
            <a:spLocks noGrp="1"/>
          </p:cNvSpPr>
          <p:nvPr>
            <p:ph type="title"/>
          </p:nvPr>
        </p:nvSpPr>
        <p:spPr>
          <a:xfrm>
            <a:off x="519252" y="228604"/>
            <a:ext cx="11151917" cy="1107996"/>
          </a:xfrm>
        </p:spPr>
        <p:txBody>
          <a:bodyPr/>
          <a:lstStyle/>
          <a:p>
            <a:r>
              <a:rPr lang="en-US" dirty="0"/>
              <a:t>Pay-as-you-use model</a:t>
            </a:r>
            <a:br>
              <a:rPr lang="en-US" dirty="0"/>
            </a:br>
            <a:endParaRPr lang="en-US" dirty="0"/>
          </a:p>
        </p:txBody>
      </p:sp>
    </p:spTree>
    <p:extLst>
      <p:ext uri="{BB962C8B-B14F-4D97-AF65-F5344CB8AC3E}">
        <p14:creationId xmlns:p14="http://schemas.microsoft.com/office/powerpoint/2010/main" val="151106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6" presetClass="entr" presetSubtype="4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17" y="153108"/>
            <a:ext cx="11967895" cy="6607827"/>
          </a:xfrm>
          <a:prstGeom prst="rect">
            <a:avLst/>
          </a:prstGeom>
        </p:spPr>
      </p:pic>
      <p:sp>
        <p:nvSpPr>
          <p:cNvPr id="4" name="Rectangle 3"/>
          <p:cNvSpPr/>
          <p:nvPr/>
        </p:nvSpPr>
        <p:spPr>
          <a:xfrm>
            <a:off x="-10880" y="2137637"/>
            <a:ext cx="7657014" cy="1813189"/>
          </a:xfrm>
          <a:prstGeom prst="rect">
            <a:avLst/>
          </a:prstGeom>
          <a:solidFill>
            <a:srgbClr val="00B0F0">
              <a:alpha val="9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08161" y="2496552"/>
            <a:ext cx="6818933" cy="7828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THANK YOU</a:t>
            </a:r>
          </a:p>
        </p:txBody>
      </p:sp>
      <p:sp>
        <p:nvSpPr>
          <p:cNvPr id="6" name="Rectangle 9"/>
          <p:cNvSpPr/>
          <p:nvPr/>
        </p:nvSpPr>
        <p:spPr bwMode="auto">
          <a:xfrm>
            <a:off x="-8299" y="974"/>
            <a:ext cx="12199435" cy="6856055"/>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5"/>
          <a:stretch>
            <a:fillRect/>
          </a:stretch>
        </p:blipFill>
        <p:spPr bwMode="invGray">
          <a:xfrm>
            <a:off x="8392968" y="5771728"/>
            <a:ext cx="3224991" cy="691503"/>
          </a:xfrm>
          <a:prstGeom prst="rect">
            <a:avLst/>
          </a:prstGeom>
        </p:spPr>
      </p:pic>
    </p:spTree>
    <p:extLst>
      <p:ext uri="{BB962C8B-B14F-4D97-AF65-F5344CB8AC3E}">
        <p14:creationId xmlns:p14="http://schemas.microsoft.com/office/powerpoint/2010/main" val="17836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3107E-1CD7-4DD9-9F1C-8E005A31179D}"/>
              </a:ext>
            </a:extLst>
          </p:cNvPr>
          <p:cNvSpPr>
            <a:spLocks noGrp="1"/>
          </p:cNvSpPr>
          <p:nvPr>
            <p:ph type="body" sz="quarter" idx="10"/>
          </p:nvPr>
        </p:nvSpPr>
        <p:spPr>
          <a:xfrm>
            <a:off x="269239" y="1189177"/>
            <a:ext cx="11653523" cy="5364610"/>
          </a:xfrm>
        </p:spPr>
        <p:txBody>
          <a:bodyPr/>
          <a:lstStyle/>
          <a:p>
            <a:r>
              <a:rPr lang="en-US" dirty="0"/>
              <a:t>Azure Interactive Guide</a:t>
            </a:r>
          </a:p>
          <a:p>
            <a:pPr lvl="1"/>
            <a:r>
              <a:rPr lang="en-US" sz="2800" dirty="0"/>
              <a:t>http://azureinteractives.azurewebsites.net/</a:t>
            </a:r>
          </a:p>
          <a:p>
            <a:r>
              <a:rPr lang="en-US" dirty="0"/>
              <a:t>Azure Free Account - $200 of Azure Credits</a:t>
            </a:r>
          </a:p>
          <a:p>
            <a:pPr lvl="1"/>
            <a:r>
              <a:rPr lang="en-US" sz="2800" dirty="0"/>
              <a:t>https://azure.microsoft.com/en-us/free/</a:t>
            </a:r>
          </a:p>
          <a:p>
            <a:r>
              <a:rPr lang="en-US" dirty="0"/>
              <a:t>Partner Technical / Pre-Sales training</a:t>
            </a:r>
          </a:p>
          <a:p>
            <a:pPr lvl="1"/>
            <a:r>
              <a:rPr lang="en-US" dirty="0"/>
              <a:t>https://aka.ms/BuildIntelligentCloud</a:t>
            </a:r>
          </a:p>
          <a:p>
            <a:r>
              <a:rPr lang="en-US" dirty="0"/>
              <a:t>Visual Studio / MSDN Azure Sub – up to $150/</a:t>
            </a:r>
            <a:r>
              <a:rPr lang="en-US" dirty="0" err="1"/>
              <a:t>mo</a:t>
            </a:r>
            <a:endParaRPr lang="en-US" dirty="0"/>
          </a:p>
          <a:p>
            <a:pPr lvl="1"/>
            <a:r>
              <a:rPr lang="en-US" dirty="0"/>
              <a:t>https://azure.microsoft.com/en-us/pricing/member-offers/msdn-benefits-details/</a:t>
            </a:r>
          </a:p>
          <a:p>
            <a:r>
              <a:rPr lang="en-US" dirty="0"/>
              <a:t>Azure Roadmap</a:t>
            </a:r>
          </a:p>
          <a:p>
            <a:pPr lvl="1"/>
            <a:r>
              <a:rPr lang="en-US" dirty="0"/>
              <a:t>https://azure.microsoft.com/en-us/roadmap/</a:t>
            </a:r>
          </a:p>
        </p:txBody>
      </p:sp>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fontScale="90000"/>
          </a:bodyPr>
          <a:lstStyle/>
          <a:p>
            <a:r>
              <a:rPr lang="en-US" b="1" dirty="0"/>
              <a:t>Resources for you</a:t>
            </a:r>
            <a:br>
              <a:rPr lang="en-US" b="1" dirty="0"/>
            </a:br>
            <a:endParaRPr lang="en-US" b="1" dirty="0"/>
          </a:p>
        </p:txBody>
      </p:sp>
    </p:spTree>
    <p:extLst>
      <p:ext uri="{BB962C8B-B14F-4D97-AF65-F5344CB8AC3E}">
        <p14:creationId xmlns:p14="http://schemas.microsoft.com/office/powerpoint/2010/main" val="159146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fontScale="90000"/>
          </a:bodyPr>
          <a:lstStyle/>
          <a:p>
            <a:pPr algn="ctr"/>
            <a:r>
              <a:rPr lang="en-US" b="1" dirty="0"/>
              <a:t>How many times could the Microsoft Fiber Optic Network that connect our Azure datacenters stretch to the moon and back?</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584886" y="3062392"/>
            <a:ext cx="11022227" cy="1655762"/>
          </a:xfrm>
        </p:spPr>
        <p:txBody>
          <a:bodyPr>
            <a:noAutofit/>
          </a:bodyPr>
          <a:lstStyle/>
          <a:p>
            <a:pPr algn="ctr"/>
            <a:r>
              <a:rPr lang="en-US" sz="11500" b="1" dirty="0">
                <a:effectLst>
                  <a:outerShdw blurRad="38100" dist="38100" dir="2700000" algn="tl">
                    <a:srgbClr val="000000">
                      <a:alpha val="43137"/>
                    </a:srgbClr>
                  </a:outerShdw>
                </a:effectLst>
              </a:rPr>
              <a:t>3</a:t>
            </a:r>
          </a:p>
        </p:txBody>
      </p:sp>
      <p:sp>
        <p:nvSpPr>
          <p:cNvPr id="2" name="TextBox 1">
            <a:extLst>
              <a:ext uri="{FF2B5EF4-FFF2-40B4-BE49-F238E27FC236}">
                <a16:creationId xmlns:a16="http://schemas.microsoft.com/office/drawing/2014/main" id="{2269FBEE-3BE4-453A-B3C7-59A269B6D106}"/>
              </a:ext>
            </a:extLst>
          </p:cNvPr>
          <p:cNvSpPr txBox="1"/>
          <p:nvPr/>
        </p:nvSpPr>
        <p:spPr>
          <a:xfrm>
            <a:off x="1034321" y="5066675"/>
            <a:ext cx="9998440" cy="1403461"/>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effectLst>
                  <a:outerShdw blurRad="38100" dist="38100" dir="2700000" algn="tl">
                    <a:srgbClr val="000000">
                      <a:alpha val="43137"/>
                    </a:srgbClr>
                  </a:outerShdw>
                </a:effectLst>
              </a:rPr>
              <a:t>We now have over 1.6 M miles of fiber between our Azure datacenters</a:t>
            </a:r>
          </a:p>
        </p:txBody>
      </p:sp>
    </p:spTree>
    <p:extLst>
      <p:ext uri="{BB962C8B-B14F-4D97-AF65-F5344CB8AC3E}">
        <p14:creationId xmlns:p14="http://schemas.microsoft.com/office/powerpoint/2010/main" val="310676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1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In general, do we cool our Azure Data Centers?</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40000" lnSpcReduction="20000"/>
          </a:bodyPr>
          <a:lstStyle/>
          <a:p>
            <a:pPr algn="ctr"/>
            <a:r>
              <a:rPr lang="en-US" sz="37800" b="1" dirty="0">
                <a:effectLst>
                  <a:outerShdw blurRad="38100" dist="38100" dir="2700000" algn="tl">
                    <a:srgbClr val="000000">
                      <a:alpha val="43137"/>
                    </a:srgbClr>
                  </a:outerShdw>
                </a:effectLst>
              </a:rPr>
              <a:t>No! </a:t>
            </a:r>
          </a:p>
          <a:p>
            <a:pPr algn="ctr"/>
            <a:r>
              <a:rPr lang="en-US" sz="7300" b="1" dirty="0">
                <a:effectLst>
                  <a:outerShdw blurRad="38100" dist="38100" dir="2700000" algn="tl">
                    <a:srgbClr val="000000">
                      <a:alpha val="43137"/>
                    </a:srgbClr>
                  </a:outerShdw>
                </a:effectLst>
              </a:rPr>
              <a:t>http://www.datacenterknowledge.com/archives/2016/09/27/latest-microsoft-data-center-design-gets-close-to-unity-pue</a:t>
            </a:r>
          </a:p>
        </p:txBody>
      </p:sp>
    </p:spTree>
    <p:extLst>
      <p:ext uri="{BB962C8B-B14F-4D97-AF65-F5344CB8AC3E}">
        <p14:creationId xmlns:p14="http://schemas.microsoft.com/office/powerpoint/2010/main" val="11929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15F26-449E-41C9-A110-DD1D6B2A37D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C60A838-CD01-4F1B-85B1-15DE14AA2B21}"/>
              </a:ext>
            </a:extLst>
          </p:cNvPr>
          <p:cNvPicPr>
            <a:picLocks noChangeAspect="1"/>
          </p:cNvPicPr>
          <p:nvPr/>
        </p:nvPicPr>
        <p:blipFill>
          <a:blip r:embed="rId3"/>
          <a:stretch>
            <a:fillRect/>
          </a:stretch>
        </p:blipFill>
        <p:spPr>
          <a:xfrm>
            <a:off x="23982" y="402771"/>
            <a:ext cx="12168017" cy="6064410"/>
          </a:xfrm>
          <a:prstGeom prst="rect">
            <a:avLst/>
          </a:prstGeom>
        </p:spPr>
      </p:pic>
      <p:pic>
        <p:nvPicPr>
          <p:cNvPr id="6" name="Picture 5">
            <a:extLst>
              <a:ext uri="{FF2B5EF4-FFF2-40B4-BE49-F238E27FC236}">
                <a16:creationId xmlns:a16="http://schemas.microsoft.com/office/drawing/2014/main" id="{C77863E4-2116-450A-95B5-F305BF0BDF31}"/>
              </a:ext>
            </a:extLst>
          </p:cNvPr>
          <p:cNvPicPr>
            <a:picLocks noChangeAspect="1"/>
          </p:cNvPicPr>
          <p:nvPr/>
        </p:nvPicPr>
        <p:blipFill>
          <a:blip r:embed="rId4"/>
          <a:stretch>
            <a:fillRect/>
          </a:stretch>
        </p:blipFill>
        <p:spPr>
          <a:xfrm>
            <a:off x="203427" y="3357562"/>
            <a:ext cx="11610975" cy="2886075"/>
          </a:xfrm>
          <a:prstGeom prst="rect">
            <a:avLst/>
          </a:prstGeom>
        </p:spPr>
      </p:pic>
    </p:spTree>
    <p:extLst>
      <p:ext uri="{BB962C8B-B14F-4D97-AF65-F5344CB8AC3E}">
        <p14:creationId xmlns:p14="http://schemas.microsoft.com/office/powerpoint/2010/main" val="12502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4546A"/>
      </a:hlink>
      <a:folHlink>
        <a:srgbClr val="BFBFB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2060"/>
      </a:hlink>
      <a:folHlink>
        <a:srgbClr val="00206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 [Read-Only]" id="{02062F7B-93A9-426E-B10E-A9B5861ECC28}" vid="{C1BCA5F8-9CDB-4F6F-BC79-169B0A0BAF83}"/>
    </a:ext>
  </a:extLst>
</a:theme>
</file>

<file path=ppt/theme/theme12.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4.xml><?xml version="1.0" encoding="utf-8"?>
<a:theme xmlns:a="http://schemas.openxmlformats.org/drawingml/2006/main" name="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5.xml><?xml version="1.0" encoding="utf-8"?>
<a:theme xmlns:a="http://schemas.openxmlformats.org/drawingml/2006/main" name="1_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16.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7.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8.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9.xml><?xml version="1.0" encoding="utf-8"?>
<a:theme xmlns:a="http://schemas.openxmlformats.org/drawingml/2006/main" name="1_3-50120_USPS_FY18_Kickoff-ISU_Template_Light">
  <a:themeElements>
    <a:clrScheme name="USPS FY18">
      <a:dk1>
        <a:srgbClr val="272727"/>
      </a:dk1>
      <a:lt1>
        <a:srgbClr val="FFFFFF"/>
      </a:lt1>
      <a:dk2>
        <a:srgbClr val="0078D7"/>
      </a:dk2>
      <a:lt2>
        <a:srgbClr val="EAEAEA"/>
      </a:lt2>
      <a:accent1>
        <a:srgbClr val="0078D7"/>
      </a:accent1>
      <a:accent2>
        <a:srgbClr val="002050"/>
      </a:accent2>
      <a:accent3>
        <a:srgbClr val="5C2D91"/>
      </a:accent3>
      <a:accent4>
        <a:srgbClr val="00BCF2"/>
      </a:accent4>
      <a:accent5>
        <a:srgbClr val="505050"/>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PS_FY18_Kickoff-ISU 16x9 Template_v02.potx" id="{0D3F4848-1020-4927-8012-BBE845A69779}" vid="{960EA15F-F286-4A85-9AE5-B2A1BB0794D1}"/>
    </a:ext>
  </a:extLst>
</a:theme>
</file>

<file path=ppt/theme/theme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_Exchange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1.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2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3.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6.xml><?xml version="1.0" encoding="utf-8"?>
<a:theme xmlns:a="http://schemas.openxmlformats.org/drawingml/2006/main" name="WHITE TEMPLATE_CUSTOM">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BLUE_2017_05.potx" id="{3111A0BE-7997-4F80-99D7-8D4AB70B2328}" vid="{9924EA75-73A0-4149-B583-CD0D59B7A7EE}"/>
    </a:ext>
  </a:extLst>
</a:theme>
</file>

<file path=ppt/theme/theme27.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28.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696F770B-E90D-47BF-847F-20047A5A1635}" vid="{749274AE-43E9-456C-94AA-09BA796CB6B5}"/>
    </a:ext>
  </a:ext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4.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5.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6.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7.xml><?xml version="1.0" encoding="utf-8"?>
<a:theme xmlns:a="http://schemas.openxmlformats.org/drawingml/2006/main" name="1_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E89CD19F-A340-41F0-AF0A-080B1F769845}" vid="{8F57A22D-FED1-4A9D-9F43-716A7DE024A6}"/>
    </a:ext>
  </a:ext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9565C02AF658144A8DE5D5B50E10A78" ma:contentTypeVersion="4" ma:contentTypeDescription="Create a new document." ma:contentTypeScope="" ma:versionID="d5f057f44e9554dc898ba2306ad73807">
  <xsd:schema xmlns:xsd="http://www.w3.org/2001/XMLSchema" xmlns:xs="http://www.w3.org/2001/XMLSchema" xmlns:p="http://schemas.microsoft.com/office/2006/metadata/properties" xmlns:ns2="b0912748-34d3-43fe-abbe-13b67236eefa" xmlns:ns3="569bab51-8b7b-4298-948e-4a5b4fcfb50f" targetNamespace="http://schemas.microsoft.com/office/2006/metadata/properties" ma:root="true" ma:fieldsID="65f5f68fbffdf05e0205d4fc29ae8a9f" ns2:_="" ns3:_="">
    <xsd:import namespace="b0912748-34d3-43fe-abbe-13b67236eefa"/>
    <xsd:import namespace="569bab51-8b7b-4298-948e-4a5b4fcfb5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12748-34d3-43fe-abbe-13b67236ee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ab51-8b7b-4298-948e-4a5b4fcfb50f"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782AB7-3F39-4C9B-A0DC-6F7358F6AE9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67D4490-1132-4E7F-B0D1-4CD06AED0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912748-34d3-43fe-abbe-13b67236eefa"/>
    <ds:schemaRef ds:uri="569bab51-8b7b-4298-948e-4a5b4fcfb5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6B91D3-A136-4438-8640-2572A86FC4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16280</TotalTime>
  <Words>5362</Words>
  <Application>Microsoft Office PowerPoint</Application>
  <PresentationFormat>Widescreen</PresentationFormat>
  <Paragraphs>880</Paragraphs>
  <Slides>62</Slides>
  <Notes>62</Notes>
  <HiddenSlides>0</HiddenSlides>
  <MMClips>0</MMClips>
  <ScaleCrop>false</ScaleCrop>
  <HeadingPairs>
    <vt:vector size="8" baseType="variant">
      <vt:variant>
        <vt:lpstr>Fonts Used</vt:lpstr>
      </vt:variant>
      <vt:variant>
        <vt:i4>14</vt:i4>
      </vt:variant>
      <vt:variant>
        <vt:lpstr>Theme</vt:lpstr>
      </vt:variant>
      <vt:variant>
        <vt:i4>28</vt:i4>
      </vt:variant>
      <vt:variant>
        <vt:lpstr>Embedded OLE Servers</vt:lpstr>
      </vt:variant>
      <vt:variant>
        <vt:i4>1</vt:i4>
      </vt:variant>
      <vt:variant>
        <vt:lpstr>Slide Titles</vt:lpstr>
      </vt:variant>
      <vt:variant>
        <vt:i4>62</vt:i4>
      </vt:variant>
    </vt:vector>
  </HeadingPairs>
  <TitlesOfParts>
    <vt:vector size="105" baseType="lpstr">
      <vt:lpstr>ＭＳ Ｐゴシック</vt:lpstr>
      <vt:lpstr>ＭＳ Ｐゴシック</vt:lpstr>
      <vt:lpstr>Arial</vt:lpstr>
      <vt:lpstr>Arial Bold</vt:lpstr>
      <vt:lpstr>Arial Unicode MS</vt:lpstr>
      <vt:lpstr>Calibri</vt:lpstr>
      <vt:lpstr>Calibri Light</vt:lpstr>
      <vt:lpstr>Kozuka Gothic Pro R</vt:lpstr>
      <vt:lpstr>Segoe Pro Display</vt:lpstr>
      <vt:lpstr>Segoe UI</vt:lpstr>
      <vt:lpstr>Segoe UI Light</vt:lpstr>
      <vt:lpstr>Segoe UI Semibold</vt:lpstr>
      <vt:lpstr>Segoe UI Semilight</vt:lpstr>
      <vt:lpstr>Wingdings</vt:lpstr>
      <vt:lpstr>1_Office Theme</vt:lpstr>
      <vt:lpstr>Azure_PPT_template 1</vt:lpstr>
      <vt:lpstr>USETHIS_1_6-50001_WPC 2016 Keynote Template</vt:lpstr>
      <vt:lpstr>3_WHITE TEMPLATE</vt:lpstr>
      <vt:lpstr>1_6-50001_WPC 2016 Breakout Template</vt:lpstr>
      <vt:lpstr>6-30537_Envision 2016 Concurrent Template_Dark</vt:lpstr>
      <vt:lpstr>1_6-50029_S4_Q1_FY17_Light_Template</vt:lpstr>
      <vt:lpstr>Server and Cloud 2013</vt:lpstr>
      <vt:lpstr>1_Server and Cloud 2013</vt:lpstr>
      <vt:lpstr>5_Office Theme</vt:lpstr>
      <vt:lpstr>1_5-30551_TR19_BO_CT_Template</vt:lpstr>
      <vt:lpstr>1_5-50091_TR24_BO_CT_Template</vt:lpstr>
      <vt:lpstr>5-50113_Microsoft_Ready_Light_Template</vt:lpstr>
      <vt:lpstr>DARK GRAY TEMPLATE</vt:lpstr>
      <vt:lpstr>1_DARK GRAY TEMPLATE</vt:lpstr>
      <vt:lpstr>WHITE TEMPLATE</vt:lpstr>
      <vt:lpstr>LIGHT GRAY TEMPLATE</vt:lpstr>
      <vt:lpstr>1_5-50113_Microsoft_Ready_Light_Template</vt:lpstr>
      <vt:lpstr>1_3-50120_USPS_FY18_Kickoff-ISU_Template_Light</vt:lpstr>
      <vt:lpstr>1_Exchange Template 2012 - White Background</vt:lpstr>
      <vt:lpstr>Openess 16-9_June-2014</vt:lpstr>
      <vt:lpstr>1_5-50002_Ignite_Breakout_Template</vt:lpstr>
      <vt:lpstr>C+E Deck</vt:lpstr>
      <vt:lpstr>Office Theme</vt:lpstr>
      <vt:lpstr>5-50002_Ignite_Breakout_Template</vt:lpstr>
      <vt:lpstr>WHITE TEMPLATE_CUSTOM</vt:lpstr>
      <vt:lpstr>2_3-30810_Convergence_EMEA_Keynote_Template_Dark</vt:lpstr>
      <vt:lpstr>2_5-50002_Ignite_Breakout_Template</vt:lpstr>
      <vt:lpstr>think-cell Slide</vt:lpstr>
      <vt:lpstr>PowerPoint Presentation</vt:lpstr>
      <vt:lpstr>Agenda</vt:lpstr>
      <vt:lpstr>Some Azure Trivia …</vt:lpstr>
      <vt:lpstr>During the Sochi Olympics how many simultaneous online users watched the USA/Canada Hockey Game via Azure?</vt:lpstr>
      <vt:lpstr>How many compliance offerings does Azure offer? </vt:lpstr>
      <vt:lpstr>How many HD Blu Ray DVD’s could travel across the Azure network every second?</vt:lpstr>
      <vt:lpstr>How many times could the Microsoft Fiber Optic Network that connect our Azure datacenters stretch to the moon and back?</vt:lpstr>
      <vt:lpstr>In general, do we cool our Azure Data Centers?</vt:lpstr>
      <vt:lpstr>PowerPoint Presentation</vt:lpstr>
      <vt:lpstr>Microsoft infrastructure investments  </vt:lpstr>
      <vt:lpstr>PowerPoint Presentation</vt:lpstr>
      <vt:lpstr>What percentage of new workloads in Azure are Linux?</vt:lpstr>
      <vt:lpstr>Azure + Open Source Momentum</vt:lpstr>
      <vt:lpstr>Cloud Computing Models</vt:lpstr>
      <vt:lpstr>PowerPoint Presentation</vt:lpstr>
      <vt:lpstr>PowerPoint Presentation</vt:lpstr>
      <vt:lpstr>Azure Compute  </vt:lpstr>
      <vt:lpstr>PowerPoint Presentation</vt:lpstr>
      <vt:lpstr>IaaS Virtual Machines</vt:lpstr>
      <vt:lpstr>PowerPoint Presentation</vt:lpstr>
      <vt:lpstr>Azure protection options for all scenarios Introducing Availability Zones, protecting from datacenter level failures</vt:lpstr>
      <vt:lpstr>Availability Set</vt:lpstr>
      <vt:lpstr>Availability Set</vt:lpstr>
      <vt:lpstr>PowerPoint Presentation</vt:lpstr>
      <vt:lpstr>Autoscale with VM Scale Sets</vt:lpstr>
      <vt:lpstr>Azure  Networking</vt:lpstr>
      <vt:lpstr>The big (network) picture</vt:lpstr>
      <vt:lpstr>Azure Networking Services</vt:lpstr>
      <vt:lpstr>Connectivity Options to Azure</vt:lpstr>
      <vt:lpstr>Azure Load Balancer</vt:lpstr>
      <vt:lpstr>Let’s Take A Look </vt:lpstr>
      <vt:lpstr>Azure  Storage</vt:lpstr>
      <vt:lpstr>Azure Storage</vt:lpstr>
      <vt:lpstr>Azure Storage Services</vt:lpstr>
      <vt:lpstr>PowerPoint Presentation</vt:lpstr>
      <vt:lpstr>PowerPoint Presentation</vt:lpstr>
      <vt:lpstr>Managed Disks Overview</vt:lpstr>
      <vt:lpstr>Managed Disks Overview</vt:lpstr>
      <vt:lpstr>Using Managed Disks for HA</vt:lpstr>
      <vt:lpstr>Options for Highly Available VMs</vt:lpstr>
      <vt:lpstr>PowerPoint Presentation</vt:lpstr>
      <vt:lpstr>Quick Demo</vt:lpstr>
      <vt:lpstr>Azure Files Sync (preview)</vt:lpstr>
      <vt:lpstr>PowerPoint Presentation</vt:lpstr>
      <vt:lpstr>Management and Monitoring</vt:lpstr>
      <vt:lpstr>Azure structure</vt:lpstr>
      <vt:lpstr>Organizing with Azure Resource Manager</vt:lpstr>
      <vt:lpstr>Infrastructure as Code</vt:lpstr>
      <vt:lpstr>Demo</vt:lpstr>
      <vt:lpstr>Azure Security  Center</vt:lpstr>
      <vt:lpstr>Azure solutions</vt:lpstr>
      <vt:lpstr>Typical starting points on IaaS</vt:lpstr>
      <vt:lpstr>Backup, archive,  and disaster recovery</vt:lpstr>
      <vt:lpstr>Azure Site Recovery: The Complete Disaster Recovery Solution</vt:lpstr>
      <vt:lpstr>Azure Migrate (Lift n Shift)</vt:lpstr>
      <vt:lpstr>Reference Arch.</vt:lpstr>
      <vt:lpstr>PowerPoint Presentation</vt:lpstr>
      <vt:lpstr>PowerPoint Presentation</vt:lpstr>
      <vt:lpstr>Purchased as an integrated system</vt:lpstr>
      <vt:lpstr>Pay-as-you-use model </vt:lpstr>
      <vt:lpstr>PowerPoint Presentation</vt:lpstr>
      <vt:lpstr>Resources for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Matt Hester</dc:creator>
  <cp:lastModifiedBy>Rob Kuehfus</cp:lastModifiedBy>
  <cp:revision>123</cp:revision>
  <dcterms:created xsi:type="dcterms:W3CDTF">2016-05-13T15:37:34Z</dcterms:created>
  <dcterms:modified xsi:type="dcterms:W3CDTF">2017-10-09T15:54:17Z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0x010100A9565C02AF658144A8DE5D5B50E10A78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dakir@microsoft.com</vt:lpwstr>
  </property>
  <property fmtid="{D5CDD505-2E9C-101B-9397-08002B2CF9AE}" pid="7" name="MSIP_Label_f42aa342-8706-4288-bd11-ebb85995028c_SetDate">
    <vt:lpwstr>2017-09-28T16:20:26.0943960-05:00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